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5945C-B148-44CF-ACA1-D12D87CD6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708B4-6969-47B8-ACC3-D79AC946E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B233C-4689-4F2B-937D-3CA2664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3AB8A-58EC-4801-ACDB-4F02B537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0D17A-3FC1-4593-B637-BED69F3B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69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E120B-FC96-497E-80F8-20C08309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B209E-3254-406A-BF02-F316224BB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CF8A1-1AAD-412D-BAA9-B7F06AB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0AE95-153F-4AC0-8F01-24BBD5C3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F7571-0E36-4E9A-A2FA-C81071AC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07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8ED44A-AB60-4EF9-9C25-E01C863B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C4D25F-7CEB-460D-9346-55A5A48C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9D3D1-4101-4437-BC4E-311D079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94552-0FF8-4BDA-89F1-1A54ED41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F9379-0CC5-4FAC-9BA3-EBC37743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1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BF6E2-6D39-4EE7-8E28-871D74F4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F223F-2850-49A5-9B6F-80F92EF6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8C9FE-405B-4F22-8D93-1BA7F4B2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83667-C148-4705-981C-CE59ED79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77A28-452E-438E-883C-9EA11111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37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F6B43-3337-4972-9210-B6E140C6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9457B-8EB9-4787-AE1A-A942261E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3D702-96D9-4A6B-B4D3-39AABE2E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407C71-6543-4FD0-9E2E-9BF8938F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716E9-7FAA-4B09-B8B9-C1B563BD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6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17CE3-B541-4E3C-BA20-E8F6DFC0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1B52D-193C-49C1-A21A-E31D59331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6D789D-B50F-46BC-B940-D986F8C5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5E5CD4-8953-4A93-BE12-0551777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70550F-5274-4795-A752-15E596A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D8762-395C-4605-AE29-2655DEC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064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F193F-0005-49B7-9A46-8204D6FB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9C2C7-88EC-4094-A086-2F594BDF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6F461-E4B4-4709-99E8-C2D6B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BD633-51E3-4400-ACE0-6B9C55E5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1C257-09B5-4505-AEA9-F2E33B6BE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D39F00-2060-4795-B8B0-3E6AE85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46D6B-410B-4639-9248-68FB88A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BEE6AF-4441-4B9B-A83E-ADB08D16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9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BAF95-2B2D-4355-920A-22463E2A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760CD-6BE4-468E-A4DE-C02D6C3F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75A9B-7383-417D-9BFB-4162FB69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2AB0D-DEA8-4CFD-A2AF-0568E7A7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91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4503A-9D3E-4014-83F4-E1818B83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00E45B-431A-4E3B-8694-4A1EF7AE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B7535-EDAF-424E-9FAD-7544B01D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61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5F07-738C-4F19-ABE1-F2FE4DDB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574BB-1694-444C-BE24-5DD27FF2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016DB-710C-46D4-B5D4-79802D89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C99C0-2917-4071-A18E-D337FE1F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1B4C7C-0A4C-4FB7-9CA4-1CBDE936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9E058-F868-4F9B-9546-212838E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14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1BA24-4A25-4CE4-9FED-158FFBBE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BCA4A5-A21A-4A35-BDAF-BA8FE9A7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94FD6C-8FD5-46C5-9990-A33C8224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4C315-318E-4109-956C-6D897542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6E3FD-D864-42D6-8159-CBAC8A96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C08EC1-25FB-48D7-ADA9-E4367C95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5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5A0A6F-B332-4620-8C69-62B856DF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FED78-A326-434F-A1A6-9E786F57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074C0-9488-42A1-A529-A4E67A36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5CF8-263F-40EC-AD57-959B803FB09A}" type="datetimeFigureOut">
              <a:rPr lang="es-PE" smtClean="0"/>
              <a:t>11/04/2018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2122B-D497-4BB0-947E-83E60E466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935CB-65A7-4D8E-BAE9-D14723373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911C-8463-4CB8-9F71-4BFF0F75C6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71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artemisedint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50B4B-9D9F-43C8-84DA-DA2FA86C2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23534-3ED2-4F03-ABE3-23DA33E25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Shape 347">
            <a:extLst>
              <a:ext uri="{FF2B5EF4-FFF2-40B4-BE49-F238E27FC236}">
                <a16:creationId xmlns:a16="http://schemas.microsoft.com/office/drawing/2014/main" id="{30FCC8A2-8F0D-4EAA-B174-407DD633AAB6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9512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0">
            <a:extLst>
              <a:ext uri="{FF2B5EF4-FFF2-40B4-BE49-F238E27FC236}">
                <a16:creationId xmlns:a16="http://schemas.microsoft.com/office/drawing/2014/main" id="{33BCD8BF-5432-4250-81D1-6D80C18E1BD1}"/>
              </a:ext>
            </a:extLst>
          </p:cNvPr>
          <p:cNvSpPr/>
          <p:nvPr/>
        </p:nvSpPr>
        <p:spPr>
          <a:xfrm>
            <a:off x="854167" y="4468372"/>
            <a:ext cx="2276647" cy="1315665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b" anchorCtr="0">
            <a:noAutofit/>
          </a:bodyPr>
          <a:lstStyle/>
          <a:p>
            <a:pPr algn="ctr"/>
            <a:r>
              <a:rPr lang="en" sz="1867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Comercio Eletrónico</a:t>
            </a:r>
          </a:p>
        </p:txBody>
      </p:sp>
      <p:sp>
        <p:nvSpPr>
          <p:cNvPr id="6" name="Shape 352">
            <a:extLst>
              <a:ext uri="{FF2B5EF4-FFF2-40B4-BE49-F238E27FC236}">
                <a16:creationId xmlns:a16="http://schemas.microsoft.com/office/drawing/2014/main" id="{10990C56-02A2-458E-8BC4-B156A9F2A02B}"/>
              </a:ext>
            </a:extLst>
          </p:cNvPr>
          <p:cNvSpPr/>
          <p:nvPr/>
        </p:nvSpPr>
        <p:spPr>
          <a:xfrm>
            <a:off x="3951233" y="1935667"/>
            <a:ext cx="8240400" cy="3467600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Tema: Comercio Electr</a:t>
            </a:r>
            <a:r>
              <a:rPr lang="es-PE" sz="24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n" sz="24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nico</a:t>
            </a:r>
          </a:p>
        </p:txBody>
      </p:sp>
      <p:pic>
        <p:nvPicPr>
          <p:cNvPr id="7" name="Shape 231">
            <a:extLst>
              <a:ext uri="{FF2B5EF4-FFF2-40B4-BE49-F238E27FC236}">
                <a16:creationId xmlns:a16="http://schemas.microsoft.com/office/drawing/2014/main" id="{56888B18-A0BB-455A-9A1F-A105B81D135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/>
          <a:stretch/>
        </p:blipFill>
        <p:spPr>
          <a:xfrm>
            <a:off x="1688435" y="4447781"/>
            <a:ext cx="574359" cy="5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22">
            <a:extLst>
              <a:ext uri="{FF2B5EF4-FFF2-40B4-BE49-F238E27FC236}">
                <a16:creationId xmlns:a16="http://schemas.microsoft.com/office/drawing/2014/main" id="{388421A5-BB9C-46AB-A34B-7B77D28A3FFB}"/>
              </a:ext>
            </a:extLst>
          </p:cNvPr>
          <p:cNvPicPr preferRelativeResize="0"/>
          <p:nvPr/>
        </p:nvPicPr>
        <p:blipFill rotWithShape="1">
          <a:blip r:embed="rId4" cstate="screen">
            <a:alphaModFix amt="32000"/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8890" y="4500289"/>
            <a:ext cx="5568417" cy="305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1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AC9C2C6E-3D33-4291-A6AE-73756510EF9F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Modalidad de Comercio Electrónico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F2A4D99F-A34F-4BA1-9154-665EAA5C3664}"/>
              </a:ext>
            </a:extLst>
          </p:cNvPr>
          <p:cNvSpPr/>
          <p:nvPr/>
        </p:nvSpPr>
        <p:spPr>
          <a:xfrm>
            <a:off x="5596001" y="1"/>
            <a:ext cx="6595631" cy="5829266"/>
          </a:xfrm>
          <a:prstGeom prst="roundRect">
            <a:avLst>
              <a:gd name="adj" fmla="val 0"/>
            </a:avLst>
          </a:prstGeom>
          <a:solidFill>
            <a:srgbClr val="F4F2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6240CD-D46B-4291-8C6E-A743F0AAAD9D}"/>
              </a:ext>
            </a:extLst>
          </p:cNvPr>
          <p:cNvSpPr txBox="1">
            <a:spLocks/>
          </p:cNvSpPr>
          <p:nvPr/>
        </p:nvSpPr>
        <p:spPr>
          <a:xfrm>
            <a:off x="6234412" y="402351"/>
            <a:ext cx="5327205" cy="4104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algn="l"/>
            <a:r>
              <a:rPr lang="es-ES_tradnl" sz="2667" dirty="0">
                <a:solidFill>
                  <a:schemeClr val="accent5"/>
                </a:solidFill>
                <a:latin typeface="Century Gothic"/>
                <a:ea typeface="Uniform-Medium ☞" charset="0"/>
                <a:cs typeface="Century Gothic"/>
              </a:rPr>
              <a:t>Definiciones:</a:t>
            </a:r>
            <a:endParaRPr lang="es-ES_tradnl" sz="2667" b="1" dirty="0">
              <a:solidFill>
                <a:schemeClr val="accent5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C59D9AB-96C6-4938-947F-66D8CBDCD234}"/>
              </a:ext>
            </a:extLst>
          </p:cNvPr>
          <p:cNvSpPr txBox="1">
            <a:spLocks/>
          </p:cNvSpPr>
          <p:nvPr/>
        </p:nvSpPr>
        <p:spPr>
          <a:xfrm>
            <a:off x="5871692" y="1157193"/>
            <a:ext cx="601549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600" b="1" dirty="0">
                <a:solidFill>
                  <a:schemeClr val="tx2"/>
                </a:solidFill>
                <a:latin typeface="Century Gothic"/>
              </a:rPr>
              <a:t>B2C</a:t>
            </a:r>
            <a:r>
              <a:rPr lang="es-ES_tradnl" sz="1600" b="1" dirty="0">
                <a:solidFill>
                  <a:schemeClr val="tx2"/>
                </a:solidFill>
                <a:latin typeface="Century Gothic"/>
              </a:rPr>
              <a:t>:</a:t>
            </a:r>
            <a:r>
              <a:rPr lang="es-ES_tradnl" sz="1467" b="1" dirty="0">
                <a:solidFill>
                  <a:schemeClr val="tx2"/>
                </a:solidFill>
                <a:latin typeface="Century Gothic"/>
              </a:rPr>
              <a:t>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 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F7DC7CF-BA45-40DD-90A2-8546F323AADA}"/>
              </a:ext>
            </a:extLst>
          </p:cNvPr>
          <p:cNvSpPr txBox="1">
            <a:spLocks/>
          </p:cNvSpPr>
          <p:nvPr/>
        </p:nvSpPr>
        <p:spPr>
          <a:xfrm>
            <a:off x="5914370" y="1806638"/>
            <a:ext cx="5439430" cy="20313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 El comercio electrónico realizado entre empresas y usuarios, en ingles se llama  </a:t>
            </a:r>
            <a:r>
              <a:rPr lang="es-P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consumer</a:t>
            </a: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(B2C).</a:t>
            </a:r>
          </a:p>
          <a:p>
            <a:pPr algn="l"/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Modalidad  de comercio electrónico en la cual las operaciones comerciales se realizan entre una empresa y sus usuarios finales.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E089A94-ECE1-4FA2-AA53-C5001688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007"/>
            <a:ext cx="5579227" cy="39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6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AC9C2C6E-3D33-4291-A6AE-73756510EF9F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Modalidad de Comercio Electrónico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F2A4D99F-A34F-4BA1-9154-665EAA5C3664}"/>
              </a:ext>
            </a:extLst>
          </p:cNvPr>
          <p:cNvSpPr/>
          <p:nvPr/>
        </p:nvSpPr>
        <p:spPr>
          <a:xfrm>
            <a:off x="5596001" y="-21264"/>
            <a:ext cx="6595631" cy="5829266"/>
          </a:xfrm>
          <a:prstGeom prst="roundRect">
            <a:avLst>
              <a:gd name="adj" fmla="val 0"/>
            </a:avLst>
          </a:prstGeom>
          <a:solidFill>
            <a:srgbClr val="F4F2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6240CD-D46B-4291-8C6E-A743F0AAAD9D}"/>
              </a:ext>
            </a:extLst>
          </p:cNvPr>
          <p:cNvSpPr txBox="1">
            <a:spLocks/>
          </p:cNvSpPr>
          <p:nvPr/>
        </p:nvSpPr>
        <p:spPr>
          <a:xfrm>
            <a:off x="6234412" y="402351"/>
            <a:ext cx="5327205" cy="4104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algn="l"/>
            <a:r>
              <a:rPr lang="es-ES_tradnl" sz="2667" dirty="0">
                <a:solidFill>
                  <a:schemeClr val="accent5"/>
                </a:solidFill>
                <a:latin typeface="Century Gothic"/>
                <a:ea typeface="Uniform-Medium ☞" charset="0"/>
                <a:cs typeface="Century Gothic"/>
              </a:rPr>
              <a:t>Definiciones:</a:t>
            </a:r>
            <a:endParaRPr lang="es-ES_tradnl" sz="2667" b="1" dirty="0">
              <a:solidFill>
                <a:schemeClr val="accent5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C59D9AB-96C6-4938-947F-66D8CBDCD234}"/>
              </a:ext>
            </a:extLst>
          </p:cNvPr>
          <p:cNvSpPr txBox="1">
            <a:spLocks/>
          </p:cNvSpPr>
          <p:nvPr/>
        </p:nvSpPr>
        <p:spPr>
          <a:xfrm>
            <a:off x="5871692" y="1157193"/>
            <a:ext cx="601549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600" b="1" dirty="0">
                <a:solidFill>
                  <a:schemeClr val="tx2"/>
                </a:solidFill>
                <a:latin typeface="Century Gothic"/>
              </a:rPr>
              <a:t>B2B</a:t>
            </a:r>
            <a:r>
              <a:rPr lang="es-ES_tradnl" sz="1600" b="1" dirty="0">
                <a:solidFill>
                  <a:schemeClr val="tx2"/>
                </a:solidFill>
                <a:latin typeface="Century Gothic"/>
              </a:rPr>
              <a:t>:</a:t>
            </a:r>
            <a:r>
              <a:rPr lang="es-ES_tradnl" sz="1467" b="1" dirty="0">
                <a:solidFill>
                  <a:schemeClr val="tx2"/>
                </a:solidFill>
                <a:latin typeface="Century Gothic"/>
              </a:rPr>
              <a:t>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 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F7DC7CF-BA45-40DD-90A2-8546F323AADA}"/>
              </a:ext>
            </a:extLst>
          </p:cNvPr>
          <p:cNvSpPr txBox="1">
            <a:spLocks/>
          </p:cNvSpPr>
          <p:nvPr/>
        </p:nvSpPr>
        <p:spPr>
          <a:xfrm>
            <a:off x="5914370" y="1806638"/>
            <a:ext cx="5439430" cy="25853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El comercio electrónico realizado entre empresas es llamado en inglés Business-</a:t>
            </a:r>
            <a:r>
              <a:rPr lang="es-P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-</a:t>
            </a:r>
            <a:r>
              <a:rPr lang="es-P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o B2B.</a:t>
            </a:r>
          </a:p>
          <a:p>
            <a:pPr algn="l"/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El B2B puede estar abierto a cualquiera que esté interesado (como el intercambio de mercancías o materias primas), o estar limitado a participantes específicos pre-calificados (mercados electrónicos privados.)</a:t>
            </a:r>
            <a:endParaRPr lang="es-ES_tradnl" sz="18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A2180B-9A86-415B-B280-DB42925F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431"/>
            <a:ext cx="5579795" cy="31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4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AC9C2C6E-3D33-4291-A6AE-73756510EF9F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Modalidad de Comercio Electrónico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F2A4D99F-A34F-4BA1-9154-665EAA5C3664}"/>
              </a:ext>
            </a:extLst>
          </p:cNvPr>
          <p:cNvSpPr/>
          <p:nvPr/>
        </p:nvSpPr>
        <p:spPr>
          <a:xfrm>
            <a:off x="5596001" y="-21264"/>
            <a:ext cx="6595631" cy="5829266"/>
          </a:xfrm>
          <a:prstGeom prst="roundRect">
            <a:avLst>
              <a:gd name="adj" fmla="val 0"/>
            </a:avLst>
          </a:prstGeom>
          <a:solidFill>
            <a:srgbClr val="F4F2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6240CD-D46B-4291-8C6E-A743F0AAAD9D}"/>
              </a:ext>
            </a:extLst>
          </p:cNvPr>
          <p:cNvSpPr txBox="1">
            <a:spLocks/>
          </p:cNvSpPr>
          <p:nvPr/>
        </p:nvSpPr>
        <p:spPr>
          <a:xfrm>
            <a:off x="6234412" y="402351"/>
            <a:ext cx="5327205" cy="4104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algn="l"/>
            <a:r>
              <a:rPr lang="es-ES_tradnl" sz="2667" dirty="0">
                <a:solidFill>
                  <a:schemeClr val="accent5"/>
                </a:solidFill>
                <a:latin typeface="Century Gothic"/>
                <a:ea typeface="Uniform-Medium ☞" charset="0"/>
                <a:cs typeface="Century Gothic"/>
              </a:rPr>
              <a:t>Definiciones:</a:t>
            </a:r>
            <a:endParaRPr lang="es-ES_tradnl" sz="2667" b="1" dirty="0">
              <a:solidFill>
                <a:schemeClr val="accent5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C59D9AB-96C6-4938-947F-66D8CBDCD234}"/>
              </a:ext>
            </a:extLst>
          </p:cNvPr>
          <p:cNvSpPr txBox="1">
            <a:spLocks/>
          </p:cNvSpPr>
          <p:nvPr/>
        </p:nvSpPr>
        <p:spPr>
          <a:xfrm>
            <a:off x="5871692" y="1157193"/>
            <a:ext cx="601549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600" b="1" dirty="0">
                <a:solidFill>
                  <a:schemeClr val="tx2"/>
                </a:solidFill>
                <a:latin typeface="Century Gothic"/>
              </a:rPr>
              <a:t>C2C</a:t>
            </a:r>
            <a:r>
              <a:rPr lang="es-ES_tradnl" sz="1600" b="1" dirty="0">
                <a:solidFill>
                  <a:schemeClr val="tx2"/>
                </a:solidFill>
                <a:latin typeface="Century Gothic"/>
              </a:rPr>
              <a:t>:</a:t>
            </a:r>
            <a:r>
              <a:rPr lang="es-ES_tradnl" sz="1467" b="1" dirty="0">
                <a:solidFill>
                  <a:schemeClr val="tx2"/>
                </a:solidFill>
                <a:latin typeface="Century Gothic"/>
              </a:rPr>
              <a:t>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 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F7DC7CF-BA45-40DD-90A2-8546F323AADA}"/>
              </a:ext>
            </a:extLst>
          </p:cNvPr>
          <p:cNvSpPr txBox="1">
            <a:spLocks/>
          </p:cNvSpPr>
          <p:nvPr/>
        </p:nvSpPr>
        <p:spPr>
          <a:xfrm>
            <a:off x="5914370" y="1806638"/>
            <a:ext cx="5439430" cy="25853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El comercio electrónico realizado entre compradores llamado en inglés </a:t>
            </a:r>
            <a:r>
              <a:rPr lang="es-GT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Costumer</a:t>
            </a: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GT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GT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Costumer</a:t>
            </a: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.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Modalidad de comercio electrónico en la cual las operaciones comerciales se realizan entre cliente como, por ejemplo, los sitios donde se realizan subastas.  Ej. </a:t>
            </a:r>
            <a:r>
              <a:rPr lang="es-GT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hlinkClick r:id="rId2"/>
              </a:rPr>
              <a:t>www.ebay.com</a:t>
            </a:r>
            <a:endParaRPr lang="es-GT" sz="18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8621FA-13AB-473D-B8BA-0041BBFF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" y="1146057"/>
            <a:ext cx="5358804" cy="32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5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endParaRPr lang="en" sz="2667" b="1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accent5"/>
              </a:buClr>
              <a:buSzPct val="25000"/>
            </a:pPr>
            <a:r>
              <a:rPr lang="es-PE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– </a:t>
            </a:r>
            <a:r>
              <a:rPr lang="es-PE" sz="2667" b="1" dirty="0" err="1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</a:t>
            </a:r>
            <a:r>
              <a:rPr lang="es-PE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Negocio Electrónico</a:t>
            </a:r>
          </a:p>
          <a:p>
            <a:pPr>
              <a:buClr>
                <a:schemeClr val="accent5"/>
              </a:buClr>
              <a:buSzPct val="25000"/>
            </a:pP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sp>
        <p:nvSpPr>
          <p:cNvPr id="7" name="29 Rectángulo">
            <a:extLst>
              <a:ext uri="{FF2B5EF4-FFF2-40B4-BE49-F238E27FC236}">
                <a16:creationId xmlns:a16="http://schemas.microsoft.com/office/drawing/2014/main" id="{C168A4D1-B8A1-4CC7-A49B-2F40D08B3858}"/>
              </a:ext>
            </a:extLst>
          </p:cNvPr>
          <p:cNvSpPr/>
          <p:nvPr/>
        </p:nvSpPr>
        <p:spPr>
          <a:xfrm>
            <a:off x="5463153" y="1920713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GT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Cualquier tipo de actividad empresarial realizada a través de las Tecnologías de al Información y las Comunicaciones . Ejemplo Artemis </a:t>
            </a:r>
            <a:r>
              <a:rPr lang="es-GT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Edinter</a:t>
            </a:r>
            <a:r>
              <a:rPr lang="es-GT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.</a:t>
            </a:r>
          </a:p>
          <a:p>
            <a:pPr algn="just" hangingPunct="0"/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0B163E-E67A-4CA9-9EA6-D7213C9433A4}"/>
              </a:ext>
            </a:extLst>
          </p:cNvPr>
          <p:cNvSpPr/>
          <p:nvPr/>
        </p:nvSpPr>
        <p:spPr>
          <a:xfrm>
            <a:off x="5440160" y="3842667"/>
            <a:ext cx="2820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 algn="ctr">
              <a:lnSpc>
                <a:spcPct val="150000"/>
              </a:lnSpc>
              <a:buNone/>
            </a:pPr>
            <a:r>
              <a:rPr lang="es-GT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 www.artemisedinter.com</a:t>
            </a:r>
            <a:endParaRPr lang="es-GT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46DF86C-B425-4D4C-AB96-1965D038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98" y="2048309"/>
            <a:ext cx="2099576" cy="21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r>
              <a:rPr lang="es-PE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 Comercio Electrónico</a:t>
            </a: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3AB87C-2B23-4957-966F-D8A1154D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26" y="1415680"/>
            <a:ext cx="5531367" cy="32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accent5"/>
              </a:buClr>
              <a:buSzPct val="25000"/>
            </a:pPr>
            <a:r>
              <a:rPr lang="es-GT" sz="2667" b="1" dirty="0">
                <a:solidFill>
                  <a:srgbClr val="E5851B"/>
                </a:solidFill>
                <a:latin typeface="Century Gothic"/>
              </a:rPr>
              <a:t>Comercio Electrónico y Publicidad en Internet</a:t>
            </a:r>
            <a:endParaRPr lang="es-PE" sz="2667" b="1" dirty="0">
              <a:solidFill>
                <a:srgbClr val="E5851B"/>
              </a:solidFill>
              <a:latin typeface="Century Gothic"/>
              <a:sym typeface="Century Gothic"/>
            </a:endParaRPr>
          </a:p>
          <a:p>
            <a:pPr>
              <a:buClr>
                <a:schemeClr val="accent5"/>
              </a:buClr>
              <a:buSzPct val="25000"/>
            </a:pP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sp>
        <p:nvSpPr>
          <p:cNvPr id="7" name="29 Rectángulo">
            <a:extLst>
              <a:ext uri="{FF2B5EF4-FFF2-40B4-BE49-F238E27FC236}">
                <a16:creationId xmlns:a16="http://schemas.microsoft.com/office/drawing/2014/main" id="{C168A4D1-B8A1-4CC7-A49B-2F40D08B3858}"/>
              </a:ext>
            </a:extLst>
          </p:cNvPr>
          <p:cNvSpPr/>
          <p:nvPr/>
        </p:nvSpPr>
        <p:spPr>
          <a:xfrm>
            <a:off x="5463153" y="1665527"/>
            <a:ext cx="4572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GT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publicidad en Internet tiene como principal herramienta la página web y su contenido, para desarrollar este tipo de publicidad, que incluye los elementos de: texto, link o enlace, banner, web, web blog, blog, logo, anuncio, audio, vídeo y animación; teniendo como finalidad dar a conocer el producto al usuario que está en línea, por medio de estos formatos y promover el e-</a:t>
            </a:r>
            <a:r>
              <a:rPr lang="es-GT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commerce</a:t>
            </a:r>
            <a:r>
              <a:rPr lang="es-GT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.</a:t>
            </a:r>
          </a:p>
          <a:p>
            <a:pPr algn="just" hangingPunct="0"/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248D82-4D06-400F-92C5-A6248CB0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6" y="1508689"/>
            <a:ext cx="3666505" cy="34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4571" y="1211389"/>
            <a:ext cx="6613557" cy="1920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Es un sistema que garantiza que nadie pueda manipular la información de un proceso de compra/venta.</a:t>
            </a:r>
          </a:p>
        </p:txBody>
      </p:sp>
      <p:pic>
        <p:nvPicPr>
          <p:cNvPr id="1028" name="Picture 4" descr="Block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44" y="882605"/>
            <a:ext cx="3885612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815413" y="3004647"/>
            <a:ext cx="5280588" cy="316835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ES" sz="2667" b="1" dirty="0"/>
              <a:t>Pros del </a:t>
            </a:r>
            <a:r>
              <a:rPr lang="es-ES" sz="2667" b="1" dirty="0" err="1"/>
              <a:t>Blockchain</a:t>
            </a:r>
            <a:endParaRPr lang="es-ES" sz="2667" b="1" dirty="0"/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Incorruptible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Libre de errores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Costes de transacción reducidos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Proceso más rápido</a:t>
            </a:r>
          </a:p>
          <a:p>
            <a:pPr fontAlgn="base"/>
            <a:endParaRPr lang="es-ES" sz="4267" b="1" dirty="0"/>
          </a:p>
          <a:p>
            <a:pPr fontAlgn="base"/>
            <a:endParaRPr lang="es-ES" sz="4267" b="1" dirty="0"/>
          </a:p>
          <a:p>
            <a:pPr fontAlgn="base"/>
            <a:endParaRPr lang="es-ES" sz="4267" b="1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384033" y="3057960"/>
            <a:ext cx="5424311" cy="300371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ES" sz="2667" b="1" dirty="0"/>
              <a:t>Contras del </a:t>
            </a:r>
            <a:r>
              <a:rPr lang="es-ES" sz="2667" b="1" dirty="0" err="1"/>
              <a:t>blockchain</a:t>
            </a:r>
            <a:endParaRPr lang="es-ES" sz="2667" b="1" dirty="0"/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Dificultad de Implementar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Desempleo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Anonimidad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667" dirty="0"/>
              <a:t>Ineficiencia</a:t>
            </a:r>
          </a:p>
          <a:p>
            <a:pPr fontAlgn="base"/>
            <a:endParaRPr lang="es-ES" sz="4267" b="1" dirty="0"/>
          </a:p>
          <a:p>
            <a:pPr fontAlgn="base"/>
            <a:endParaRPr lang="es-ES" sz="4267" b="1" dirty="0"/>
          </a:p>
        </p:txBody>
      </p:sp>
      <p:sp>
        <p:nvSpPr>
          <p:cNvPr id="8" name="Shape 668">
            <a:extLst>
              <a:ext uri="{FF2B5EF4-FFF2-40B4-BE49-F238E27FC236}">
                <a16:creationId xmlns:a16="http://schemas.microsoft.com/office/drawing/2014/main" id="{573A7A5C-569A-462C-9870-F3C82AAC91FD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r>
              <a:rPr lang="es-ES" sz="2667" b="1" dirty="0">
                <a:solidFill>
                  <a:srgbClr val="E5851B"/>
                </a:solidFill>
                <a:latin typeface="Century Gothic"/>
              </a:rPr>
              <a:t>Tecnología </a:t>
            </a:r>
            <a:r>
              <a:rPr lang="es-ES" sz="2667" b="1" dirty="0" err="1">
                <a:solidFill>
                  <a:srgbClr val="E5851B"/>
                </a:solidFill>
                <a:latin typeface="Century Gothic"/>
              </a:rPr>
              <a:t>Blockchain</a:t>
            </a: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Shape 352">
            <a:extLst>
              <a:ext uri="{FF2B5EF4-FFF2-40B4-BE49-F238E27FC236}">
                <a16:creationId xmlns:a16="http://schemas.microsoft.com/office/drawing/2014/main" id="{5172FFE2-D48E-4FF8-880E-3FEC3069CF35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6146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5041" y="170119"/>
            <a:ext cx="10515600" cy="584902"/>
          </a:xfrm>
        </p:spPr>
        <p:txBody>
          <a:bodyPr>
            <a:normAutofit/>
          </a:bodyPr>
          <a:lstStyle/>
          <a:p>
            <a:r>
              <a:rPr lang="es-ES" sz="2667" b="1" dirty="0">
                <a:solidFill>
                  <a:srgbClr val="E5851B"/>
                </a:solidFill>
                <a:latin typeface="Century Gothic"/>
                <a:ea typeface="+mn-ea"/>
                <a:cs typeface="+mn-cs"/>
              </a:rPr>
              <a:t>Contratos Inteligentes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50" y="1409130"/>
            <a:ext cx="7982677" cy="1540767"/>
          </a:xfrm>
        </p:spPr>
        <p:txBody>
          <a:bodyPr>
            <a:noAutofit/>
          </a:bodyPr>
          <a:lstStyle/>
          <a:p>
            <a:r>
              <a:rPr lang="es-ES" sz="2933" dirty="0"/>
              <a:t>El contrato inteligente es un mecanismo que asegura la venta de un artículo o un servicio tanto al comprador como al vendedor.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31371" y="3323621"/>
            <a:ext cx="11329259" cy="25922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Actualmente existen plataformas como </a:t>
            </a:r>
            <a:r>
              <a:rPr lang="es-ES" u="sng" dirty="0"/>
              <a:t>escrow.com</a:t>
            </a:r>
            <a:r>
              <a:rPr lang="es-ES" dirty="0"/>
              <a:t> o </a:t>
            </a:r>
            <a:r>
              <a:rPr lang="es-ES" u="sng" dirty="0"/>
              <a:t>marketpay.io</a:t>
            </a:r>
            <a:r>
              <a:rPr lang="es-ES" dirty="0"/>
              <a:t> que gestionan este tipo de contratos y actúan como depositarios de las cuentas inteligentes que sincronizan el pago y la entrega. </a:t>
            </a:r>
          </a:p>
        </p:txBody>
      </p:sp>
      <p:pic>
        <p:nvPicPr>
          <p:cNvPr id="2052" name="Picture 4" descr="https://steemitimages.com/DQmZp7fW5gsZVtQMxgBgXBwSSNZadHJJKkxaSv58RHkhEHH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81" y="1179494"/>
            <a:ext cx="3908003" cy="20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352">
            <a:extLst>
              <a:ext uri="{FF2B5EF4-FFF2-40B4-BE49-F238E27FC236}">
                <a16:creationId xmlns:a16="http://schemas.microsoft.com/office/drawing/2014/main" id="{3148E764-93DF-4ADC-9785-E56BB5CF4B6D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51753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82875"/>
            <a:ext cx="5006347" cy="4525963"/>
          </a:xfrm>
        </p:spPr>
        <p:txBody>
          <a:bodyPr>
            <a:normAutofit/>
          </a:bodyPr>
          <a:lstStyle/>
          <a:p>
            <a:r>
              <a:rPr lang="es-ES" sz="2667" dirty="0"/>
              <a:t>Las ventas a través de canales </a:t>
            </a:r>
            <a:r>
              <a:rPr lang="es-ES" sz="2667" dirty="0" err="1"/>
              <a:t>Ecommerce</a:t>
            </a:r>
            <a:r>
              <a:rPr lang="es-ES" sz="2667" dirty="0"/>
              <a:t> en Latinoamérica están creciendo cada vez mas. Este fenómeno se debe, en gran parte, a que el número de compradores digitales es cada vez más robusto. En este sentido, </a:t>
            </a:r>
            <a:r>
              <a:rPr lang="es-ES" sz="2667" dirty="0" err="1"/>
              <a:t>eMarketer</a:t>
            </a:r>
            <a:r>
              <a:rPr lang="es-ES" sz="2667" dirty="0"/>
              <a:t> afirmó en un estudio que, para 2019, el número de compradores digitales latinoamericanos llegará a los 151.1 millones.</a:t>
            </a:r>
          </a:p>
        </p:txBody>
      </p:sp>
      <p:pic>
        <p:nvPicPr>
          <p:cNvPr id="3074" name="Picture 2" descr="https://pulsosocial.com/wp-content/uploads/2017/06/WhatsApp-Image-2017-06-09-at-1.28.36-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1254896"/>
            <a:ext cx="542666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C7870AB-EC80-45DE-BEC5-100B0C87869F}"/>
              </a:ext>
            </a:extLst>
          </p:cNvPr>
          <p:cNvSpPr txBox="1">
            <a:spLocks/>
          </p:cNvSpPr>
          <p:nvPr/>
        </p:nvSpPr>
        <p:spPr>
          <a:xfrm>
            <a:off x="325041" y="170119"/>
            <a:ext cx="10515600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667" b="1" dirty="0">
                <a:solidFill>
                  <a:srgbClr val="E5851B"/>
                </a:solidFill>
                <a:latin typeface="Century Gothic"/>
                <a:ea typeface="+mn-ea"/>
                <a:cs typeface="+mn-cs"/>
              </a:rPr>
              <a:t>Proyecciones del </a:t>
            </a:r>
            <a:r>
              <a:rPr lang="es-ES" sz="2667" b="1" dirty="0" err="1">
                <a:solidFill>
                  <a:srgbClr val="E5851B"/>
                </a:solidFill>
                <a:latin typeface="Century Gothic"/>
                <a:ea typeface="+mn-ea"/>
                <a:cs typeface="+mn-cs"/>
              </a:rPr>
              <a:t>Ecommerce</a:t>
            </a:r>
            <a:r>
              <a:rPr lang="es-ES" sz="2667" b="1" dirty="0">
                <a:solidFill>
                  <a:srgbClr val="E5851B"/>
                </a:solidFill>
                <a:latin typeface="Century Gothic"/>
                <a:ea typeface="+mn-ea"/>
                <a:cs typeface="+mn-cs"/>
              </a:rPr>
              <a:t> en América Latina</a:t>
            </a:r>
          </a:p>
        </p:txBody>
      </p:sp>
      <p:sp>
        <p:nvSpPr>
          <p:cNvPr id="8" name="Shape 352">
            <a:extLst>
              <a:ext uri="{FF2B5EF4-FFF2-40B4-BE49-F238E27FC236}">
                <a16:creationId xmlns:a16="http://schemas.microsoft.com/office/drawing/2014/main" id="{75381470-7EAD-4BAB-9057-72AF96231D92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20318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1365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E5851B"/>
                </a:solidFill>
                <a:latin typeface="Century Gothic"/>
                <a:ea typeface="+mn-ea"/>
                <a:cs typeface="+mn-cs"/>
              </a:rPr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67" dirty="0"/>
              <a:t>La revolución </a:t>
            </a:r>
            <a:r>
              <a:rPr lang="es-ES" sz="2667" dirty="0" err="1"/>
              <a:t>blockchain</a:t>
            </a:r>
            <a:r>
              <a:rPr lang="es-ES" sz="2667" dirty="0"/>
              <a:t> , descubre cómo esta nueva tecnología transformará la economía global. DON TAPSCOTT, ALEX TAPSCOTT - Traducido por Juan Manuel Salmerón</a:t>
            </a:r>
          </a:p>
          <a:p>
            <a:r>
              <a:rPr lang="es-ES" sz="2667" dirty="0"/>
              <a:t>CONTRATOS ELECTRONICOS AUTOEJECUTABLES (SMART CONTRACT) Y PAGOS CON TECNOLOGÍA BLOCKCHAIN1 Marina ECHEBARRÍA SÁENZ Universidad de Valladolid</a:t>
            </a:r>
          </a:p>
          <a:p>
            <a:r>
              <a:rPr lang="en-US" sz="2667" dirty="0" err="1"/>
              <a:t>eMarketer</a:t>
            </a:r>
            <a:r>
              <a:rPr lang="en-US" sz="2667" dirty="0"/>
              <a:t> Chart -  “Number of digital buyers in </a:t>
            </a:r>
            <a:r>
              <a:rPr lang="en-US" sz="2667" dirty="0" err="1"/>
              <a:t>latin</a:t>
            </a:r>
            <a:r>
              <a:rPr lang="en-US" sz="2667" dirty="0"/>
              <a:t> </a:t>
            </a:r>
            <a:r>
              <a:rPr lang="en-US" sz="2667" dirty="0" err="1"/>
              <a:t>america</a:t>
            </a:r>
            <a:r>
              <a:rPr lang="en-US" sz="2667" dirty="0"/>
              <a:t> from 2013 to 2019”</a:t>
            </a:r>
            <a:endParaRPr lang="es-ES" sz="2667" dirty="0"/>
          </a:p>
        </p:txBody>
      </p:sp>
    </p:spTree>
    <p:extLst>
      <p:ext uri="{BB962C8B-B14F-4D97-AF65-F5344CB8AC3E}">
        <p14:creationId xmlns:p14="http://schemas.microsoft.com/office/powerpoint/2010/main" val="220435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EF321149-D840-4C13-9EC4-AC97C01D95F1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lang="es-PE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lang="en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44 CuadroTexto">
            <a:extLst>
              <a:ext uri="{FF2B5EF4-FFF2-40B4-BE49-F238E27FC236}">
                <a16:creationId xmlns:a16="http://schemas.microsoft.com/office/drawing/2014/main" id="{7D1AFD07-0645-4B3E-ABF9-470753D7FF3A}"/>
              </a:ext>
            </a:extLst>
          </p:cNvPr>
          <p:cNvSpPr txBox="1"/>
          <p:nvPr/>
        </p:nvSpPr>
        <p:spPr>
          <a:xfrm>
            <a:off x="514348" y="816429"/>
            <a:ext cx="11242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kern="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 comercio electrónico se refiere a la integración dentro de la empresa de herramientas basadas en tecnologías de información y comunicación.</a:t>
            </a:r>
          </a:p>
        </p:txBody>
      </p:sp>
      <p:sp>
        <p:nvSpPr>
          <p:cNvPr id="7" name="44 CuadroTexto">
            <a:extLst>
              <a:ext uri="{FF2B5EF4-FFF2-40B4-BE49-F238E27FC236}">
                <a16:creationId xmlns:a16="http://schemas.microsoft.com/office/drawing/2014/main" id="{2A60869A-3986-4A1B-8369-642FA2E5BD53}"/>
              </a:ext>
            </a:extLst>
          </p:cNvPr>
          <p:cNvSpPr txBox="1"/>
          <p:nvPr/>
        </p:nvSpPr>
        <p:spPr>
          <a:xfrm>
            <a:off x="666748" y="2840165"/>
            <a:ext cx="112422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kern="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 termino comercio electrónico, de hecho solo cubre un aspecto de los negocios electrónicos, la utilización de un soporte electrónico para la relación comercial entre la empresa e individuos. </a:t>
            </a:r>
          </a:p>
        </p:txBody>
      </p:sp>
    </p:spTree>
    <p:extLst>
      <p:ext uri="{BB962C8B-B14F-4D97-AF65-F5344CB8AC3E}">
        <p14:creationId xmlns:p14="http://schemas.microsoft.com/office/powerpoint/2010/main" val="221253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56D4-692D-448A-9C2B-6073D41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9BABB0E-05B3-4B05-A211-A6C569C5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5739"/>
            <a:ext cx="5596002" cy="3732534"/>
          </a:xfrm>
        </p:spPr>
      </p:pic>
      <p:sp>
        <p:nvSpPr>
          <p:cNvPr id="4" name="Shape 352">
            <a:extLst>
              <a:ext uri="{FF2B5EF4-FFF2-40B4-BE49-F238E27FC236}">
                <a16:creationId xmlns:a16="http://schemas.microsoft.com/office/drawing/2014/main" id="{AC9C2C6E-3D33-4291-A6AE-73756510EF9F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 ¿Qué es el comercio electrónico?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F2A4D99F-A34F-4BA1-9154-665EAA5C3664}"/>
              </a:ext>
            </a:extLst>
          </p:cNvPr>
          <p:cNvSpPr/>
          <p:nvPr/>
        </p:nvSpPr>
        <p:spPr>
          <a:xfrm>
            <a:off x="5596001" y="1"/>
            <a:ext cx="6595631" cy="5829266"/>
          </a:xfrm>
          <a:prstGeom prst="roundRect">
            <a:avLst>
              <a:gd name="adj" fmla="val 0"/>
            </a:avLst>
          </a:prstGeom>
          <a:solidFill>
            <a:srgbClr val="F4F2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6240CD-D46B-4291-8C6E-A743F0AAAD9D}"/>
              </a:ext>
            </a:extLst>
          </p:cNvPr>
          <p:cNvSpPr txBox="1">
            <a:spLocks/>
          </p:cNvSpPr>
          <p:nvPr/>
        </p:nvSpPr>
        <p:spPr>
          <a:xfrm>
            <a:off x="6234412" y="402351"/>
            <a:ext cx="5327205" cy="4104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algn="l"/>
            <a:r>
              <a:rPr lang="es-ES_tradnl" sz="2667" dirty="0">
                <a:solidFill>
                  <a:schemeClr val="accent5"/>
                </a:solidFill>
                <a:latin typeface="Century Gothic"/>
                <a:ea typeface="Uniform-Medium ☞" charset="0"/>
                <a:cs typeface="Century Gothic"/>
              </a:rPr>
              <a:t>Definiciones:</a:t>
            </a:r>
            <a:endParaRPr lang="es-ES_tradnl" sz="2667" b="1" dirty="0">
              <a:solidFill>
                <a:schemeClr val="accent5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94C5B38-1F4E-4128-B441-1179B24252C6}"/>
              </a:ext>
            </a:extLst>
          </p:cNvPr>
          <p:cNvSpPr txBox="1">
            <a:spLocks/>
          </p:cNvSpPr>
          <p:nvPr/>
        </p:nvSpPr>
        <p:spPr>
          <a:xfrm>
            <a:off x="6161985" y="1915416"/>
            <a:ext cx="4660112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Huellas dactilares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Edad</a:t>
            </a:r>
            <a:endParaRPr lang="es-ES" sz="1200" dirty="0">
              <a:latin typeface="Calibri"/>
              <a:cs typeface="+mj-ea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Fecha de nacimiento</a:t>
            </a:r>
            <a:endParaRPr lang="es-ES" sz="1200" dirty="0">
              <a:solidFill>
                <a:srgbClr val="000000"/>
              </a:solidFill>
              <a:latin typeface="Calibri"/>
              <a:ea typeface="Uniform-Medium ☞" charset="0"/>
              <a:cs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Iris </a:t>
            </a:r>
            <a:endParaRPr lang="es-ES" sz="120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C59D9AB-96C6-4938-947F-66D8CBDCD234}"/>
              </a:ext>
            </a:extLst>
          </p:cNvPr>
          <p:cNvSpPr txBox="1">
            <a:spLocks/>
          </p:cNvSpPr>
          <p:nvPr/>
        </p:nvSpPr>
        <p:spPr>
          <a:xfrm>
            <a:off x="5871692" y="1157193"/>
            <a:ext cx="6015493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600" b="1" dirty="0">
                <a:solidFill>
                  <a:schemeClr val="tx2"/>
                </a:solidFill>
                <a:latin typeface="Century Gothic"/>
              </a:rPr>
              <a:t>¿Qué es el E-Commerce?</a:t>
            </a:r>
            <a:r>
              <a:rPr lang="es-ES_tradnl" sz="1600" b="1" dirty="0">
                <a:solidFill>
                  <a:schemeClr val="tx2"/>
                </a:solidFill>
                <a:latin typeface="Century Gothic"/>
              </a:rPr>
              <a:t>:</a:t>
            </a:r>
            <a:r>
              <a:rPr lang="es-ES_tradnl" sz="1467" b="1" dirty="0">
                <a:solidFill>
                  <a:schemeClr val="tx2"/>
                </a:solidFill>
                <a:latin typeface="Century Gothic"/>
              </a:rPr>
              <a:t> 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onocido así por su nombre en ingles, consiste en la compra y venta de productos o de servicios a través de medios electrónicos, tales como internet y otras redes informáticas.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 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F7DC7CF-BA45-40DD-90A2-8546F323AADA}"/>
              </a:ext>
            </a:extLst>
          </p:cNvPr>
          <p:cNvSpPr txBox="1">
            <a:spLocks/>
          </p:cNvSpPr>
          <p:nvPr/>
        </p:nvSpPr>
        <p:spPr>
          <a:xfrm>
            <a:off x="5914371" y="4066783"/>
            <a:ext cx="543943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cantidad de comercio llevada a cabo electrónicamente ha crecido de manera extraordinaria debido a internet.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Fecha de nacimiento.</a:t>
            </a:r>
            <a:endParaRPr lang="es-ES" sz="1200" dirty="0">
              <a:solidFill>
                <a:srgbClr val="000000"/>
              </a:solidFill>
              <a:latin typeface="Calibri"/>
              <a:ea typeface="Uniform-Medium ☞" charset="0"/>
              <a:cs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Una gran variedad de comercio se realiza de esta manera a través de el marketing y publicidad en internet, el procesamiento de transacciones en línea y el intercambio electrónico de datos.</a:t>
            </a:r>
            <a:endParaRPr lang="es-ES" sz="120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003FD63-F667-4402-BC47-7D98F5B38371}"/>
              </a:ext>
            </a:extLst>
          </p:cNvPr>
          <p:cNvSpPr txBox="1">
            <a:spLocks/>
          </p:cNvSpPr>
          <p:nvPr/>
        </p:nvSpPr>
        <p:spPr>
          <a:xfrm>
            <a:off x="5864601" y="2691827"/>
            <a:ext cx="6015493" cy="8002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600" b="1" dirty="0">
                <a:solidFill>
                  <a:schemeClr val="tx2"/>
                </a:solidFill>
                <a:latin typeface="Century Gothic"/>
              </a:rPr>
              <a:t>¿Qué es el Comercio Electrónico?</a:t>
            </a:r>
            <a:r>
              <a:rPr lang="es-ES_tradnl" sz="1600" b="1" dirty="0">
                <a:solidFill>
                  <a:schemeClr val="tx2"/>
                </a:solidFill>
                <a:latin typeface="Century Gothic"/>
              </a:rPr>
              <a:t>:</a:t>
            </a:r>
            <a:r>
              <a:rPr lang="es-ES_tradnl" sz="1467" b="1" dirty="0">
                <a:solidFill>
                  <a:schemeClr val="tx2"/>
                </a:solidFill>
                <a:latin typeface="Century Gothic"/>
              </a:rPr>
              <a:t> 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l comercio electrónico consiste en la compra y venta de productos o de servicios a través de medios electrónicos, tales como internet, usando como forma de pago tarjetas de crédito.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 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2889050-EF6B-4CC1-AAF7-4F4C2C98711C}"/>
              </a:ext>
            </a:extLst>
          </p:cNvPr>
          <p:cNvSpPr txBox="1">
            <a:spLocks/>
          </p:cNvSpPr>
          <p:nvPr/>
        </p:nvSpPr>
        <p:spPr>
          <a:xfrm>
            <a:off x="5871692" y="3490406"/>
            <a:ext cx="601549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l"/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Uniform-Medium ☞" charset="0"/>
                <a:cs typeface="Century Gothic"/>
              </a:rPr>
              <a:t>La mayor parte del comercio electrónico consiste en la compra y venta de productos o servicios entre personas y empresas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ea typeface="Uniform-Medium ☞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551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AC9C2C6E-3D33-4291-A6AE-73756510EF9F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 ¿Qué es el comercio electrónico?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0793F4F-59D9-4DC5-ACA4-AE9B1FC0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57" y="751029"/>
            <a:ext cx="8353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Marcador de contenido">
            <a:extLst>
              <a:ext uri="{FF2B5EF4-FFF2-40B4-BE49-F238E27FC236}">
                <a16:creationId xmlns:a16="http://schemas.microsoft.com/office/drawing/2014/main" id="{92902860-2A03-4951-BE27-63C6A4B2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13" y="575737"/>
            <a:ext cx="8208911" cy="5832648"/>
          </a:xfrm>
        </p:spPr>
      </p:pic>
    </p:spTree>
    <p:extLst>
      <p:ext uri="{BB962C8B-B14F-4D97-AF65-F5344CB8AC3E}">
        <p14:creationId xmlns:p14="http://schemas.microsoft.com/office/powerpoint/2010/main" val="14267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2">
            <a:extLst>
              <a:ext uri="{FF2B5EF4-FFF2-40B4-BE49-F238E27FC236}">
                <a16:creationId xmlns:a16="http://schemas.microsoft.com/office/drawing/2014/main" id="{175A16DB-CF9D-4E0D-A44D-65F71887FFDB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s-PE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ndares Universales</a:t>
            </a:r>
          </a:p>
        </p:txBody>
      </p:sp>
      <p:sp>
        <p:nvSpPr>
          <p:cNvPr id="5" name="Rectángulo redondeado 21">
            <a:extLst>
              <a:ext uri="{FF2B5EF4-FFF2-40B4-BE49-F238E27FC236}">
                <a16:creationId xmlns:a16="http://schemas.microsoft.com/office/drawing/2014/main" id="{343C5791-F1F2-404F-B8FA-50D74773E373}"/>
              </a:ext>
            </a:extLst>
          </p:cNvPr>
          <p:cNvSpPr/>
          <p:nvPr/>
        </p:nvSpPr>
        <p:spPr>
          <a:xfrm>
            <a:off x="5643565" y="2"/>
            <a:ext cx="6548435" cy="5829266"/>
          </a:xfrm>
          <a:prstGeom prst="roundRect">
            <a:avLst>
              <a:gd name="adj" fmla="val 0"/>
            </a:avLst>
          </a:prstGeom>
          <a:solidFill>
            <a:srgbClr val="F4F2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E403CA5-2B0D-4642-AB89-778BD4DA1504}"/>
              </a:ext>
            </a:extLst>
          </p:cNvPr>
          <p:cNvSpPr txBox="1">
            <a:spLocks/>
          </p:cNvSpPr>
          <p:nvPr/>
        </p:nvSpPr>
        <p:spPr>
          <a:xfrm>
            <a:off x="6253612" y="1679763"/>
            <a:ext cx="5439430" cy="17543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Hay un conjunto de estándares de tecnología, a saber estándares de internet.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Hay un conjunto de estándares de medios técnicos en todo el mundo.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pic>
        <p:nvPicPr>
          <p:cNvPr id="9" name="4 Marcador de contenido">
            <a:extLst>
              <a:ext uri="{FF2B5EF4-FFF2-40B4-BE49-F238E27FC236}">
                <a16:creationId xmlns:a16="http://schemas.microsoft.com/office/drawing/2014/main" id="{615DA16D-2E5D-4D49-9C8D-AD77EC8A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39" y="1680988"/>
            <a:ext cx="3096500" cy="27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r>
              <a:rPr lang="en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la Información</a:t>
            </a: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pic>
        <p:nvPicPr>
          <p:cNvPr id="6" name="Picture 8" descr="Resultado de imagen para check icon">
            <a:extLst>
              <a:ext uri="{FF2B5EF4-FFF2-40B4-BE49-F238E27FC236}">
                <a16:creationId xmlns:a16="http://schemas.microsoft.com/office/drawing/2014/main" id="{03FFD283-C942-4E4A-BC44-948FBE2B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41" y="1454456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9 Rectángulo">
            <a:extLst>
              <a:ext uri="{FF2B5EF4-FFF2-40B4-BE49-F238E27FC236}">
                <a16:creationId xmlns:a16="http://schemas.microsoft.com/office/drawing/2014/main" id="{C168A4D1-B8A1-4CC7-A49B-2F40D08B3858}"/>
              </a:ext>
            </a:extLst>
          </p:cNvPr>
          <p:cNvSpPr/>
          <p:nvPr/>
        </p:nvSpPr>
        <p:spPr>
          <a:xfrm>
            <a:off x="4027758" y="134656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tecnología  reduce los costos de la información y eleva la calidad. Los costos de comunicación, procesamiento y almacenamiento de la información se reducen en forma  dramática. La información es abundante, económica y precisa.</a:t>
            </a:r>
          </a:p>
        </p:txBody>
      </p:sp>
      <p:pic>
        <p:nvPicPr>
          <p:cNvPr id="8" name="Picture 8" descr="Resultado de imagen para check icon">
            <a:extLst>
              <a:ext uri="{FF2B5EF4-FFF2-40B4-BE49-F238E27FC236}">
                <a16:creationId xmlns:a16="http://schemas.microsoft.com/office/drawing/2014/main" id="{ECDCE559-591F-4C90-98CC-EFB62B1D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52" y="2946554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9 Rectángulo">
            <a:extLst>
              <a:ext uri="{FF2B5EF4-FFF2-40B4-BE49-F238E27FC236}">
                <a16:creationId xmlns:a16="http://schemas.microsoft.com/office/drawing/2014/main" id="{B9DD397D-F763-4A9A-9E45-A3413E27BB72}"/>
              </a:ext>
            </a:extLst>
          </p:cNvPr>
          <p:cNvSpPr/>
          <p:nvPr/>
        </p:nvSpPr>
        <p:spPr>
          <a:xfrm>
            <a:off x="4020669" y="28386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tecnología permite entregar mensajes personalizados a individuos y grupos.</a:t>
            </a:r>
          </a:p>
        </p:txBody>
      </p:sp>
      <p:pic>
        <p:nvPicPr>
          <p:cNvPr id="10" name="Picture 8" descr="Resultado de imagen para check icon">
            <a:extLst>
              <a:ext uri="{FF2B5EF4-FFF2-40B4-BE49-F238E27FC236}">
                <a16:creationId xmlns:a16="http://schemas.microsoft.com/office/drawing/2014/main" id="{23CEFCE8-972E-424B-A607-3891B9A8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27" y="3726277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9 Rectángulo">
            <a:extLst>
              <a:ext uri="{FF2B5EF4-FFF2-40B4-BE49-F238E27FC236}">
                <a16:creationId xmlns:a16="http://schemas.microsoft.com/office/drawing/2014/main" id="{4CB8240C-AD7D-463D-BF76-B30B6B0FA982}"/>
              </a:ext>
            </a:extLst>
          </p:cNvPr>
          <p:cNvSpPr/>
          <p:nvPr/>
        </p:nvSpPr>
        <p:spPr>
          <a:xfrm>
            <a:off x="4034844" y="361838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La personalización de los mensajes de comercialización y la adecuación de productos y servicios se basan en las características individuales.</a:t>
            </a:r>
          </a:p>
        </p:txBody>
      </p:sp>
    </p:spTree>
    <p:extLst>
      <p:ext uri="{BB962C8B-B14F-4D97-AF65-F5344CB8AC3E}">
        <p14:creationId xmlns:p14="http://schemas.microsoft.com/office/powerpoint/2010/main" val="17442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r>
              <a:rPr lang="es-PE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4 formas de Comercio Electrónico</a:t>
            </a: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pic>
        <p:nvPicPr>
          <p:cNvPr id="6" name="Picture 8" descr="Resultado de imagen para check icon">
            <a:extLst>
              <a:ext uri="{FF2B5EF4-FFF2-40B4-BE49-F238E27FC236}">
                <a16:creationId xmlns:a16="http://schemas.microsoft.com/office/drawing/2014/main" id="{03FFD283-C942-4E4A-BC44-948FBE2B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41" y="175217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9 Rectángulo">
            <a:extLst>
              <a:ext uri="{FF2B5EF4-FFF2-40B4-BE49-F238E27FC236}">
                <a16:creationId xmlns:a16="http://schemas.microsoft.com/office/drawing/2014/main" id="{C168A4D1-B8A1-4CC7-A49B-2F40D08B3858}"/>
              </a:ext>
            </a:extLst>
          </p:cNvPr>
          <p:cNvSpPr/>
          <p:nvPr/>
        </p:nvSpPr>
        <p:spPr>
          <a:xfrm>
            <a:off x="4027758" y="16442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E-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commerce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de Empresa a Cliente (B2C –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costumer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)</a:t>
            </a:r>
          </a:p>
        </p:txBody>
      </p:sp>
      <p:pic>
        <p:nvPicPr>
          <p:cNvPr id="8" name="Picture 8" descr="Resultado de imagen para check icon">
            <a:extLst>
              <a:ext uri="{FF2B5EF4-FFF2-40B4-BE49-F238E27FC236}">
                <a16:creationId xmlns:a16="http://schemas.microsoft.com/office/drawing/2014/main" id="{ECDCE559-591F-4C90-98CC-EFB62B1D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52" y="2383039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9 Rectángulo">
            <a:extLst>
              <a:ext uri="{FF2B5EF4-FFF2-40B4-BE49-F238E27FC236}">
                <a16:creationId xmlns:a16="http://schemas.microsoft.com/office/drawing/2014/main" id="{B9DD397D-F763-4A9A-9E45-A3413E27BB72}"/>
              </a:ext>
            </a:extLst>
          </p:cNvPr>
          <p:cNvSpPr/>
          <p:nvPr/>
        </p:nvSpPr>
        <p:spPr>
          <a:xfrm>
            <a:off x="4020669" y="22751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E-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commerce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 de Empresa a Empresa (B2B –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)</a:t>
            </a:r>
          </a:p>
        </p:txBody>
      </p:sp>
      <p:pic>
        <p:nvPicPr>
          <p:cNvPr id="10" name="Picture 8" descr="Resultado de imagen para check icon">
            <a:extLst>
              <a:ext uri="{FF2B5EF4-FFF2-40B4-BE49-F238E27FC236}">
                <a16:creationId xmlns:a16="http://schemas.microsoft.com/office/drawing/2014/main" id="{23CEFCE8-972E-424B-A607-3891B9A8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27" y="3035166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9 Rectángulo">
            <a:extLst>
              <a:ext uri="{FF2B5EF4-FFF2-40B4-BE49-F238E27FC236}">
                <a16:creationId xmlns:a16="http://schemas.microsoft.com/office/drawing/2014/main" id="{4CB8240C-AD7D-463D-BF76-B30B6B0FA982}"/>
              </a:ext>
            </a:extLst>
          </p:cNvPr>
          <p:cNvSpPr/>
          <p:nvPr/>
        </p:nvSpPr>
        <p:spPr>
          <a:xfrm>
            <a:off x="4034844" y="29272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 –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commerce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de Cliente a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Ciente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(C2C –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costumer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to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s-P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costumer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)</a:t>
            </a:r>
          </a:p>
        </p:txBody>
      </p:sp>
      <p:pic>
        <p:nvPicPr>
          <p:cNvPr id="12" name="Picture 8" descr="Resultado de imagen para check icon">
            <a:extLst>
              <a:ext uri="{FF2B5EF4-FFF2-40B4-BE49-F238E27FC236}">
                <a16:creationId xmlns:a16="http://schemas.microsoft.com/office/drawing/2014/main" id="{B1F9282A-826D-4F98-BF2D-A8988E63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00" y="3708565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9 Rectángulo">
            <a:extLst>
              <a:ext uri="{FF2B5EF4-FFF2-40B4-BE49-F238E27FC236}">
                <a16:creationId xmlns:a16="http://schemas.microsoft.com/office/drawing/2014/main" id="{541B732A-ABF8-45E7-A561-38FCC75C7A9A}"/>
              </a:ext>
            </a:extLst>
          </p:cNvPr>
          <p:cNvSpPr/>
          <p:nvPr/>
        </p:nvSpPr>
        <p:spPr>
          <a:xfrm>
            <a:off x="4049017" y="368573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E-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business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– Negocio Electrónico</a:t>
            </a:r>
            <a:r>
              <a:rPr lang="es-ES_tradnl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hangingPunct="0"/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506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8">
            <a:extLst>
              <a:ext uri="{FF2B5EF4-FFF2-40B4-BE49-F238E27FC236}">
                <a16:creationId xmlns:a16="http://schemas.microsoft.com/office/drawing/2014/main" id="{9F2CEB45-51BB-4647-9CAB-44CEFFED6448}"/>
              </a:ext>
            </a:extLst>
          </p:cNvPr>
          <p:cNvSpPr txBox="1"/>
          <p:nvPr/>
        </p:nvSpPr>
        <p:spPr>
          <a:xfrm>
            <a:off x="382567" y="8316"/>
            <a:ext cx="945993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chemeClr val="accent5"/>
              </a:buClr>
              <a:buSzPct val="25000"/>
            </a:pPr>
            <a:r>
              <a:rPr lang="es-PE" sz="2667" b="1" dirty="0">
                <a:solidFill>
                  <a:srgbClr val="E5851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Categorías del Comercio Electrónico</a:t>
            </a:r>
            <a:endParaRPr lang="en" sz="2667" b="1" dirty="0">
              <a:solidFill>
                <a:srgbClr val="E5851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352">
            <a:extLst>
              <a:ext uri="{FF2B5EF4-FFF2-40B4-BE49-F238E27FC236}">
                <a16:creationId xmlns:a16="http://schemas.microsoft.com/office/drawing/2014/main" id="{FB8E5885-539B-456D-A363-D06803ECCBAC}"/>
              </a:ext>
            </a:extLst>
          </p:cNvPr>
          <p:cNvSpPr/>
          <p:nvPr/>
        </p:nvSpPr>
        <p:spPr>
          <a:xfrm>
            <a:off x="-1" y="5829267"/>
            <a:ext cx="12191633" cy="768085"/>
          </a:xfrm>
          <a:prstGeom prst="rect">
            <a:avLst/>
          </a:prstGeom>
          <a:solidFill>
            <a:srgbClr val="E5851B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Comercio Electrónico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CC7B971-FD05-4AA0-8927-6E1A8E870E2B}"/>
              </a:ext>
            </a:extLst>
          </p:cNvPr>
          <p:cNvSpPr txBox="1">
            <a:spLocks/>
          </p:cNvSpPr>
          <p:nvPr/>
        </p:nvSpPr>
        <p:spPr>
          <a:xfrm>
            <a:off x="4299616" y="1988070"/>
            <a:ext cx="3226205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/>
            <a:r>
              <a:rPr lang="es-ES_tradnl" sz="1600" b="1" dirty="0">
                <a:solidFill>
                  <a:srgbClr val="4F81BD"/>
                </a:solidFill>
                <a:latin typeface="Century Gothic"/>
                <a:ea typeface="Uniform-Medium ☞" charset="0"/>
                <a:cs typeface="Century Gothic"/>
              </a:rPr>
              <a:t> Distribuidor: </a:t>
            </a:r>
            <a:r>
              <a:rPr lang="es-ES_tradnl" sz="1600" b="1" dirty="0">
                <a:solidFill>
                  <a:prstClr val="white">
                    <a:lumMod val="50000"/>
                  </a:prstClr>
                </a:solidFill>
                <a:latin typeface="Century Gothic"/>
                <a:ea typeface="Uniform-Medium ☞" charset="0"/>
                <a:cs typeface="Century Gothic"/>
              </a:rPr>
              <a:t>Proveedor</a:t>
            </a:r>
            <a:endParaRPr lang="es-ES_tradnl" sz="1600" b="1" dirty="0">
              <a:solidFill>
                <a:srgbClr val="4F81BD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5873FB2-ED18-48E5-9BDB-B9A8160E0430}"/>
              </a:ext>
            </a:extLst>
          </p:cNvPr>
          <p:cNvGrpSpPr/>
          <p:nvPr/>
        </p:nvGrpSpPr>
        <p:grpSpPr>
          <a:xfrm>
            <a:off x="8294951" y="3593945"/>
            <a:ext cx="1514448" cy="1514448"/>
            <a:chOff x="671731" y="1375447"/>
            <a:chExt cx="1135836" cy="1135836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CE9DB36-AD2C-4174-B3D4-61A0C262097E}"/>
                </a:ext>
              </a:extLst>
            </p:cNvPr>
            <p:cNvSpPr/>
            <p:nvPr/>
          </p:nvSpPr>
          <p:spPr>
            <a:xfrm>
              <a:off x="671731" y="1375447"/>
              <a:ext cx="1135836" cy="11358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s-ES_tradnl" sz="2400">
                <a:solidFill>
                  <a:prstClr val="white"/>
                </a:solidFill>
              </a:endParaRP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F9268CA-39DF-4721-88DA-946EB0F65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96" y="1403704"/>
              <a:ext cx="945154" cy="945154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EF4D2E7-8012-4E00-BE03-6AE848BEB40E}"/>
              </a:ext>
            </a:extLst>
          </p:cNvPr>
          <p:cNvGrpSpPr/>
          <p:nvPr/>
        </p:nvGrpSpPr>
        <p:grpSpPr>
          <a:xfrm>
            <a:off x="2201845" y="1330744"/>
            <a:ext cx="1545776" cy="1545776"/>
            <a:chOff x="7485966" y="1351951"/>
            <a:chExt cx="1159332" cy="1159332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27DD6A2-BE1F-4D26-B1D6-B83D93038DAE}"/>
                </a:ext>
              </a:extLst>
            </p:cNvPr>
            <p:cNvSpPr/>
            <p:nvPr/>
          </p:nvSpPr>
          <p:spPr>
            <a:xfrm>
              <a:off x="7485966" y="1351951"/>
              <a:ext cx="1159332" cy="11593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s-ES_tradnl" sz="2400">
                <a:solidFill>
                  <a:prstClr val="white"/>
                </a:solidFill>
              </a:endParaRP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DBDA206-E55A-478C-8596-536380A4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90" y="1541309"/>
              <a:ext cx="660400" cy="660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CCC495D-9611-4AC5-85B8-D462243E1716}"/>
              </a:ext>
            </a:extLst>
          </p:cNvPr>
          <p:cNvGrpSpPr/>
          <p:nvPr/>
        </p:nvGrpSpPr>
        <p:grpSpPr>
          <a:xfrm>
            <a:off x="8316562" y="1373421"/>
            <a:ext cx="1492837" cy="1492837"/>
            <a:chOff x="5477804" y="2826078"/>
            <a:chExt cx="1119628" cy="1119628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34FDAFC-565E-4220-B90B-EB3B40493C33}"/>
                </a:ext>
              </a:extLst>
            </p:cNvPr>
            <p:cNvSpPr/>
            <p:nvPr/>
          </p:nvSpPr>
          <p:spPr>
            <a:xfrm>
              <a:off x="5477804" y="2826078"/>
              <a:ext cx="1119628" cy="11196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s-ES_tradnl" sz="2400">
                <a:solidFill>
                  <a:prstClr val="white"/>
                </a:solidFill>
              </a:endParaRP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C969D08-D057-4505-BBAC-B50400E3E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710" y="3006032"/>
              <a:ext cx="789010" cy="789010"/>
            </a:xfrm>
            <a:prstGeom prst="rect">
              <a:avLst/>
            </a:prstGeom>
          </p:spPr>
        </p:pic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FD1FABA6-6DD7-4ED9-8870-2E6BEF57651D}"/>
              </a:ext>
            </a:extLst>
          </p:cNvPr>
          <p:cNvSpPr txBox="1">
            <a:spLocks/>
          </p:cNvSpPr>
          <p:nvPr/>
        </p:nvSpPr>
        <p:spPr>
          <a:xfrm>
            <a:off x="4358418" y="4326938"/>
            <a:ext cx="3226205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/>
            <a:r>
              <a:rPr lang="es-ES_tradnl" sz="1600" b="1" dirty="0">
                <a:solidFill>
                  <a:srgbClr val="4F81BD"/>
                </a:solidFill>
                <a:latin typeface="Century Gothic"/>
                <a:ea typeface="Uniform-Medium ☞" charset="0"/>
                <a:cs typeface="Century Gothic"/>
              </a:rPr>
              <a:t> Distribuidor: </a:t>
            </a:r>
            <a:r>
              <a:rPr lang="es-ES_tradnl" sz="1600" b="1" dirty="0">
                <a:solidFill>
                  <a:prstClr val="white">
                    <a:lumMod val="50000"/>
                  </a:prstClr>
                </a:solidFill>
                <a:latin typeface="Century Gothic"/>
                <a:ea typeface="Uniform-Medium ☞" charset="0"/>
                <a:cs typeface="Century Gothic"/>
              </a:rPr>
              <a:t>Cliente</a:t>
            </a:r>
            <a:endParaRPr lang="es-ES_tradnl" sz="1600" b="1" dirty="0">
              <a:solidFill>
                <a:srgbClr val="4F81BD"/>
              </a:solidFill>
              <a:latin typeface="Century Gothic"/>
              <a:ea typeface="Uniform-Medium ☞" charset="0"/>
              <a:cs typeface="Century Gothic"/>
            </a:endParaRPr>
          </a:p>
        </p:txBody>
      </p:sp>
      <p:sp>
        <p:nvSpPr>
          <p:cNvPr id="25" name="49 CuadroTexto">
            <a:extLst>
              <a:ext uri="{FF2B5EF4-FFF2-40B4-BE49-F238E27FC236}">
                <a16:creationId xmlns:a16="http://schemas.microsoft.com/office/drawing/2014/main" id="{294ECEDD-D067-46F6-82C8-182FFF132150}"/>
              </a:ext>
            </a:extLst>
          </p:cNvPr>
          <p:cNvSpPr txBox="1"/>
          <p:nvPr/>
        </p:nvSpPr>
        <p:spPr>
          <a:xfrm>
            <a:off x="5060737" y="1562322"/>
            <a:ext cx="168014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200" b="1" dirty="0">
                <a:latin typeface="Flexo" pitchFamily="50" charset="0"/>
              </a:rPr>
              <a:t>Business </a:t>
            </a:r>
            <a:r>
              <a:rPr lang="es-PE" sz="1200" b="1" dirty="0" err="1">
                <a:latin typeface="Flexo" pitchFamily="50" charset="0"/>
              </a:rPr>
              <a:t>to</a:t>
            </a:r>
            <a:r>
              <a:rPr lang="es-PE" sz="1200" b="1" dirty="0">
                <a:latin typeface="Flexo" pitchFamily="50" charset="0"/>
              </a:rPr>
              <a:t> Business</a:t>
            </a:r>
          </a:p>
        </p:txBody>
      </p:sp>
      <p:sp>
        <p:nvSpPr>
          <p:cNvPr id="26" name="49 CuadroTexto">
            <a:extLst>
              <a:ext uri="{FF2B5EF4-FFF2-40B4-BE49-F238E27FC236}">
                <a16:creationId xmlns:a16="http://schemas.microsoft.com/office/drawing/2014/main" id="{B53B476D-6FF0-4FCD-BA65-B2C5F42E509C}"/>
              </a:ext>
            </a:extLst>
          </p:cNvPr>
          <p:cNvSpPr txBox="1"/>
          <p:nvPr/>
        </p:nvSpPr>
        <p:spPr>
          <a:xfrm>
            <a:off x="5112055" y="3973581"/>
            <a:ext cx="171893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200" b="1" dirty="0">
                <a:latin typeface="Flexo" pitchFamily="50" charset="0"/>
              </a:rPr>
              <a:t>Business </a:t>
            </a:r>
            <a:r>
              <a:rPr lang="es-PE" sz="1200" b="1" dirty="0" err="1">
                <a:latin typeface="Flexo" pitchFamily="50" charset="0"/>
              </a:rPr>
              <a:t>to</a:t>
            </a:r>
            <a:r>
              <a:rPr lang="es-PE" sz="1200" b="1" dirty="0">
                <a:latin typeface="Flexo" pitchFamily="50" charset="0"/>
              </a:rPr>
              <a:t> </a:t>
            </a:r>
            <a:r>
              <a:rPr lang="es-PE" sz="1200" b="1" dirty="0" err="1">
                <a:latin typeface="Flexo" pitchFamily="50" charset="0"/>
              </a:rPr>
              <a:t>Customer</a:t>
            </a:r>
            <a:endParaRPr lang="es-PE" sz="1200" b="1" dirty="0">
              <a:latin typeface="Flexo" pitchFamily="50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C74369F-6DE3-4602-9404-B00EB2143303}"/>
              </a:ext>
            </a:extLst>
          </p:cNvPr>
          <p:cNvGrpSpPr/>
          <p:nvPr/>
        </p:nvGrpSpPr>
        <p:grpSpPr>
          <a:xfrm>
            <a:off x="2127416" y="3594516"/>
            <a:ext cx="1545776" cy="1545776"/>
            <a:chOff x="7485966" y="1351951"/>
            <a:chExt cx="1159332" cy="1159332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F04CD16-3F6F-46BC-93A4-FACF6D4C7E34}"/>
                </a:ext>
              </a:extLst>
            </p:cNvPr>
            <p:cNvSpPr/>
            <p:nvPr/>
          </p:nvSpPr>
          <p:spPr>
            <a:xfrm>
              <a:off x="7485966" y="1351951"/>
              <a:ext cx="1159332" cy="11593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s-ES_tradnl" sz="2400">
                <a:solidFill>
                  <a:prstClr val="white"/>
                </a:solidFill>
              </a:endParaRPr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9006E9A2-30E3-478E-8FB3-9CF138960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90" y="1541309"/>
              <a:ext cx="660400" cy="660400"/>
            </a:xfrm>
            <a:prstGeom prst="rect">
              <a:avLst/>
            </a:prstGeom>
          </p:spPr>
        </p:pic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BCCDB35-FB23-4DC4-AAD7-D48BAA5493AF}"/>
              </a:ext>
            </a:extLst>
          </p:cNvPr>
          <p:cNvCxnSpPr/>
          <p:nvPr/>
        </p:nvCxnSpPr>
        <p:spPr>
          <a:xfrm>
            <a:off x="4093534" y="2349790"/>
            <a:ext cx="4029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71B1ECC-F156-4EDD-A312-ECDC6DCD8A94}"/>
              </a:ext>
            </a:extLst>
          </p:cNvPr>
          <p:cNvCxnSpPr/>
          <p:nvPr/>
        </p:nvCxnSpPr>
        <p:spPr>
          <a:xfrm>
            <a:off x="4107706" y="4660609"/>
            <a:ext cx="4029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60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915</Words>
  <Application>Microsoft Office PowerPoint</Application>
  <PresentationFormat>Panorámica</PresentationFormat>
  <Paragraphs>93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Flexo</vt:lpstr>
      <vt:lpstr>Uniform-Medium ☞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Contratos Inteligentes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Huaman Flores</dc:creator>
  <cp:lastModifiedBy>Hector Huaman Flores</cp:lastModifiedBy>
  <cp:revision>1</cp:revision>
  <dcterms:created xsi:type="dcterms:W3CDTF">2018-04-11T18:14:17Z</dcterms:created>
  <dcterms:modified xsi:type="dcterms:W3CDTF">2018-04-11T20:09:07Z</dcterms:modified>
</cp:coreProperties>
</file>