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3" r:id="rId5"/>
    <p:sldId id="281" r:id="rId6"/>
    <p:sldId id="282" r:id="rId7"/>
    <p:sldId id="283" r:id="rId8"/>
    <p:sldId id="284" r:id="rId9"/>
    <p:sldId id="285" r:id="rId10"/>
    <p:sldId id="286" r:id="rId11"/>
    <p:sldId id="287" r:id="rId12"/>
    <p:sldId id="280"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6" autoAdjust="0"/>
    <p:restoredTop sz="94660"/>
  </p:normalViewPr>
  <p:slideViewPr>
    <p:cSldViewPr snapToGrid="0">
      <p:cViewPr varScale="1">
        <p:scale>
          <a:sx n="90" d="100"/>
          <a:sy n="90" d="100"/>
        </p:scale>
        <p:origin x="5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15945C-B148-44CF-ACA1-D12D87CD62C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9A2708B4-6969-47B8-ACC3-D79AC946E6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741B233C-4689-4F2B-937D-3CA2664C28D5}"/>
              </a:ext>
            </a:extLst>
          </p:cNvPr>
          <p:cNvSpPr>
            <a:spLocks noGrp="1"/>
          </p:cNvSpPr>
          <p:nvPr>
            <p:ph type="dt" sz="half" idx="10"/>
          </p:nvPr>
        </p:nvSpPr>
        <p:spPr/>
        <p:txBody>
          <a:bodyPr/>
          <a:lstStyle/>
          <a:p>
            <a:fld id="{14F75CF8-263F-40EC-AD57-959B803FB09A}" type="datetimeFigureOut">
              <a:rPr lang="es-PE" smtClean="0"/>
              <a:t>18/04/2018</a:t>
            </a:fld>
            <a:endParaRPr lang="es-PE"/>
          </a:p>
        </p:txBody>
      </p:sp>
      <p:sp>
        <p:nvSpPr>
          <p:cNvPr id="5" name="Marcador de pie de página 4">
            <a:extLst>
              <a:ext uri="{FF2B5EF4-FFF2-40B4-BE49-F238E27FC236}">
                <a16:creationId xmlns:a16="http://schemas.microsoft.com/office/drawing/2014/main" id="{98A3AB8A-58EC-4801-ACDB-4F02B537EE6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6B0D17A-3FC1-4593-B637-BED69F3BD454}"/>
              </a:ext>
            </a:extLst>
          </p:cNvPr>
          <p:cNvSpPr>
            <a:spLocks noGrp="1"/>
          </p:cNvSpPr>
          <p:nvPr>
            <p:ph type="sldNum" sz="quarter" idx="12"/>
          </p:nvPr>
        </p:nvSpPr>
        <p:spPr/>
        <p:txBody>
          <a:bodyPr/>
          <a:lstStyle/>
          <a:p>
            <a:fld id="{3ED2911C-8463-4CB8-9F71-4BFF0F75C6CC}" type="slidenum">
              <a:rPr lang="es-PE" smtClean="0"/>
              <a:t>‹Nº›</a:t>
            </a:fld>
            <a:endParaRPr lang="es-PE"/>
          </a:p>
        </p:txBody>
      </p:sp>
    </p:spTree>
    <p:extLst>
      <p:ext uri="{BB962C8B-B14F-4D97-AF65-F5344CB8AC3E}">
        <p14:creationId xmlns:p14="http://schemas.microsoft.com/office/powerpoint/2010/main" val="366699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FE120B-FC96-497E-80F8-20C083099B9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908B209E-3254-406A-BF02-F316224BBC26}"/>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C6CF8A1-1AAD-412D-BAA9-B7F06ABC1FE8}"/>
              </a:ext>
            </a:extLst>
          </p:cNvPr>
          <p:cNvSpPr>
            <a:spLocks noGrp="1"/>
          </p:cNvSpPr>
          <p:nvPr>
            <p:ph type="dt" sz="half" idx="10"/>
          </p:nvPr>
        </p:nvSpPr>
        <p:spPr/>
        <p:txBody>
          <a:bodyPr/>
          <a:lstStyle/>
          <a:p>
            <a:fld id="{14F75CF8-263F-40EC-AD57-959B803FB09A}" type="datetimeFigureOut">
              <a:rPr lang="es-PE" smtClean="0"/>
              <a:t>18/04/2018</a:t>
            </a:fld>
            <a:endParaRPr lang="es-PE"/>
          </a:p>
        </p:txBody>
      </p:sp>
      <p:sp>
        <p:nvSpPr>
          <p:cNvPr id="5" name="Marcador de pie de página 4">
            <a:extLst>
              <a:ext uri="{FF2B5EF4-FFF2-40B4-BE49-F238E27FC236}">
                <a16:creationId xmlns:a16="http://schemas.microsoft.com/office/drawing/2014/main" id="{1470AE95-153F-4AC0-8F01-24BBD5C31EC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B3F7571-0E36-4E9A-A2FA-C81071AC9610}"/>
              </a:ext>
            </a:extLst>
          </p:cNvPr>
          <p:cNvSpPr>
            <a:spLocks noGrp="1"/>
          </p:cNvSpPr>
          <p:nvPr>
            <p:ph type="sldNum" sz="quarter" idx="12"/>
          </p:nvPr>
        </p:nvSpPr>
        <p:spPr/>
        <p:txBody>
          <a:bodyPr/>
          <a:lstStyle/>
          <a:p>
            <a:fld id="{3ED2911C-8463-4CB8-9F71-4BFF0F75C6CC}" type="slidenum">
              <a:rPr lang="es-PE" smtClean="0"/>
              <a:t>‹Nº›</a:t>
            </a:fld>
            <a:endParaRPr lang="es-PE"/>
          </a:p>
        </p:txBody>
      </p:sp>
    </p:spTree>
    <p:extLst>
      <p:ext uri="{BB962C8B-B14F-4D97-AF65-F5344CB8AC3E}">
        <p14:creationId xmlns:p14="http://schemas.microsoft.com/office/powerpoint/2010/main" val="1575077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78ED44A-AB60-4EF9-9C25-E01C863B8FA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99C4D25F-7CEB-460D-9346-55A5A48C2851}"/>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399D3D1-4101-4437-BC4E-311D079372B8}"/>
              </a:ext>
            </a:extLst>
          </p:cNvPr>
          <p:cNvSpPr>
            <a:spLocks noGrp="1"/>
          </p:cNvSpPr>
          <p:nvPr>
            <p:ph type="dt" sz="half" idx="10"/>
          </p:nvPr>
        </p:nvSpPr>
        <p:spPr/>
        <p:txBody>
          <a:bodyPr/>
          <a:lstStyle/>
          <a:p>
            <a:fld id="{14F75CF8-263F-40EC-AD57-959B803FB09A}" type="datetimeFigureOut">
              <a:rPr lang="es-PE" smtClean="0"/>
              <a:t>18/04/2018</a:t>
            </a:fld>
            <a:endParaRPr lang="es-PE"/>
          </a:p>
        </p:txBody>
      </p:sp>
      <p:sp>
        <p:nvSpPr>
          <p:cNvPr id="5" name="Marcador de pie de página 4">
            <a:extLst>
              <a:ext uri="{FF2B5EF4-FFF2-40B4-BE49-F238E27FC236}">
                <a16:creationId xmlns:a16="http://schemas.microsoft.com/office/drawing/2014/main" id="{0FC94552-0FF8-4BDA-89F1-1A54ED41B6B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C1F9379-0CC5-4FAC-9BA3-EBC377431521}"/>
              </a:ext>
            </a:extLst>
          </p:cNvPr>
          <p:cNvSpPr>
            <a:spLocks noGrp="1"/>
          </p:cNvSpPr>
          <p:nvPr>
            <p:ph type="sldNum" sz="quarter" idx="12"/>
          </p:nvPr>
        </p:nvSpPr>
        <p:spPr/>
        <p:txBody>
          <a:bodyPr/>
          <a:lstStyle/>
          <a:p>
            <a:fld id="{3ED2911C-8463-4CB8-9F71-4BFF0F75C6CC}" type="slidenum">
              <a:rPr lang="es-PE" smtClean="0"/>
              <a:t>‹Nº›</a:t>
            </a:fld>
            <a:endParaRPr lang="es-PE"/>
          </a:p>
        </p:txBody>
      </p:sp>
    </p:spTree>
    <p:extLst>
      <p:ext uri="{BB962C8B-B14F-4D97-AF65-F5344CB8AC3E}">
        <p14:creationId xmlns:p14="http://schemas.microsoft.com/office/powerpoint/2010/main" val="73911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2BF6E2-6D39-4EE7-8E28-871D74F425D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99F223F-2850-49A5-9B6F-80F92EF63E4B}"/>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8F8C9FE-405B-4F22-8D93-1BA7F4B2A0C8}"/>
              </a:ext>
            </a:extLst>
          </p:cNvPr>
          <p:cNvSpPr>
            <a:spLocks noGrp="1"/>
          </p:cNvSpPr>
          <p:nvPr>
            <p:ph type="dt" sz="half" idx="10"/>
          </p:nvPr>
        </p:nvSpPr>
        <p:spPr/>
        <p:txBody>
          <a:bodyPr/>
          <a:lstStyle/>
          <a:p>
            <a:fld id="{14F75CF8-263F-40EC-AD57-959B803FB09A}" type="datetimeFigureOut">
              <a:rPr lang="es-PE" smtClean="0"/>
              <a:t>18/04/2018</a:t>
            </a:fld>
            <a:endParaRPr lang="es-PE"/>
          </a:p>
        </p:txBody>
      </p:sp>
      <p:sp>
        <p:nvSpPr>
          <p:cNvPr id="5" name="Marcador de pie de página 4">
            <a:extLst>
              <a:ext uri="{FF2B5EF4-FFF2-40B4-BE49-F238E27FC236}">
                <a16:creationId xmlns:a16="http://schemas.microsoft.com/office/drawing/2014/main" id="{CE283667-C148-4705-981C-CE59ED79D18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C877A28-452E-438E-883C-9EA111116300}"/>
              </a:ext>
            </a:extLst>
          </p:cNvPr>
          <p:cNvSpPr>
            <a:spLocks noGrp="1"/>
          </p:cNvSpPr>
          <p:nvPr>
            <p:ph type="sldNum" sz="quarter" idx="12"/>
          </p:nvPr>
        </p:nvSpPr>
        <p:spPr/>
        <p:txBody>
          <a:bodyPr/>
          <a:lstStyle/>
          <a:p>
            <a:fld id="{3ED2911C-8463-4CB8-9F71-4BFF0F75C6CC}" type="slidenum">
              <a:rPr lang="es-PE" smtClean="0"/>
              <a:t>‹Nº›</a:t>
            </a:fld>
            <a:endParaRPr lang="es-PE"/>
          </a:p>
        </p:txBody>
      </p:sp>
    </p:spTree>
    <p:extLst>
      <p:ext uri="{BB962C8B-B14F-4D97-AF65-F5344CB8AC3E}">
        <p14:creationId xmlns:p14="http://schemas.microsoft.com/office/powerpoint/2010/main" val="90376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8F6B43-3337-4972-9210-B6E140C61EA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8A9457B-8EB9-4787-AE1A-A942261E28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B623D702-96D9-4A6B-B4D3-39AABE2E5813}"/>
              </a:ext>
            </a:extLst>
          </p:cNvPr>
          <p:cNvSpPr>
            <a:spLocks noGrp="1"/>
          </p:cNvSpPr>
          <p:nvPr>
            <p:ph type="dt" sz="half" idx="10"/>
          </p:nvPr>
        </p:nvSpPr>
        <p:spPr/>
        <p:txBody>
          <a:bodyPr/>
          <a:lstStyle/>
          <a:p>
            <a:fld id="{14F75CF8-263F-40EC-AD57-959B803FB09A}" type="datetimeFigureOut">
              <a:rPr lang="es-PE" smtClean="0"/>
              <a:t>18/04/2018</a:t>
            </a:fld>
            <a:endParaRPr lang="es-PE"/>
          </a:p>
        </p:txBody>
      </p:sp>
      <p:sp>
        <p:nvSpPr>
          <p:cNvPr id="5" name="Marcador de pie de página 4">
            <a:extLst>
              <a:ext uri="{FF2B5EF4-FFF2-40B4-BE49-F238E27FC236}">
                <a16:creationId xmlns:a16="http://schemas.microsoft.com/office/drawing/2014/main" id="{9D407C71-6543-4FD0-9E2E-9BF8938F975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B1716E9-7FAA-4B09-B8B9-C1B563BD9A10}"/>
              </a:ext>
            </a:extLst>
          </p:cNvPr>
          <p:cNvSpPr>
            <a:spLocks noGrp="1"/>
          </p:cNvSpPr>
          <p:nvPr>
            <p:ph type="sldNum" sz="quarter" idx="12"/>
          </p:nvPr>
        </p:nvSpPr>
        <p:spPr/>
        <p:txBody>
          <a:bodyPr/>
          <a:lstStyle/>
          <a:p>
            <a:fld id="{3ED2911C-8463-4CB8-9F71-4BFF0F75C6CC}" type="slidenum">
              <a:rPr lang="es-PE" smtClean="0"/>
              <a:t>‹Nº›</a:t>
            </a:fld>
            <a:endParaRPr lang="es-PE"/>
          </a:p>
        </p:txBody>
      </p:sp>
    </p:spTree>
    <p:extLst>
      <p:ext uri="{BB962C8B-B14F-4D97-AF65-F5344CB8AC3E}">
        <p14:creationId xmlns:p14="http://schemas.microsoft.com/office/powerpoint/2010/main" val="3044644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617CE3-B541-4E3C-BA20-E8F6DFC09EDF}"/>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7A1B52D-193C-49C1-A21A-E31D5933169C}"/>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C36D789D-B50F-46BC-B940-D986F8C57CAF}"/>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9F5E5CD4-8953-4A93-BE12-05517777A53B}"/>
              </a:ext>
            </a:extLst>
          </p:cNvPr>
          <p:cNvSpPr>
            <a:spLocks noGrp="1"/>
          </p:cNvSpPr>
          <p:nvPr>
            <p:ph type="dt" sz="half" idx="10"/>
          </p:nvPr>
        </p:nvSpPr>
        <p:spPr/>
        <p:txBody>
          <a:bodyPr/>
          <a:lstStyle/>
          <a:p>
            <a:fld id="{14F75CF8-263F-40EC-AD57-959B803FB09A}" type="datetimeFigureOut">
              <a:rPr lang="es-PE" smtClean="0"/>
              <a:t>18/04/2018</a:t>
            </a:fld>
            <a:endParaRPr lang="es-PE"/>
          </a:p>
        </p:txBody>
      </p:sp>
      <p:sp>
        <p:nvSpPr>
          <p:cNvPr id="6" name="Marcador de pie de página 5">
            <a:extLst>
              <a:ext uri="{FF2B5EF4-FFF2-40B4-BE49-F238E27FC236}">
                <a16:creationId xmlns:a16="http://schemas.microsoft.com/office/drawing/2014/main" id="{5570550F-5274-4795-A752-15E596A2D25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02BD8762-395C-4605-AE29-2655DECF8B0C}"/>
              </a:ext>
            </a:extLst>
          </p:cNvPr>
          <p:cNvSpPr>
            <a:spLocks noGrp="1"/>
          </p:cNvSpPr>
          <p:nvPr>
            <p:ph type="sldNum" sz="quarter" idx="12"/>
          </p:nvPr>
        </p:nvSpPr>
        <p:spPr/>
        <p:txBody>
          <a:bodyPr/>
          <a:lstStyle/>
          <a:p>
            <a:fld id="{3ED2911C-8463-4CB8-9F71-4BFF0F75C6CC}" type="slidenum">
              <a:rPr lang="es-PE" smtClean="0"/>
              <a:t>‹Nº›</a:t>
            </a:fld>
            <a:endParaRPr lang="es-PE"/>
          </a:p>
        </p:txBody>
      </p:sp>
    </p:spTree>
    <p:extLst>
      <p:ext uri="{BB962C8B-B14F-4D97-AF65-F5344CB8AC3E}">
        <p14:creationId xmlns:p14="http://schemas.microsoft.com/office/powerpoint/2010/main" val="2710649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2F193F-0005-49B7-9A46-8204D6FB5C2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D3D9C2C7-88EC-4094-A086-2F594BDF92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A9F6F461-E4B4-4709-99E8-C2D6B2406C4E}"/>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9C8BD633-51E3-4400-ACE0-6B9C55E5CE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BBA1C257-09B5-4505-AEA9-F2E33B6BE28B}"/>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80D39F00-2060-4795-B8B0-3E6AE855D60D}"/>
              </a:ext>
            </a:extLst>
          </p:cNvPr>
          <p:cNvSpPr>
            <a:spLocks noGrp="1"/>
          </p:cNvSpPr>
          <p:nvPr>
            <p:ph type="dt" sz="half" idx="10"/>
          </p:nvPr>
        </p:nvSpPr>
        <p:spPr/>
        <p:txBody>
          <a:bodyPr/>
          <a:lstStyle/>
          <a:p>
            <a:fld id="{14F75CF8-263F-40EC-AD57-959B803FB09A}" type="datetimeFigureOut">
              <a:rPr lang="es-PE" smtClean="0"/>
              <a:t>18/04/2018</a:t>
            </a:fld>
            <a:endParaRPr lang="es-PE"/>
          </a:p>
        </p:txBody>
      </p:sp>
      <p:sp>
        <p:nvSpPr>
          <p:cNvPr id="8" name="Marcador de pie de página 7">
            <a:extLst>
              <a:ext uri="{FF2B5EF4-FFF2-40B4-BE49-F238E27FC236}">
                <a16:creationId xmlns:a16="http://schemas.microsoft.com/office/drawing/2014/main" id="{20446D6B-410B-4639-9248-68FB88A950F6}"/>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19BEE6AF-4441-4B9B-A83E-ADB08D160C49}"/>
              </a:ext>
            </a:extLst>
          </p:cNvPr>
          <p:cNvSpPr>
            <a:spLocks noGrp="1"/>
          </p:cNvSpPr>
          <p:nvPr>
            <p:ph type="sldNum" sz="quarter" idx="12"/>
          </p:nvPr>
        </p:nvSpPr>
        <p:spPr/>
        <p:txBody>
          <a:bodyPr/>
          <a:lstStyle/>
          <a:p>
            <a:fld id="{3ED2911C-8463-4CB8-9F71-4BFF0F75C6CC}" type="slidenum">
              <a:rPr lang="es-PE" smtClean="0"/>
              <a:t>‹Nº›</a:t>
            </a:fld>
            <a:endParaRPr lang="es-PE"/>
          </a:p>
        </p:txBody>
      </p:sp>
    </p:spTree>
    <p:extLst>
      <p:ext uri="{BB962C8B-B14F-4D97-AF65-F5344CB8AC3E}">
        <p14:creationId xmlns:p14="http://schemas.microsoft.com/office/powerpoint/2010/main" val="112297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FBAF95-2B2D-4355-920A-22463E2ABAD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A6A760CD-6BE4-468E-A4DE-C02D6C3FE393}"/>
              </a:ext>
            </a:extLst>
          </p:cNvPr>
          <p:cNvSpPr>
            <a:spLocks noGrp="1"/>
          </p:cNvSpPr>
          <p:nvPr>
            <p:ph type="dt" sz="half" idx="10"/>
          </p:nvPr>
        </p:nvSpPr>
        <p:spPr/>
        <p:txBody>
          <a:bodyPr/>
          <a:lstStyle/>
          <a:p>
            <a:fld id="{14F75CF8-263F-40EC-AD57-959B803FB09A}" type="datetimeFigureOut">
              <a:rPr lang="es-PE" smtClean="0"/>
              <a:t>18/04/2018</a:t>
            </a:fld>
            <a:endParaRPr lang="es-PE"/>
          </a:p>
        </p:txBody>
      </p:sp>
      <p:sp>
        <p:nvSpPr>
          <p:cNvPr id="4" name="Marcador de pie de página 3">
            <a:extLst>
              <a:ext uri="{FF2B5EF4-FFF2-40B4-BE49-F238E27FC236}">
                <a16:creationId xmlns:a16="http://schemas.microsoft.com/office/drawing/2014/main" id="{DE075A9B-7383-417D-9BFB-4162FB69639A}"/>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7622AB0D-DEA8-4CFD-A2AF-0568E7A7057F}"/>
              </a:ext>
            </a:extLst>
          </p:cNvPr>
          <p:cNvSpPr>
            <a:spLocks noGrp="1"/>
          </p:cNvSpPr>
          <p:nvPr>
            <p:ph type="sldNum" sz="quarter" idx="12"/>
          </p:nvPr>
        </p:nvSpPr>
        <p:spPr/>
        <p:txBody>
          <a:bodyPr/>
          <a:lstStyle/>
          <a:p>
            <a:fld id="{3ED2911C-8463-4CB8-9F71-4BFF0F75C6CC}" type="slidenum">
              <a:rPr lang="es-PE" smtClean="0"/>
              <a:t>‹Nº›</a:t>
            </a:fld>
            <a:endParaRPr lang="es-PE"/>
          </a:p>
        </p:txBody>
      </p:sp>
    </p:spTree>
    <p:extLst>
      <p:ext uri="{BB962C8B-B14F-4D97-AF65-F5344CB8AC3E}">
        <p14:creationId xmlns:p14="http://schemas.microsoft.com/office/powerpoint/2010/main" val="61091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4F4503A-9D3E-4014-83F4-E1818B83FD4B}"/>
              </a:ext>
            </a:extLst>
          </p:cNvPr>
          <p:cNvSpPr>
            <a:spLocks noGrp="1"/>
          </p:cNvSpPr>
          <p:nvPr>
            <p:ph type="dt" sz="half" idx="10"/>
          </p:nvPr>
        </p:nvSpPr>
        <p:spPr/>
        <p:txBody>
          <a:bodyPr/>
          <a:lstStyle/>
          <a:p>
            <a:fld id="{14F75CF8-263F-40EC-AD57-959B803FB09A}" type="datetimeFigureOut">
              <a:rPr lang="es-PE" smtClean="0"/>
              <a:t>18/04/2018</a:t>
            </a:fld>
            <a:endParaRPr lang="es-PE"/>
          </a:p>
        </p:txBody>
      </p:sp>
      <p:sp>
        <p:nvSpPr>
          <p:cNvPr id="3" name="Marcador de pie de página 2">
            <a:extLst>
              <a:ext uri="{FF2B5EF4-FFF2-40B4-BE49-F238E27FC236}">
                <a16:creationId xmlns:a16="http://schemas.microsoft.com/office/drawing/2014/main" id="{EB00E45B-431A-4E3B-8694-4A1EF7AE1C99}"/>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14FB7535-EDAF-424E-9FAD-7544B01DC90E}"/>
              </a:ext>
            </a:extLst>
          </p:cNvPr>
          <p:cNvSpPr>
            <a:spLocks noGrp="1"/>
          </p:cNvSpPr>
          <p:nvPr>
            <p:ph type="sldNum" sz="quarter" idx="12"/>
          </p:nvPr>
        </p:nvSpPr>
        <p:spPr/>
        <p:txBody>
          <a:bodyPr/>
          <a:lstStyle/>
          <a:p>
            <a:fld id="{3ED2911C-8463-4CB8-9F71-4BFF0F75C6CC}" type="slidenum">
              <a:rPr lang="es-PE" smtClean="0"/>
              <a:t>‹Nº›</a:t>
            </a:fld>
            <a:endParaRPr lang="es-PE"/>
          </a:p>
        </p:txBody>
      </p:sp>
    </p:spTree>
    <p:extLst>
      <p:ext uri="{BB962C8B-B14F-4D97-AF65-F5344CB8AC3E}">
        <p14:creationId xmlns:p14="http://schemas.microsoft.com/office/powerpoint/2010/main" val="2816193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35F07-738C-4F19-ABE1-F2FE4DDB7A5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03574BB-1694-444C-BE24-5DD27FF296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96A016DB-710C-46D4-B5D4-79802D89B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B25C99C0-2917-4071-A18E-D337FE1F8C2C}"/>
              </a:ext>
            </a:extLst>
          </p:cNvPr>
          <p:cNvSpPr>
            <a:spLocks noGrp="1"/>
          </p:cNvSpPr>
          <p:nvPr>
            <p:ph type="dt" sz="half" idx="10"/>
          </p:nvPr>
        </p:nvSpPr>
        <p:spPr/>
        <p:txBody>
          <a:bodyPr/>
          <a:lstStyle/>
          <a:p>
            <a:fld id="{14F75CF8-263F-40EC-AD57-959B803FB09A}" type="datetimeFigureOut">
              <a:rPr lang="es-PE" smtClean="0"/>
              <a:t>18/04/2018</a:t>
            </a:fld>
            <a:endParaRPr lang="es-PE"/>
          </a:p>
        </p:txBody>
      </p:sp>
      <p:sp>
        <p:nvSpPr>
          <p:cNvPr id="6" name="Marcador de pie de página 5">
            <a:extLst>
              <a:ext uri="{FF2B5EF4-FFF2-40B4-BE49-F238E27FC236}">
                <a16:creationId xmlns:a16="http://schemas.microsoft.com/office/drawing/2014/main" id="{631B4C7C-0A4C-4FB7-9CA4-1CBDE936D76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2A9E058-F868-4F9B-9546-212838EBCE33}"/>
              </a:ext>
            </a:extLst>
          </p:cNvPr>
          <p:cNvSpPr>
            <a:spLocks noGrp="1"/>
          </p:cNvSpPr>
          <p:nvPr>
            <p:ph type="sldNum" sz="quarter" idx="12"/>
          </p:nvPr>
        </p:nvSpPr>
        <p:spPr/>
        <p:txBody>
          <a:bodyPr/>
          <a:lstStyle/>
          <a:p>
            <a:fld id="{3ED2911C-8463-4CB8-9F71-4BFF0F75C6CC}" type="slidenum">
              <a:rPr lang="es-PE" smtClean="0"/>
              <a:t>‹Nº›</a:t>
            </a:fld>
            <a:endParaRPr lang="es-PE"/>
          </a:p>
        </p:txBody>
      </p:sp>
    </p:spTree>
    <p:extLst>
      <p:ext uri="{BB962C8B-B14F-4D97-AF65-F5344CB8AC3E}">
        <p14:creationId xmlns:p14="http://schemas.microsoft.com/office/powerpoint/2010/main" val="1321425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D1BA24-4A25-4CE4-9FED-158FFBBE9FD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83BCA4A5-A21A-4A35-BDAF-BA8FE9A7D3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B694FD6C-8FD5-46C5-9990-A33C82247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3354C315-318E-4109-956C-6D8975425050}"/>
              </a:ext>
            </a:extLst>
          </p:cNvPr>
          <p:cNvSpPr>
            <a:spLocks noGrp="1"/>
          </p:cNvSpPr>
          <p:nvPr>
            <p:ph type="dt" sz="half" idx="10"/>
          </p:nvPr>
        </p:nvSpPr>
        <p:spPr/>
        <p:txBody>
          <a:bodyPr/>
          <a:lstStyle/>
          <a:p>
            <a:fld id="{14F75CF8-263F-40EC-AD57-959B803FB09A}" type="datetimeFigureOut">
              <a:rPr lang="es-PE" smtClean="0"/>
              <a:t>18/04/2018</a:t>
            </a:fld>
            <a:endParaRPr lang="es-PE"/>
          </a:p>
        </p:txBody>
      </p:sp>
      <p:sp>
        <p:nvSpPr>
          <p:cNvPr id="6" name="Marcador de pie de página 5">
            <a:extLst>
              <a:ext uri="{FF2B5EF4-FFF2-40B4-BE49-F238E27FC236}">
                <a16:creationId xmlns:a16="http://schemas.microsoft.com/office/drawing/2014/main" id="{DD66E3FD-D864-42D6-8159-CBAC8A969D9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9C08EC1-25FB-48D7-ADA9-E4367C95EFC0}"/>
              </a:ext>
            </a:extLst>
          </p:cNvPr>
          <p:cNvSpPr>
            <a:spLocks noGrp="1"/>
          </p:cNvSpPr>
          <p:nvPr>
            <p:ph type="sldNum" sz="quarter" idx="12"/>
          </p:nvPr>
        </p:nvSpPr>
        <p:spPr/>
        <p:txBody>
          <a:bodyPr/>
          <a:lstStyle/>
          <a:p>
            <a:fld id="{3ED2911C-8463-4CB8-9F71-4BFF0F75C6CC}" type="slidenum">
              <a:rPr lang="es-PE" smtClean="0"/>
              <a:t>‹Nº›</a:t>
            </a:fld>
            <a:endParaRPr lang="es-PE"/>
          </a:p>
        </p:txBody>
      </p:sp>
    </p:spTree>
    <p:extLst>
      <p:ext uri="{BB962C8B-B14F-4D97-AF65-F5344CB8AC3E}">
        <p14:creationId xmlns:p14="http://schemas.microsoft.com/office/powerpoint/2010/main" val="1431521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A5A0A6F-B332-4620-8C69-62B856DFEE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D7EFED78-A326-434F-A1A6-9E786F574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9E074C0-9488-42A1-A529-A4E67A3686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75CF8-263F-40EC-AD57-959B803FB09A}" type="datetimeFigureOut">
              <a:rPr lang="es-PE" smtClean="0"/>
              <a:t>18/04/2018</a:t>
            </a:fld>
            <a:endParaRPr lang="es-PE"/>
          </a:p>
        </p:txBody>
      </p:sp>
      <p:sp>
        <p:nvSpPr>
          <p:cNvPr id="5" name="Marcador de pie de página 4">
            <a:extLst>
              <a:ext uri="{FF2B5EF4-FFF2-40B4-BE49-F238E27FC236}">
                <a16:creationId xmlns:a16="http://schemas.microsoft.com/office/drawing/2014/main" id="{4822122B-D497-4BB0-947E-83E60E466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595935CB-65A7-4D8E-BAE9-D147233731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2911C-8463-4CB8-9F71-4BFF0F75C6CC}" type="slidenum">
              <a:rPr lang="es-PE" smtClean="0"/>
              <a:t>‹Nº›</a:t>
            </a:fld>
            <a:endParaRPr lang="es-PE"/>
          </a:p>
        </p:txBody>
      </p:sp>
    </p:spTree>
    <p:extLst>
      <p:ext uri="{BB962C8B-B14F-4D97-AF65-F5344CB8AC3E}">
        <p14:creationId xmlns:p14="http://schemas.microsoft.com/office/powerpoint/2010/main" val="1957192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lucidchart.com/pages/es/qu%C3%A9-es-un-diagrama-de-flujo-de-trabajo" TargetMode="External"/><Relationship Id="rId2" Type="http://schemas.openxmlformats.org/officeDocument/2006/relationships/hyperlink" Target="https://www.gestion.org/que-es-workflow-o-flujo-de-trabajo/" TargetMode="External"/><Relationship Id="rId1" Type="http://schemas.openxmlformats.org/officeDocument/2006/relationships/slideLayout" Target="../slideLayouts/slideLayout2.xml"/><Relationship Id="rId5" Type="http://schemas.openxmlformats.org/officeDocument/2006/relationships/hyperlink" Target="https://www.qnomy.com/es/sistemade-gestion-del-flujo-de-trabajo" TargetMode="External"/><Relationship Id="rId4" Type="http://schemas.openxmlformats.org/officeDocument/2006/relationships/hyperlink" Target="http://www.cobdc.net/programarilliure/flujos-trabajo-codigo-abierto-gestion-documental-corporativa/"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heflo.com/es/software-de-automatizacion-de-procesos-de-negocio/" TargetMode="External"/><Relationship Id="rId2" Type="http://schemas.openxmlformats.org/officeDocument/2006/relationships/hyperlink" Target="http://www.wfmc.org/" TargetMode="External"/><Relationship Id="rId1" Type="http://schemas.openxmlformats.org/officeDocument/2006/relationships/slideLayout" Target="../slideLayouts/slideLayout2.xml"/><Relationship Id="rId4" Type="http://schemas.openxmlformats.org/officeDocument/2006/relationships/hyperlink" Target="https://www.heflo.com/es/definiciones/reglas-negoci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heflo.com/es/herramienta-de-modelado-bpmn/" TargetMode="External"/><Relationship Id="rId2" Type="http://schemas.openxmlformats.org/officeDocument/2006/relationships/hyperlink" Target="https://www.heflo.com/es/blog/bpm/que-es-bpm/" TargetMode="External"/><Relationship Id="rId1" Type="http://schemas.openxmlformats.org/officeDocument/2006/relationships/slideLayout" Target="../slideLayouts/slideLayout2.xml"/><Relationship Id="rId4" Type="http://schemas.openxmlformats.org/officeDocument/2006/relationships/hyperlink" Target="https://www.heflo.com/es/automatizacion-procesos-negocio/"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150B4B-9D9F-43C8-84DA-DA2FA86C20D0}"/>
              </a:ext>
            </a:extLst>
          </p:cNvPr>
          <p:cNvSpPr>
            <a:spLocks noGrp="1"/>
          </p:cNvSpPr>
          <p:nvPr>
            <p:ph type="ctrTitle"/>
          </p:nvPr>
        </p:nvSpPr>
        <p:spPr/>
        <p:txBody>
          <a:bodyPr/>
          <a:lstStyle/>
          <a:p>
            <a:endParaRPr lang="es-PE" dirty="0"/>
          </a:p>
        </p:txBody>
      </p:sp>
      <p:sp>
        <p:nvSpPr>
          <p:cNvPr id="3" name="Subtítulo 2">
            <a:extLst>
              <a:ext uri="{FF2B5EF4-FFF2-40B4-BE49-F238E27FC236}">
                <a16:creationId xmlns:a16="http://schemas.microsoft.com/office/drawing/2014/main" id="{44523534-3ED2-4F03-ABE3-23DA33E25B6E}"/>
              </a:ext>
            </a:extLst>
          </p:cNvPr>
          <p:cNvSpPr>
            <a:spLocks noGrp="1"/>
          </p:cNvSpPr>
          <p:nvPr>
            <p:ph type="subTitle" idx="1"/>
          </p:nvPr>
        </p:nvSpPr>
        <p:spPr/>
        <p:txBody>
          <a:bodyPr/>
          <a:lstStyle/>
          <a:p>
            <a:endParaRPr lang="es-PE"/>
          </a:p>
        </p:txBody>
      </p:sp>
      <p:pic>
        <p:nvPicPr>
          <p:cNvPr id="4" name="Shape 347">
            <a:extLst>
              <a:ext uri="{FF2B5EF4-FFF2-40B4-BE49-F238E27FC236}">
                <a16:creationId xmlns:a16="http://schemas.microsoft.com/office/drawing/2014/main" id="{30FCC8A2-8F0D-4EAA-B174-407DD633AAB6}"/>
              </a:ext>
            </a:extLst>
          </p:cNvPr>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3951229" cy="6858000"/>
          </a:xfrm>
          <a:prstGeom prst="rect">
            <a:avLst/>
          </a:prstGeom>
          <a:noFill/>
          <a:ln>
            <a:noFill/>
          </a:ln>
        </p:spPr>
      </p:pic>
      <p:sp>
        <p:nvSpPr>
          <p:cNvPr id="5" name="Shape 350">
            <a:extLst>
              <a:ext uri="{FF2B5EF4-FFF2-40B4-BE49-F238E27FC236}">
                <a16:creationId xmlns:a16="http://schemas.microsoft.com/office/drawing/2014/main" id="{33BCD8BF-5432-4250-81D1-6D80C18E1BD1}"/>
              </a:ext>
            </a:extLst>
          </p:cNvPr>
          <p:cNvSpPr/>
          <p:nvPr/>
        </p:nvSpPr>
        <p:spPr>
          <a:xfrm>
            <a:off x="854167" y="4468372"/>
            <a:ext cx="2276647" cy="1315665"/>
          </a:xfrm>
          <a:prstGeom prst="rect">
            <a:avLst/>
          </a:prstGeom>
          <a:noFill/>
          <a:ln>
            <a:noFill/>
          </a:ln>
        </p:spPr>
        <p:txBody>
          <a:bodyPr wrap="square" lIns="91433" tIns="45700" rIns="91433" bIns="45700" anchor="b" anchorCtr="0">
            <a:noAutofit/>
          </a:bodyPr>
          <a:lstStyle/>
          <a:p>
            <a:pPr algn="ctr"/>
            <a:r>
              <a:rPr lang="en" sz="1867" b="1" kern="0" dirty="0">
                <a:solidFill>
                  <a:srgbClr val="FFFFFF"/>
                </a:solidFill>
                <a:latin typeface="Century Gothic" panose="020B0502020202020204" pitchFamily="34" charset="0"/>
                <a:cs typeface="Arial"/>
                <a:sym typeface="Arial"/>
              </a:rPr>
              <a:t>Flujo de Trabajo en la W</a:t>
            </a:r>
            <a:r>
              <a:rPr lang="es-PE" sz="1867" b="1" kern="0" dirty="0" err="1">
                <a:solidFill>
                  <a:srgbClr val="FFFFFF"/>
                </a:solidFill>
                <a:latin typeface="Century Gothic" panose="020B0502020202020204" pitchFamily="34" charset="0"/>
                <a:cs typeface="Arial"/>
                <a:sym typeface="Arial"/>
              </a:rPr>
              <a:t>eb</a:t>
            </a:r>
            <a:endParaRPr lang="en" sz="1867" b="1" kern="0" dirty="0">
              <a:solidFill>
                <a:srgbClr val="FFFFFF"/>
              </a:solidFill>
              <a:latin typeface="Century Gothic" panose="020B0502020202020204" pitchFamily="34" charset="0"/>
              <a:cs typeface="Arial"/>
              <a:sym typeface="Arial"/>
            </a:endParaRPr>
          </a:p>
        </p:txBody>
      </p:sp>
      <p:sp>
        <p:nvSpPr>
          <p:cNvPr id="6" name="Shape 352">
            <a:extLst>
              <a:ext uri="{FF2B5EF4-FFF2-40B4-BE49-F238E27FC236}">
                <a16:creationId xmlns:a16="http://schemas.microsoft.com/office/drawing/2014/main" id="{10990C56-02A2-458E-8BC4-B156A9F2A02B}"/>
              </a:ext>
            </a:extLst>
          </p:cNvPr>
          <p:cNvSpPr/>
          <p:nvPr/>
        </p:nvSpPr>
        <p:spPr>
          <a:xfrm>
            <a:off x="3951233" y="1935667"/>
            <a:ext cx="8240400" cy="3467600"/>
          </a:xfrm>
          <a:prstGeom prst="rect">
            <a:avLst/>
          </a:prstGeom>
          <a:solidFill>
            <a:srgbClr val="E5851B"/>
          </a:solidFill>
          <a:ln>
            <a:noFill/>
          </a:ln>
        </p:spPr>
        <p:txBody>
          <a:bodyPr wrap="square" lIns="91433" tIns="45700" rIns="91433" bIns="45700" anchor="ctr" anchorCtr="0">
            <a:noAutofit/>
          </a:bodyPr>
          <a:lstStyle/>
          <a:p>
            <a:pPr algn="ctr">
              <a:buSzPct val="25000"/>
            </a:pPr>
            <a:r>
              <a:rPr lang="en" sz="2400" b="1" kern="0" dirty="0">
                <a:solidFill>
                  <a:srgbClr val="FFFFFF"/>
                </a:solidFill>
                <a:latin typeface="Calibri"/>
                <a:ea typeface="Calibri"/>
                <a:cs typeface="Calibri"/>
                <a:sym typeface="Calibri"/>
              </a:rPr>
              <a:t>Tema: Wor</a:t>
            </a:r>
            <a:r>
              <a:rPr lang="es-PE" sz="2400" b="1" kern="0" dirty="0">
                <a:solidFill>
                  <a:srgbClr val="FFFFFF"/>
                </a:solidFill>
                <a:latin typeface="Calibri"/>
                <a:ea typeface="Calibri"/>
                <a:cs typeface="Calibri"/>
                <a:sym typeface="Calibri"/>
              </a:rPr>
              <a:t>k</a:t>
            </a:r>
            <a:r>
              <a:rPr lang="en" sz="2400" b="1" kern="0" dirty="0">
                <a:solidFill>
                  <a:srgbClr val="FFFFFF"/>
                </a:solidFill>
                <a:latin typeface="Calibri"/>
                <a:ea typeface="Calibri"/>
                <a:cs typeface="Calibri"/>
                <a:sym typeface="Calibri"/>
              </a:rPr>
              <a:t>flow </a:t>
            </a:r>
            <a:r>
              <a:rPr lang="es-PE" sz="2400" b="1" kern="0" dirty="0">
                <a:solidFill>
                  <a:srgbClr val="FFFFFF"/>
                </a:solidFill>
                <a:latin typeface="Calibri"/>
                <a:ea typeface="Calibri"/>
                <a:cs typeface="Calibri"/>
                <a:sym typeface="Calibri"/>
              </a:rPr>
              <a:t>on the web</a:t>
            </a:r>
            <a:endParaRPr lang="en" sz="2400" b="1" kern="0" dirty="0">
              <a:solidFill>
                <a:srgbClr val="FFFFFF"/>
              </a:solidFill>
              <a:latin typeface="Calibri"/>
              <a:ea typeface="Calibri"/>
              <a:cs typeface="Calibri"/>
              <a:sym typeface="Calibri"/>
            </a:endParaRPr>
          </a:p>
        </p:txBody>
      </p:sp>
      <p:pic>
        <p:nvPicPr>
          <p:cNvPr id="7" name="Shape 231">
            <a:extLst>
              <a:ext uri="{FF2B5EF4-FFF2-40B4-BE49-F238E27FC236}">
                <a16:creationId xmlns:a16="http://schemas.microsoft.com/office/drawing/2014/main" id="{56888B18-A0BB-455A-9A1F-A105B81D135A}"/>
              </a:ext>
            </a:extLst>
          </p:cNvPr>
          <p:cNvPicPr preferRelativeResize="0"/>
          <p:nvPr/>
        </p:nvPicPr>
        <p:blipFill rotWithShape="1">
          <a:blip r:embed="rId3">
            <a:alphaModFix/>
            <a:biLevel thresh="25000"/>
          </a:blip>
          <a:srcRect/>
          <a:stretch/>
        </p:blipFill>
        <p:spPr>
          <a:xfrm>
            <a:off x="1688435" y="4447781"/>
            <a:ext cx="574359" cy="574359"/>
          </a:xfrm>
          <a:prstGeom prst="rect">
            <a:avLst/>
          </a:prstGeom>
          <a:noFill/>
          <a:ln>
            <a:noFill/>
          </a:ln>
        </p:spPr>
      </p:pic>
      <p:pic>
        <p:nvPicPr>
          <p:cNvPr id="8" name="Shape 422">
            <a:extLst>
              <a:ext uri="{FF2B5EF4-FFF2-40B4-BE49-F238E27FC236}">
                <a16:creationId xmlns:a16="http://schemas.microsoft.com/office/drawing/2014/main" id="{388421A5-BB9C-46AB-A34B-7B77D28A3FFB}"/>
              </a:ext>
            </a:extLst>
          </p:cNvPr>
          <p:cNvPicPr preferRelativeResize="0"/>
          <p:nvPr/>
        </p:nvPicPr>
        <p:blipFill rotWithShape="1">
          <a:blip r:embed="rId4" cstate="screen">
            <a:alphaModFix amt="32000"/>
            <a:biLevel thresh="50000"/>
            <a:extLst>
              <a:ext uri="{28A0092B-C50C-407E-A947-70E740481C1C}">
                <a14:useLocalDpi xmlns:a14="http://schemas.microsoft.com/office/drawing/2010/main"/>
              </a:ext>
            </a:extLst>
          </a:blip>
          <a:srcRect/>
          <a:stretch/>
        </p:blipFill>
        <p:spPr>
          <a:xfrm>
            <a:off x="6618890" y="4500289"/>
            <a:ext cx="5568417" cy="3050160"/>
          </a:xfrm>
          <a:prstGeom prst="rect">
            <a:avLst/>
          </a:prstGeom>
          <a:noFill/>
          <a:ln>
            <a:noFill/>
          </a:ln>
        </p:spPr>
      </p:pic>
    </p:spTree>
    <p:extLst>
      <p:ext uri="{BB962C8B-B14F-4D97-AF65-F5344CB8AC3E}">
        <p14:creationId xmlns:p14="http://schemas.microsoft.com/office/powerpoint/2010/main" val="2956122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redondeado 6">
            <a:extLst>
              <a:ext uri="{FF2B5EF4-FFF2-40B4-BE49-F238E27FC236}">
                <a16:creationId xmlns:a16="http://schemas.microsoft.com/office/drawing/2014/main" id="{F2A4D99F-A34F-4BA1-9154-665EAA5C3664}"/>
              </a:ext>
            </a:extLst>
          </p:cNvPr>
          <p:cNvSpPr/>
          <p:nvPr/>
        </p:nvSpPr>
        <p:spPr>
          <a:xfrm>
            <a:off x="-1" y="0"/>
            <a:ext cx="12191633" cy="6857999"/>
          </a:xfrm>
          <a:prstGeom prst="roundRect">
            <a:avLst>
              <a:gd name="adj" fmla="val 0"/>
            </a:avLst>
          </a:prstGeom>
          <a:solidFill>
            <a:srgbClr val="F4F2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
        <p:nvSpPr>
          <p:cNvPr id="4" name="Shape 352">
            <a:extLst>
              <a:ext uri="{FF2B5EF4-FFF2-40B4-BE49-F238E27FC236}">
                <a16:creationId xmlns:a16="http://schemas.microsoft.com/office/drawing/2014/main" id="{AC9C2C6E-3D33-4291-A6AE-73756510EF9F}"/>
              </a:ext>
            </a:extLst>
          </p:cNvPr>
          <p:cNvSpPr/>
          <p:nvPr/>
        </p:nvSpPr>
        <p:spPr>
          <a:xfrm>
            <a:off x="-1" y="5829267"/>
            <a:ext cx="12191633" cy="768085"/>
          </a:xfrm>
          <a:prstGeom prst="rect">
            <a:avLst/>
          </a:prstGeom>
          <a:solidFill>
            <a:srgbClr val="E5851B"/>
          </a:solidFill>
          <a:ln>
            <a:noFill/>
          </a:ln>
        </p:spPr>
        <p:txBody>
          <a:bodyPr wrap="square" lIns="91433" tIns="45700" rIns="91433" bIns="45700" anchor="ctr" anchorCtr="0">
            <a:noAutofit/>
          </a:bodyPr>
          <a:lstStyle/>
          <a:p>
            <a:pPr algn="ctr">
              <a:buSzPct val="25000"/>
            </a:pPr>
            <a:r>
              <a:rPr lang="en" sz="2200" b="1" dirty="0">
                <a:solidFill>
                  <a:schemeClr val="lt1"/>
                </a:solidFill>
                <a:latin typeface="Calibri"/>
                <a:ea typeface="Calibri"/>
                <a:cs typeface="Calibri"/>
                <a:sym typeface="Calibri"/>
              </a:rPr>
              <a:t> ¿</a:t>
            </a:r>
            <a:r>
              <a:rPr lang="es-PE" sz="2200" b="1" dirty="0">
                <a:solidFill>
                  <a:schemeClr val="lt1"/>
                </a:solidFill>
                <a:latin typeface="Calibri"/>
                <a:cs typeface="Calibri"/>
              </a:rPr>
              <a:t>Usted entendió lo que es workflow y le gustaría incorporar esta tecnología en los procesos de su empresa</a:t>
            </a:r>
            <a:r>
              <a:rPr lang="en" sz="2200" b="1" dirty="0">
                <a:solidFill>
                  <a:schemeClr val="lt1"/>
                </a:solidFill>
                <a:latin typeface="Calibri"/>
                <a:cs typeface="Calibri"/>
                <a:sym typeface="Calibri"/>
              </a:rPr>
              <a:t>?</a:t>
            </a:r>
          </a:p>
        </p:txBody>
      </p:sp>
      <p:sp>
        <p:nvSpPr>
          <p:cNvPr id="6" name="object 5">
            <a:extLst>
              <a:ext uri="{FF2B5EF4-FFF2-40B4-BE49-F238E27FC236}">
                <a16:creationId xmlns:a16="http://schemas.microsoft.com/office/drawing/2014/main" id="{3A6240CD-D46B-4291-8C6E-A743F0AAAD9D}"/>
              </a:ext>
            </a:extLst>
          </p:cNvPr>
          <p:cNvSpPr txBox="1">
            <a:spLocks/>
          </p:cNvSpPr>
          <p:nvPr/>
        </p:nvSpPr>
        <p:spPr>
          <a:xfrm>
            <a:off x="5054196" y="402351"/>
            <a:ext cx="2005823" cy="410433"/>
          </a:xfrm>
          <a:prstGeom prst="rect">
            <a:avLst/>
          </a:prstGeom>
        </p:spPr>
        <p:txBody>
          <a:bodyPr vert="horz" wrap="square" lIns="0" tIns="0" rIns="0" bIns="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7701" algn="l"/>
            <a:r>
              <a:rPr lang="es-ES_tradnl" sz="2667" dirty="0">
                <a:solidFill>
                  <a:schemeClr val="accent5"/>
                </a:solidFill>
                <a:latin typeface="Century Gothic"/>
                <a:ea typeface="Uniform-Medium ☞" charset="0"/>
                <a:cs typeface="Century Gothic"/>
              </a:rPr>
              <a:t>Respuesta:</a:t>
            </a:r>
            <a:endParaRPr lang="es-ES_tradnl" sz="2667" b="1" dirty="0">
              <a:solidFill>
                <a:schemeClr val="accent5"/>
              </a:solidFill>
              <a:latin typeface="Century Gothic"/>
              <a:ea typeface="Uniform-Medium ☞" charset="0"/>
              <a:cs typeface="Century Gothic"/>
            </a:endParaRPr>
          </a:p>
        </p:txBody>
      </p:sp>
      <p:sp>
        <p:nvSpPr>
          <p:cNvPr id="11" name="object 5">
            <a:extLst>
              <a:ext uri="{FF2B5EF4-FFF2-40B4-BE49-F238E27FC236}">
                <a16:creationId xmlns:a16="http://schemas.microsoft.com/office/drawing/2014/main" id="{AF7DC7CF-BA45-40DD-90A2-8546F323AADA}"/>
              </a:ext>
            </a:extLst>
          </p:cNvPr>
          <p:cNvSpPr txBox="1">
            <a:spLocks/>
          </p:cNvSpPr>
          <p:nvPr/>
        </p:nvSpPr>
        <p:spPr>
          <a:xfrm>
            <a:off x="2618278" y="1493697"/>
            <a:ext cx="6951027" cy="1661993"/>
          </a:xfrm>
          <a:prstGeom prst="rect">
            <a:avLst/>
          </a:prstGeom>
        </p:spPr>
        <p:txBody>
          <a:bodyPr vert="horz" wrap="square" lIns="0" tIns="0" rIns="0" bIns="0" rtlCol="0" anchor="t">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228594" indent="-228594" algn="just">
              <a:buFont typeface="Arial" panose="020B0604020202020204" pitchFamily="34" charset="0"/>
              <a:buChar char="•"/>
            </a:pPr>
            <a:r>
              <a:rPr lang="es-PE" sz="1200" dirty="0">
                <a:solidFill>
                  <a:schemeClr val="tx1">
                    <a:lumMod val="50000"/>
                    <a:lumOff val="50000"/>
                  </a:schemeClr>
                </a:solidFill>
                <a:latin typeface="Century Gothic"/>
              </a:rPr>
              <a:t>Los profesionales que están alineados con las tendencias actuales de gestión de negocios saben que el concepto de workflow, si bien es muy importante, debe ser analizado en un contexto mucho más amplio e integral conocido como BPM.</a:t>
            </a:r>
          </a:p>
          <a:p>
            <a:pPr algn="just"/>
            <a:endParaRPr lang="es-PE" sz="1200" dirty="0">
              <a:solidFill>
                <a:schemeClr val="tx1">
                  <a:lumMod val="50000"/>
                  <a:lumOff val="50000"/>
                </a:schemeClr>
              </a:solidFill>
              <a:latin typeface="Century Gothic"/>
            </a:endParaRPr>
          </a:p>
          <a:p>
            <a:pPr marL="228594" indent="-228594" algn="just">
              <a:buFont typeface="Arial" panose="020B0604020202020204" pitchFamily="34" charset="0"/>
              <a:buChar char="•"/>
            </a:pPr>
            <a:r>
              <a:rPr lang="es-PE" sz="1200" dirty="0">
                <a:solidFill>
                  <a:schemeClr val="tx1">
                    <a:lumMod val="50000"/>
                    <a:lumOff val="50000"/>
                  </a:schemeClr>
                </a:solidFill>
                <a:latin typeface="Century Gothic"/>
                <a:ea typeface="Uniform-Medium ☞" charset="0"/>
                <a:cs typeface="Century Gothic"/>
              </a:rPr>
              <a:t>BPM significa Business </a:t>
            </a:r>
            <a:r>
              <a:rPr lang="es-PE" sz="1200" dirty="0" err="1">
                <a:solidFill>
                  <a:schemeClr val="tx1">
                    <a:lumMod val="50000"/>
                    <a:lumOff val="50000"/>
                  </a:schemeClr>
                </a:solidFill>
                <a:latin typeface="Century Gothic"/>
                <a:ea typeface="Uniform-Medium ☞" charset="0"/>
                <a:cs typeface="Century Gothic"/>
              </a:rPr>
              <a:t>Process</a:t>
            </a:r>
            <a:r>
              <a:rPr lang="es-PE" sz="1200" dirty="0">
                <a:solidFill>
                  <a:schemeClr val="tx1">
                    <a:lumMod val="50000"/>
                    <a:lumOff val="50000"/>
                  </a:schemeClr>
                </a:solidFill>
                <a:latin typeface="Century Gothic"/>
                <a:ea typeface="Uniform-Medium ☞" charset="0"/>
                <a:cs typeface="Century Gothic"/>
              </a:rPr>
              <a:t> Management, o Gestión de Procesos de Negocio, y es un sistema tecnológico que además de la automatización de procesos, permite un mapeo detallado de la información importante. Con este mapa en la mano, el administrador puede analizar más a fondo los procesos de la compañía y desarrollar un plan de acción para que se puedan hacer mejoras eventualmente.</a:t>
            </a:r>
            <a:endParaRPr lang="es-PE" sz="1200" dirty="0">
              <a:solidFill>
                <a:schemeClr val="tx1">
                  <a:lumMod val="50000"/>
                  <a:lumOff val="50000"/>
                </a:schemeClr>
              </a:solidFill>
              <a:latin typeface="Century Gothic"/>
            </a:endParaRPr>
          </a:p>
        </p:txBody>
      </p:sp>
    </p:spTree>
    <p:extLst>
      <p:ext uri="{BB962C8B-B14F-4D97-AF65-F5344CB8AC3E}">
        <p14:creationId xmlns:p14="http://schemas.microsoft.com/office/powerpoint/2010/main" val="2018366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756D4-692D-448A-9C2B-6073D41F5E8E}"/>
              </a:ext>
            </a:extLst>
          </p:cNvPr>
          <p:cNvSpPr>
            <a:spLocks noGrp="1"/>
          </p:cNvSpPr>
          <p:nvPr>
            <p:ph type="title"/>
          </p:nvPr>
        </p:nvSpPr>
        <p:spPr/>
        <p:txBody>
          <a:bodyPr/>
          <a:lstStyle/>
          <a:p>
            <a:endParaRPr lang="es-PE"/>
          </a:p>
        </p:txBody>
      </p:sp>
      <p:sp>
        <p:nvSpPr>
          <p:cNvPr id="4" name="Shape 352">
            <a:extLst>
              <a:ext uri="{FF2B5EF4-FFF2-40B4-BE49-F238E27FC236}">
                <a16:creationId xmlns:a16="http://schemas.microsoft.com/office/drawing/2014/main" id="{AC9C2C6E-3D33-4291-A6AE-73756510EF9F}"/>
              </a:ext>
            </a:extLst>
          </p:cNvPr>
          <p:cNvSpPr/>
          <p:nvPr/>
        </p:nvSpPr>
        <p:spPr>
          <a:xfrm>
            <a:off x="-1" y="5829267"/>
            <a:ext cx="12191633" cy="768085"/>
          </a:xfrm>
          <a:prstGeom prst="rect">
            <a:avLst/>
          </a:prstGeom>
          <a:solidFill>
            <a:srgbClr val="E5851B"/>
          </a:solidFill>
          <a:ln>
            <a:noFill/>
          </a:ln>
        </p:spPr>
        <p:txBody>
          <a:bodyPr wrap="square" lIns="91433" tIns="45700" rIns="91433" bIns="45700" anchor="ctr" anchorCtr="0">
            <a:noAutofit/>
          </a:bodyPr>
          <a:lstStyle/>
          <a:p>
            <a:pPr algn="ctr">
              <a:buSzPct val="25000"/>
            </a:pPr>
            <a:r>
              <a:rPr lang="en" sz="2400" b="1" dirty="0">
                <a:solidFill>
                  <a:schemeClr val="lt1"/>
                </a:solidFill>
                <a:latin typeface="Calibri"/>
                <a:ea typeface="Calibri"/>
                <a:cs typeface="Calibri"/>
                <a:sym typeface="Calibri"/>
              </a:rPr>
              <a:t>Herramienta: </a:t>
            </a:r>
            <a:r>
              <a:rPr lang="es-PE" sz="2400" b="1" dirty="0" err="1">
                <a:solidFill>
                  <a:schemeClr val="lt1"/>
                </a:solidFill>
                <a:latin typeface="Calibri"/>
                <a:ea typeface="Calibri"/>
                <a:cs typeface="Calibri"/>
                <a:sym typeface="Calibri"/>
              </a:rPr>
              <a:t>ProcessMaker</a:t>
            </a:r>
            <a:r>
              <a:rPr lang="en" sz="2400" b="1" dirty="0">
                <a:solidFill>
                  <a:schemeClr val="lt1"/>
                </a:solidFill>
                <a:latin typeface="Calibri"/>
                <a:ea typeface="Calibri"/>
                <a:cs typeface="Calibri"/>
                <a:sym typeface="Calibri"/>
              </a:rPr>
              <a:t> </a:t>
            </a:r>
          </a:p>
        </p:txBody>
      </p:sp>
      <p:sp>
        <p:nvSpPr>
          <p:cNvPr id="5" name="Rectángulo redondeado 6">
            <a:extLst>
              <a:ext uri="{FF2B5EF4-FFF2-40B4-BE49-F238E27FC236}">
                <a16:creationId xmlns:a16="http://schemas.microsoft.com/office/drawing/2014/main" id="{F2A4D99F-A34F-4BA1-9154-665EAA5C3664}"/>
              </a:ext>
            </a:extLst>
          </p:cNvPr>
          <p:cNvSpPr/>
          <p:nvPr/>
        </p:nvSpPr>
        <p:spPr>
          <a:xfrm>
            <a:off x="5596001" y="1"/>
            <a:ext cx="6595631" cy="5829266"/>
          </a:xfrm>
          <a:prstGeom prst="roundRect">
            <a:avLst>
              <a:gd name="adj" fmla="val 0"/>
            </a:avLst>
          </a:prstGeom>
          <a:solidFill>
            <a:srgbClr val="F4F2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
        <p:nvSpPr>
          <p:cNvPr id="6" name="object 5">
            <a:extLst>
              <a:ext uri="{FF2B5EF4-FFF2-40B4-BE49-F238E27FC236}">
                <a16:creationId xmlns:a16="http://schemas.microsoft.com/office/drawing/2014/main" id="{3A6240CD-D46B-4291-8C6E-A743F0AAAD9D}"/>
              </a:ext>
            </a:extLst>
          </p:cNvPr>
          <p:cNvSpPr txBox="1">
            <a:spLocks/>
          </p:cNvSpPr>
          <p:nvPr/>
        </p:nvSpPr>
        <p:spPr>
          <a:xfrm>
            <a:off x="6234412" y="402351"/>
            <a:ext cx="5327205" cy="410433"/>
          </a:xfrm>
          <a:prstGeom prst="rect">
            <a:avLst/>
          </a:prstGeom>
        </p:spPr>
        <p:txBody>
          <a:bodyPr vert="horz" wrap="square" lIns="0" tIns="0" rIns="0" bIns="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7701" algn="l"/>
            <a:r>
              <a:rPr lang="es-ES_tradnl" sz="2667" dirty="0">
                <a:solidFill>
                  <a:schemeClr val="accent5"/>
                </a:solidFill>
                <a:latin typeface="Century Gothic"/>
                <a:ea typeface="Uniform-Medium ☞" charset="0"/>
                <a:cs typeface="Century Gothic"/>
              </a:rPr>
              <a:t>Definiciones:</a:t>
            </a:r>
            <a:endParaRPr lang="es-ES_tradnl" sz="2667" b="1" dirty="0">
              <a:solidFill>
                <a:schemeClr val="accent5"/>
              </a:solidFill>
              <a:latin typeface="Century Gothic"/>
              <a:ea typeface="Uniform-Medium ☞" charset="0"/>
              <a:cs typeface="Century Gothic"/>
            </a:endParaRPr>
          </a:p>
        </p:txBody>
      </p:sp>
      <p:sp>
        <p:nvSpPr>
          <p:cNvPr id="8" name="object 5">
            <a:extLst>
              <a:ext uri="{FF2B5EF4-FFF2-40B4-BE49-F238E27FC236}">
                <a16:creationId xmlns:a16="http://schemas.microsoft.com/office/drawing/2014/main" id="{FC59D9AB-96C6-4938-947F-66D8CBDCD234}"/>
              </a:ext>
            </a:extLst>
          </p:cNvPr>
          <p:cNvSpPr txBox="1">
            <a:spLocks/>
          </p:cNvSpPr>
          <p:nvPr/>
        </p:nvSpPr>
        <p:spPr>
          <a:xfrm>
            <a:off x="5871692" y="1157193"/>
            <a:ext cx="6015493" cy="984885"/>
          </a:xfrm>
          <a:prstGeom prst="rect">
            <a:avLst/>
          </a:prstGeom>
        </p:spPr>
        <p:txBody>
          <a:bodyPr vert="horz" wrap="square" lIns="0" tIns="0" rIns="0" bIns="0" rtlCol="0" anchor="t">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7620" algn="l"/>
            <a:r>
              <a:rPr lang="es-PE" sz="1600" b="1" dirty="0">
                <a:solidFill>
                  <a:schemeClr val="tx2"/>
                </a:solidFill>
                <a:latin typeface="Century Gothic"/>
              </a:rPr>
              <a:t>¿Qué es </a:t>
            </a:r>
            <a:r>
              <a:rPr lang="es-PE" sz="1600" b="1" dirty="0" err="1">
                <a:solidFill>
                  <a:schemeClr val="tx2"/>
                </a:solidFill>
                <a:latin typeface="Century Gothic"/>
              </a:rPr>
              <a:t>ProcessMaker</a:t>
            </a:r>
            <a:r>
              <a:rPr lang="es-PE" sz="1600" b="1" dirty="0">
                <a:solidFill>
                  <a:schemeClr val="tx2"/>
                </a:solidFill>
                <a:latin typeface="Century Gothic"/>
              </a:rPr>
              <a:t>?</a:t>
            </a:r>
            <a:r>
              <a:rPr lang="es-ES_tradnl" sz="1600" b="1" dirty="0">
                <a:solidFill>
                  <a:schemeClr val="tx2"/>
                </a:solidFill>
                <a:latin typeface="Century Gothic"/>
              </a:rPr>
              <a:t>:</a:t>
            </a:r>
            <a:r>
              <a:rPr lang="es-ES_tradnl" sz="1467" b="1" dirty="0">
                <a:solidFill>
                  <a:schemeClr val="tx2"/>
                </a:solidFill>
                <a:latin typeface="Century Gothic"/>
              </a:rPr>
              <a:t> </a:t>
            </a:r>
            <a:r>
              <a:rPr lang="es-PE" sz="1200" dirty="0">
                <a:solidFill>
                  <a:schemeClr val="tx1">
                    <a:lumMod val="50000"/>
                    <a:lumOff val="50000"/>
                  </a:schemeClr>
                </a:solidFill>
                <a:latin typeface="Century Gothic"/>
              </a:rPr>
              <a:t>Nos permitía diseñar formularios, asignar roles, conectar sistemas, entre otros flujos y demás procesos. Era una interesante herramienta para gestionar los procesos y flujos de negocio, y que tenía como característica principal su condición “Open </a:t>
            </a:r>
            <a:r>
              <a:rPr lang="es-PE" sz="1200" dirty="0" err="1">
                <a:solidFill>
                  <a:schemeClr val="tx1">
                    <a:lumMod val="50000"/>
                    <a:lumOff val="50000"/>
                  </a:schemeClr>
                </a:solidFill>
                <a:latin typeface="Century Gothic"/>
              </a:rPr>
              <a:t>Source</a:t>
            </a:r>
            <a:r>
              <a:rPr lang="es-PE" sz="1200" dirty="0">
                <a:solidFill>
                  <a:schemeClr val="tx1">
                    <a:lumMod val="50000"/>
                    <a:lumOff val="50000"/>
                  </a:schemeClr>
                </a:solidFill>
                <a:latin typeface="Century Gothic"/>
              </a:rPr>
              <a:t>” además de estar orientado a las </a:t>
            </a:r>
            <a:r>
              <a:rPr lang="es-PE" sz="1200" dirty="0" err="1">
                <a:solidFill>
                  <a:schemeClr val="tx1">
                    <a:lumMod val="50000"/>
                    <a:lumOff val="50000"/>
                  </a:schemeClr>
                </a:solidFill>
                <a:latin typeface="Century Gothic"/>
              </a:rPr>
              <a:t>PyMes</a:t>
            </a:r>
            <a:r>
              <a:rPr lang="es-PE" sz="1200" dirty="0">
                <a:solidFill>
                  <a:schemeClr val="tx1">
                    <a:lumMod val="50000"/>
                    <a:lumOff val="50000"/>
                  </a:schemeClr>
                </a:solidFill>
                <a:latin typeface="Century Gothic"/>
              </a:rPr>
              <a:t> y unidades de negocio especializadas, sus ventajas son:</a:t>
            </a:r>
            <a:r>
              <a:rPr lang="es-ES_tradnl" sz="1200" dirty="0">
                <a:solidFill>
                  <a:schemeClr val="tx1">
                    <a:lumMod val="50000"/>
                    <a:lumOff val="50000"/>
                  </a:schemeClr>
                </a:solidFill>
                <a:latin typeface="Century Gothic"/>
              </a:rPr>
              <a:t> </a:t>
            </a:r>
            <a:endParaRPr lang="es-ES" sz="1200" dirty="0">
              <a:solidFill>
                <a:schemeClr val="tx1">
                  <a:lumMod val="50000"/>
                  <a:lumOff val="50000"/>
                </a:schemeClr>
              </a:solidFill>
              <a:latin typeface="Century Gothic"/>
            </a:endParaRPr>
          </a:p>
        </p:txBody>
      </p:sp>
      <p:sp>
        <p:nvSpPr>
          <p:cNvPr id="11" name="object 5">
            <a:extLst>
              <a:ext uri="{FF2B5EF4-FFF2-40B4-BE49-F238E27FC236}">
                <a16:creationId xmlns:a16="http://schemas.microsoft.com/office/drawing/2014/main" id="{AF7DC7CF-BA45-40DD-90A2-8546F323AADA}"/>
              </a:ext>
            </a:extLst>
          </p:cNvPr>
          <p:cNvSpPr txBox="1">
            <a:spLocks/>
          </p:cNvSpPr>
          <p:nvPr/>
        </p:nvSpPr>
        <p:spPr>
          <a:xfrm>
            <a:off x="5914371" y="2312406"/>
            <a:ext cx="5439430" cy="2215991"/>
          </a:xfrm>
          <a:prstGeom prst="rect">
            <a:avLst/>
          </a:prstGeom>
        </p:spPr>
        <p:txBody>
          <a:bodyPr vert="horz" wrap="square" lIns="0" tIns="0" rIns="0" bIns="0" rtlCol="0" anchor="t">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228594" indent="-228594" algn="l">
              <a:buFont typeface="Arial" panose="020B0604020202020204" pitchFamily="34" charset="0"/>
              <a:buChar char="•"/>
            </a:pPr>
            <a:r>
              <a:rPr lang="es-PE" sz="1200" dirty="0">
                <a:solidFill>
                  <a:schemeClr val="tx1">
                    <a:lumMod val="50000"/>
                    <a:lumOff val="50000"/>
                  </a:schemeClr>
                </a:solidFill>
                <a:latin typeface="Century Gothic"/>
              </a:rPr>
              <a:t>Integrable con sistemas de gestión documental.</a:t>
            </a:r>
          </a:p>
          <a:p>
            <a:pPr marL="228594" indent="-228594" algn="l">
              <a:buFont typeface="Arial" panose="020B0604020202020204" pitchFamily="34" charset="0"/>
              <a:buChar char="•"/>
            </a:pPr>
            <a:r>
              <a:rPr lang="es-PE" sz="1200" dirty="0">
                <a:solidFill>
                  <a:schemeClr val="tx1">
                    <a:lumMod val="50000"/>
                    <a:lumOff val="50000"/>
                  </a:schemeClr>
                </a:solidFill>
                <a:latin typeface="Century Gothic"/>
                <a:ea typeface="Uniform-Medium ☞" charset="0"/>
                <a:cs typeface="Century Gothic"/>
              </a:rPr>
              <a:t>Desde su plataforma maneja procesos, tareas, alertas.</a:t>
            </a:r>
          </a:p>
          <a:p>
            <a:pPr marL="228594" indent="-228594" algn="l">
              <a:buFont typeface="Arial" panose="020B0604020202020204" pitchFamily="34" charset="0"/>
              <a:buChar char="•"/>
            </a:pPr>
            <a:r>
              <a:rPr lang="es-ES" sz="1200" dirty="0">
                <a:solidFill>
                  <a:schemeClr val="tx1">
                    <a:lumMod val="50000"/>
                    <a:lumOff val="50000"/>
                  </a:schemeClr>
                </a:solidFill>
                <a:latin typeface="Century Gothic"/>
              </a:rPr>
              <a:t>Interfaz para teléfonos inteligentes.</a:t>
            </a:r>
          </a:p>
          <a:p>
            <a:pPr marL="228594" indent="-228594" algn="l">
              <a:buFont typeface="Arial" panose="020B0604020202020204" pitchFamily="34" charset="0"/>
              <a:buChar char="•"/>
            </a:pPr>
            <a:r>
              <a:rPr lang="es-PE" sz="1200" dirty="0">
                <a:solidFill>
                  <a:schemeClr val="tx1">
                    <a:lumMod val="50000"/>
                    <a:lumOff val="50000"/>
                  </a:schemeClr>
                </a:solidFill>
                <a:latin typeface="Century Gothic"/>
              </a:rPr>
              <a:t>Interfaz web que garantiza la conexión desde cualquier parte del mundo solo con una conexión a internet.</a:t>
            </a:r>
          </a:p>
          <a:p>
            <a:pPr marL="228594" indent="-228594" algn="l">
              <a:buFont typeface="Arial" panose="020B0604020202020204" pitchFamily="34" charset="0"/>
              <a:buChar char="•"/>
            </a:pPr>
            <a:r>
              <a:rPr lang="es-PE" sz="1200" dirty="0">
                <a:solidFill>
                  <a:schemeClr val="tx1">
                    <a:lumMod val="50000"/>
                    <a:lumOff val="50000"/>
                  </a:schemeClr>
                </a:solidFill>
                <a:latin typeface="Century Gothic"/>
              </a:rPr>
              <a:t>Las aprobaciones de documentación ya no son necesarias hacerlas en papel, con un simple clic puede aprobar o denegar.</a:t>
            </a:r>
          </a:p>
          <a:p>
            <a:pPr marL="228594" indent="-228594" algn="l">
              <a:buFont typeface="Arial" panose="020B0604020202020204" pitchFamily="34" charset="0"/>
              <a:buChar char="•"/>
            </a:pPr>
            <a:r>
              <a:rPr lang="es-PE" sz="1200" dirty="0">
                <a:solidFill>
                  <a:schemeClr val="tx1">
                    <a:lumMod val="50000"/>
                    <a:lumOff val="50000"/>
                  </a:schemeClr>
                </a:solidFill>
                <a:latin typeface="Century Gothic"/>
              </a:rPr>
              <a:t>Gestionar y procesar las solicitudes de una manera rápida y eficiente.</a:t>
            </a:r>
          </a:p>
          <a:p>
            <a:pPr marL="228594" indent="-228594" algn="l">
              <a:buFont typeface="Arial" panose="020B0604020202020204" pitchFamily="34" charset="0"/>
              <a:buChar char="•"/>
            </a:pPr>
            <a:r>
              <a:rPr lang="es-PE" sz="1200" dirty="0">
                <a:solidFill>
                  <a:schemeClr val="tx1">
                    <a:lumMod val="50000"/>
                    <a:lumOff val="50000"/>
                  </a:schemeClr>
                </a:solidFill>
                <a:latin typeface="Century Gothic"/>
              </a:rPr>
              <a:t>Implementar nuevos procedimientos en la herramienta no se torna trabajoso ya que no requiere de conocimientos avanzados en programación que retrasen las tareas de implementación de nuevos procesos, nuevas alertas, nuevos reportes.</a:t>
            </a:r>
            <a:endParaRPr lang="es-ES" sz="1200" dirty="0">
              <a:solidFill>
                <a:schemeClr val="tx1">
                  <a:lumMod val="50000"/>
                  <a:lumOff val="50000"/>
                </a:schemeClr>
              </a:solidFill>
              <a:latin typeface="Century Gothic"/>
            </a:endParaRPr>
          </a:p>
        </p:txBody>
      </p:sp>
      <p:pic>
        <p:nvPicPr>
          <p:cNvPr id="10" name="Marcador de contenido 9">
            <a:extLst>
              <a:ext uri="{FF2B5EF4-FFF2-40B4-BE49-F238E27FC236}">
                <a16:creationId xmlns:a16="http://schemas.microsoft.com/office/drawing/2014/main" id="{C29864AD-22FD-4EC3-A6F8-6C837137BC4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24" r="1379"/>
          <a:stretch/>
        </p:blipFill>
        <p:spPr>
          <a:xfrm>
            <a:off x="75701" y="1324266"/>
            <a:ext cx="5444598" cy="3334584"/>
          </a:xfrm>
        </p:spPr>
      </p:pic>
    </p:spTree>
    <p:extLst>
      <p:ext uri="{BB962C8B-B14F-4D97-AF65-F5344CB8AC3E}">
        <p14:creationId xmlns:p14="http://schemas.microsoft.com/office/powerpoint/2010/main" val="2588070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1365" y="365125"/>
            <a:ext cx="10515600" cy="1325563"/>
          </a:xfrm>
        </p:spPr>
        <p:txBody>
          <a:bodyPr>
            <a:normAutofit/>
          </a:bodyPr>
          <a:lstStyle/>
          <a:p>
            <a:r>
              <a:rPr lang="es-ES" sz="4000" b="1" dirty="0">
                <a:solidFill>
                  <a:srgbClr val="E5851B"/>
                </a:solidFill>
                <a:latin typeface="Century Gothic"/>
                <a:ea typeface="+mn-ea"/>
                <a:cs typeface="+mn-cs"/>
              </a:rPr>
              <a:t>Referencias</a:t>
            </a:r>
          </a:p>
        </p:txBody>
      </p:sp>
      <p:sp>
        <p:nvSpPr>
          <p:cNvPr id="3" name="2 Marcador de contenido"/>
          <p:cNvSpPr>
            <a:spLocks noGrp="1"/>
          </p:cNvSpPr>
          <p:nvPr>
            <p:ph idx="1"/>
          </p:nvPr>
        </p:nvSpPr>
        <p:spPr/>
        <p:txBody>
          <a:bodyPr>
            <a:normAutofit/>
          </a:bodyPr>
          <a:lstStyle/>
          <a:p>
            <a:r>
              <a:rPr lang="es-ES" sz="2667" dirty="0">
                <a:hlinkClick r:id="rId2"/>
              </a:rPr>
              <a:t>https://www.gestion.org/que-es-workflow-o-flujo-de-trabajo/</a:t>
            </a:r>
            <a:endParaRPr lang="es-ES" sz="2667" dirty="0"/>
          </a:p>
          <a:p>
            <a:r>
              <a:rPr lang="en-US" sz="2667" dirty="0">
                <a:hlinkClick r:id="rId3"/>
              </a:rPr>
              <a:t>https://www.lucidchart.com/pages/es/qu%C3%A9-es-un-diagrama-de-flujo-de-trabajo</a:t>
            </a:r>
            <a:endParaRPr lang="en-US" sz="2667" dirty="0"/>
          </a:p>
          <a:p>
            <a:r>
              <a:rPr lang="es-ES" sz="2667" dirty="0">
                <a:hlinkClick r:id="rId4"/>
              </a:rPr>
              <a:t>http://www.cobdc.net/programarilliure/flujos-trabajo-codigo-abierto-gestion-documental-corporativa/</a:t>
            </a:r>
            <a:endParaRPr lang="es-ES" sz="2667" dirty="0"/>
          </a:p>
          <a:p>
            <a:r>
              <a:rPr lang="es-ES" sz="2667" dirty="0">
                <a:hlinkClick r:id="rId5"/>
              </a:rPr>
              <a:t>https://www.qnomy.com/es/sistemade-gestion-del-flujo-de-trabajo</a:t>
            </a:r>
            <a:endParaRPr lang="es-ES" sz="2667" dirty="0"/>
          </a:p>
          <a:p>
            <a:endParaRPr lang="es-ES" sz="2667" dirty="0"/>
          </a:p>
        </p:txBody>
      </p:sp>
    </p:spTree>
    <p:extLst>
      <p:ext uri="{BB962C8B-B14F-4D97-AF65-F5344CB8AC3E}">
        <p14:creationId xmlns:p14="http://schemas.microsoft.com/office/powerpoint/2010/main" val="220435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52">
            <a:extLst>
              <a:ext uri="{FF2B5EF4-FFF2-40B4-BE49-F238E27FC236}">
                <a16:creationId xmlns:a16="http://schemas.microsoft.com/office/drawing/2014/main" id="{EF321149-D840-4C13-9EC4-AC97C01D95F1}"/>
              </a:ext>
            </a:extLst>
          </p:cNvPr>
          <p:cNvSpPr/>
          <p:nvPr/>
        </p:nvSpPr>
        <p:spPr>
          <a:xfrm>
            <a:off x="-1" y="5829267"/>
            <a:ext cx="12191633" cy="768085"/>
          </a:xfrm>
          <a:prstGeom prst="rect">
            <a:avLst/>
          </a:prstGeom>
          <a:solidFill>
            <a:srgbClr val="E5851B"/>
          </a:solidFill>
          <a:ln>
            <a:noFill/>
          </a:ln>
        </p:spPr>
        <p:txBody>
          <a:bodyPr wrap="square" lIns="91433" tIns="45700" rIns="91433" bIns="45700" anchor="ctr" anchorCtr="0">
            <a:noAutofit/>
          </a:bodyPr>
          <a:lstStyle/>
          <a:p>
            <a:pPr algn="ctr">
              <a:buSzPct val="25000"/>
            </a:pPr>
            <a:r>
              <a:rPr lang="en" sz="2400" b="1" dirty="0">
                <a:solidFill>
                  <a:schemeClr val="lt1"/>
                </a:solidFill>
                <a:latin typeface="Calibri"/>
                <a:ea typeface="Calibri"/>
                <a:cs typeface="Calibri"/>
                <a:sym typeface="Calibri"/>
              </a:rPr>
              <a:t>IDea: </a:t>
            </a:r>
            <a:r>
              <a:rPr lang="es-PE" sz="2400" b="1" dirty="0">
                <a:solidFill>
                  <a:schemeClr val="lt1"/>
                </a:solidFill>
                <a:latin typeface="Calibri"/>
                <a:ea typeface="Calibri"/>
                <a:cs typeface="Calibri"/>
                <a:sym typeface="Calibri"/>
              </a:rPr>
              <a:t>Introducción</a:t>
            </a:r>
            <a:endParaRPr lang="en" sz="2400" b="1" dirty="0">
              <a:solidFill>
                <a:schemeClr val="lt1"/>
              </a:solidFill>
              <a:latin typeface="Calibri"/>
              <a:ea typeface="Calibri"/>
              <a:cs typeface="Calibri"/>
              <a:sym typeface="Calibri"/>
            </a:endParaRPr>
          </a:p>
        </p:txBody>
      </p:sp>
      <p:sp>
        <p:nvSpPr>
          <p:cNvPr id="5" name="44 CuadroTexto">
            <a:extLst>
              <a:ext uri="{FF2B5EF4-FFF2-40B4-BE49-F238E27FC236}">
                <a16:creationId xmlns:a16="http://schemas.microsoft.com/office/drawing/2014/main" id="{7D1AFD07-0645-4B3E-ABF9-470753D7FF3A}"/>
              </a:ext>
            </a:extLst>
          </p:cNvPr>
          <p:cNvSpPr txBox="1"/>
          <p:nvPr/>
        </p:nvSpPr>
        <p:spPr>
          <a:xfrm>
            <a:off x="514348" y="816429"/>
            <a:ext cx="11242223" cy="1077218"/>
          </a:xfrm>
          <a:prstGeom prst="rect">
            <a:avLst/>
          </a:prstGeom>
          <a:noFill/>
        </p:spPr>
        <p:txBody>
          <a:bodyPr wrap="square" rtlCol="0">
            <a:spAutoFit/>
          </a:bodyPr>
          <a:lstStyle/>
          <a:p>
            <a:pPr algn="ctr"/>
            <a:r>
              <a:rPr lang="es-PE" sz="3200" kern="0" dirty="0">
                <a:solidFill>
                  <a:schemeClr val="tx2"/>
                </a:solidFill>
                <a:latin typeface="Century Gothic" panose="020B0502020202020204" pitchFamily="34" charset="0"/>
                <a:cs typeface="Arial" panose="020B0604020202020204" pitchFamily="34" charset="0"/>
              </a:rPr>
              <a:t>Traducido al español, el término </a:t>
            </a:r>
            <a:r>
              <a:rPr lang="es-PE" sz="3200" kern="0" dirty="0">
                <a:solidFill>
                  <a:schemeClr val="tx2"/>
                </a:solidFill>
                <a:latin typeface="Century Gothic" panose="020B0502020202020204" pitchFamily="34" charset="0"/>
                <a:cs typeface="Arial" panose="020B0604020202020204" pitchFamily="34" charset="0"/>
                <a:hlinkClick r:id="rId2"/>
              </a:rPr>
              <a:t>workflow</a:t>
            </a:r>
            <a:r>
              <a:rPr lang="es-PE" sz="3200" kern="0" dirty="0">
                <a:solidFill>
                  <a:schemeClr val="tx2"/>
                </a:solidFill>
                <a:latin typeface="Century Gothic" panose="020B0502020202020204" pitchFamily="34" charset="0"/>
                <a:cs typeface="Arial" panose="020B0604020202020204" pitchFamily="34" charset="0"/>
              </a:rPr>
              <a:t> significa literalmente, flujo de trabajo.</a:t>
            </a:r>
          </a:p>
        </p:txBody>
      </p:sp>
      <p:sp>
        <p:nvSpPr>
          <p:cNvPr id="7" name="44 CuadroTexto">
            <a:extLst>
              <a:ext uri="{FF2B5EF4-FFF2-40B4-BE49-F238E27FC236}">
                <a16:creationId xmlns:a16="http://schemas.microsoft.com/office/drawing/2014/main" id="{2A60869A-3986-4A1B-8369-642FA2E5BD53}"/>
              </a:ext>
            </a:extLst>
          </p:cNvPr>
          <p:cNvSpPr txBox="1"/>
          <p:nvPr/>
        </p:nvSpPr>
        <p:spPr>
          <a:xfrm>
            <a:off x="666748" y="2425490"/>
            <a:ext cx="11242223" cy="3046988"/>
          </a:xfrm>
          <a:prstGeom prst="rect">
            <a:avLst/>
          </a:prstGeom>
          <a:noFill/>
        </p:spPr>
        <p:txBody>
          <a:bodyPr wrap="square" rtlCol="0">
            <a:spAutoFit/>
          </a:bodyPr>
          <a:lstStyle/>
          <a:p>
            <a:pPr algn="ctr"/>
            <a:r>
              <a:rPr lang="es-PE" sz="3200" kern="0" dirty="0">
                <a:solidFill>
                  <a:schemeClr val="tx2"/>
                </a:solidFill>
                <a:latin typeface="Century Gothic" panose="020B0502020202020204" pitchFamily="34" charset="0"/>
                <a:cs typeface="Arial" panose="020B0604020202020204" pitchFamily="34" charset="0"/>
              </a:rPr>
              <a:t>En la práctica, se trata de la </a:t>
            </a:r>
            <a:r>
              <a:rPr lang="es-PE" sz="3200" kern="0" dirty="0">
                <a:solidFill>
                  <a:schemeClr val="tx2"/>
                </a:solidFill>
                <a:latin typeface="Century Gothic" panose="020B0502020202020204" pitchFamily="34" charset="0"/>
                <a:cs typeface="Arial" panose="020B0604020202020204" pitchFamily="34" charset="0"/>
                <a:hlinkClick r:id="rId3"/>
              </a:rPr>
              <a:t>automatización de procesos de negocio</a:t>
            </a:r>
            <a:r>
              <a:rPr lang="es-PE" sz="3200" kern="0" dirty="0">
                <a:solidFill>
                  <a:schemeClr val="tx2"/>
                </a:solidFill>
                <a:latin typeface="Century Gothic" panose="020B0502020202020204" pitchFamily="34" charset="0"/>
                <a:cs typeface="Arial" panose="020B0604020202020204" pitchFamily="34" charset="0"/>
              </a:rPr>
              <a:t> en los cuales los documentos, la información y las tareas pasan de un funcionario a otro, siguiendo una cierta jerarquía y de acuerdo con un conjunto de </a:t>
            </a:r>
            <a:r>
              <a:rPr lang="es-PE" sz="3200" kern="0" dirty="0">
                <a:solidFill>
                  <a:schemeClr val="tx2"/>
                </a:solidFill>
                <a:latin typeface="Century Gothic" panose="020B0502020202020204" pitchFamily="34" charset="0"/>
                <a:cs typeface="Arial" panose="020B0604020202020204" pitchFamily="34" charset="0"/>
                <a:hlinkClick r:id="rId4"/>
              </a:rPr>
              <a:t>reglas</a:t>
            </a:r>
            <a:r>
              <a:rPr lang="es-PE" sz="3200" kern="0" dirty="0">
                <a:solidFill>
                  <a:schemeClr val="tx2"/>
                </a:solidFill>
                <a:latin typeface="Century Gothic" panose="020B0502020202020204" pitchFamily="34" charset="0"/>
                <a:cs typeface="Arial" panose="020B0604020202020204" pitchFamily="34" charset="0"/>
              </a:rPr>
              <a:t> preestablecidas.</a:t>
            </a:r>
          </a:p>
          <a:p>
            <a:pPr algn="ctr"/>
            <a:endParaRPr lang="es-PE" sz="3200" kern="0" dirty="0">
              <a:solidFill>
                <a:schemeClr val="tx2"/>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2212533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756D4-692D-448A-9C2B-6073D41F5E8E}"/>
              </a:ext>
            </a:extLst>
          </p:cNvPr>
          <p:cNvSpPr>
            <a:spLocks noGrp="1"/>
          </p:cNvSpPr>
          <p:nvPr>
            <p:ph type="title"/>
          </p:nvPr>
        </p:nvSpPr>
        <p:spPr/>
        <p:txBody>
          <a:bodyPr/>
          <a:lstStyle/>
          <a:p>
            <a:endParaRPr lang="es-PE"/>
          </a:p>
        </p:txBody>
      </p:sp>
      <p:sp>
        <p:nvSpPr>
          <p:cNvPr id="4" name="Shape 352">
            <a:extLst>
              <a:ext uri="{FF2B5EF4-FFF2-40B4-BE49-F238E27FC236}">
                <a16:creationId xmlns:a16="http://schemas.microsoft.com/office/drawing/2014/main" id="{AC9C2C6E-3D33-4291-A6AE-73756510EF9F}"/>
              </a:ext>
            </a:extLst>
          </p:cNvPr>
          <p:cNvSpPr/>
          <p:nvPr/>
        </p:nvSpPr>
        <p:spPr>
          <a:xfrm>
            <a:off x="-1" y="5829267"/>
            <a:ext cx="12191633" cy="768085"/>
          </a:xfrm>
          <a:prstGeom prst="rect">
            <a:avLst/>
          </a:prstGeom>
          <a:solidFill>
            <a:srgbClr val="E5851B"/>
          </a:solidFill>
          <a:ln>
            <a:noFill/>
          </a:ln>
        </p:spPr>
        <p:txBody>
          <a:bodyPr wrap="square" lIns="91433" tIns="45700" rIns="91433" bIns="45700" anchor="ctr" anchorCtr="0">
            <a:noAutofit/>
          </a:bodyPr>
          <a:lstStyle/>
          <a:p>
            <a:pPr algn="ctr">
              <a:buSzPct val="25000"/>
            </a:pPr>
            <a:r>
              <a:rPr lang="en" sz="2400" b="1" dirty="0">
                <a:solidFill>
                  <a:schemeClr val="lt1"/>
                </a:solidFill>
                <a:latin typeface="Calibri"/>
                <a:ea typeface="Calibri"/>
                <a:cs typeface="Calibri"/>
                <a:sym typeface="Calibri"/>
              </a:rPr>
              <a:t>IDea: ¿Qué es Flujo de trabajo?</a:t>
            </a:r>
          </a:p>
        </p:txBody>
      </p:sp>
      <p:sp>
        <p:nvSpPr>
          <p:cNvPr id="5" name="Rectángulo redondeado 6">
            <a:extLst>
              <a:ext uri="{FF2B5EF4-FFF2-40B4-BE49-F238E27FC236}">
                <a16:creationId xmlns:a16="http://schemas.microsoft.com/office/drawing/2014/main" id="{F2A4D99F-A34F-4BA1-9154-665EAA5C3664}"/>
              </a:ext>
            </a:extLst>
          </p:cNvPr>
          <p:cNvSpPr/>
          <p:nvPr/>
        </p:nvSpPr>
        <p:spPr>
          <a:xfrm>
            <a:off x="5596001" y="1"/>
            <a:ext cx="6595631" cy="5829266"/>
          </a:xfrm>
          <a:prstGeom prst="roundRect">
            <a:avLst>
              <a:gd name="adj" fmla="val 0"/>
            </a:avLst>
          </a:prstGeom>
          <a:solidFill>
            <a:srgbClr val="F4F2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
        <p:nvSpPr>
          <p:cNvPr id="6" name="object 5">
            <a:extLst>
              <a:ext uri="{FF2B5EF4-FFF2-40B4-BE49-F238E27FC236}">
                <a16:creationId xmlns:a16="http://schemas.microsoft.com/office/drawing/2014/main" id="{3A6240CD-D46B-4291-8C6E-A743F0AAAD9D}"/>
              </a:ext>
            </a:extLst>
          </p:cNvPr>
          <p:cNvSpPr txBox="1">
            <a:spLocks/>
          </p:cNvSpPr>
          <p:nvPr/>
        </p:nvSpPr>
        <p:spPr>
          <a:xfrm>
            <a:off x="6234412" y="402351"/>
            <a:ext cx="5327205" cy="410433"/>
          </a:xfrm>
          <a:prstGeom prst="rect">
            <a:avLst/>
          </a:prstGeom>
        </p:spPr>
        <p:txBody>
          <a:bodyPr vert="horz" wrap="square" lIns="0" tIns="0" rIns="0" bIns="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7701" algn="l"/>
            <a:r>
              <a:rPr lang="es-ES_tradnl" sz="2667" dirty="0">
                <a:solidFill>
                  <a:schemeClr val="accent5"/>
                </a:solidFill>
                <a:latin typeface="Century Gothic"/>
                <a:ea typeface="Uniform-Medium ☞" charset="0"/>
                <a:cs typeface="Century Gothic"/>
              </a:rPr>
              <a:t>Definiciones:</a:t>
            </a:r>
            <a:endParaRPr lang="es-ES_tradnl" sz="2667" b="1" dirty="0">
              <a:solidFill>
                <a:schemeClr val="accent5"/>
              </a:solidFill>
              <a:latin typeface="Century Gothic"/>
              <a:ea typeface="Uniform-Medium ☞" charset="0"/>
              <a:cs typeface="Century Gothic"/>
            </a:endParaRPr>
          </a:p>
        </p:txBody>
      </p:sp>
      <p:sp>
        <p:nvSpPr>
          <p:cNvPr id="8" name="object 5">
            <a:extLst>
              <a:ext uri="{FF2B5EF4-FFF2-40B4-BE49-F238E27FC236}">
                <a16:creationId xmlns:a16="http://schemas.microsoft.com/office/drawing/2014/main" id="{FC59D9AB-96C6-4938-947F-66D8CBDCD234}"/>
              </a:ext>
            </a:extLst>
          </p:cNvPr>
          <p:cNvSpPr txBox="1">
            <a:spLocks/>
          </p:cNvSpPr>
          <p:nvPr/>
        </p:nvSpPr>
        <p:spPr>
          <a:xfrm>
            <a:off x="5871692" y="1157193"/>
            <a:ext cx="6015493" cy="615553"/>
          </a:xfrm>
          <a:prstGeom prst="rect">
            <a:avLst/>
          </a:prstGeom>
        </p:spPr>
        <p:txBody>
          <a:bodyPr vert="horz" wrap="square" lIns="0" tIns="0" rIns="0" bIns="0" rtlCol="0" anchor="t">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7620" algn="l"/>
            <a:r>
              <a:rPr lang="es-PE" sz="1600" b="1" dirty="0">
                <a:solidFill>
                  <a:schemeClr val="tx2"/>
                </a:solidFill>
                <a:latin typeface="Century Gothic"/>
              </a:rPr>
              <a:t>¿Qué es Workflow?</a:t>
            </a:r>
            <a:r>
              <a:rPr lang="es-ES_tradnl" sz="1600" b="1" dirty="0">
                <a:solidFill>
                  <a:schemeClr val="tx2"/>
                </a:solidFill>
                <a:latin typeface="Century Gothic"/>
              </a:rPr>
              <a:t>:</a:t>
            </a:r>
            <a:r>
              <a:rPr lang="es-ES_tradnl" sz="1467" b="1" dirty="0">
                <a:solidFill>
                  <a:schemeClr val="tx2"/>
                </a:solidFill>
                <a:latin typeface="Century Gothic"/>
              </a:rPr>
              <a:t> </a:t>
            </a:r>
            <a:r>
              <a:rPr lang="es-PE" sz="1200" dirty="0">
                <a:solidFill>
                  <a:schemeClr val="tx1">
                    <a:lumMod val="50000"/>
                    <a:lumOff val="50000"/>
                  </a:schemeClr>
                </a:solidFill>
                <a:latin typeface="Century Gothic"/>
              </a:rPr>
              <a:t>Una tecnología que permite la automatización de procesos, racionalizándolos y posibilitándolos a través de dos componentes implícitos: organización y tecnología. Este es el concepto básico de Workflow.</a:t>
            </a:r>
            <a:r>
              <a:rPr lang="es-ES_tradnl" sz="1200" dirty="0">
                <a:solidFill>
                  <a:schemeClr val="tx1">
                    <a:lumMod val="50000"/>
                    <a:lumOff val="50000"/>
                  </a:schemeClr>
                </a:solidFill>
                <a:latin typeface="Century Gothic"/>
              </a:rPr>
              <a:t> </a:t>
            </a:r>
            <a:endParaRPr lang="es-ES" sz="1200" dirty="0">
              <a:solidFill>
                <a:schemeClr val="tx1">
                  <a:lumMod val="50000"/>
                  <a:lumOff val="50000"/>
                </a:schemeClr>
              </a:solidFill>
              <a:latin typeface="Century Gothic"/>
            </a:endParaRPr>
          </a:p>
        </p:txBody>
      </p:sp>
      <p:sp>
        <p:nvSpPr>
          <p:cNvPr id="11" name="object 5">
            <a:extLst>
              <a:ext uri="{FF2B5EF4-FFF2-40B4-BE49-F238E27FC236}">
                <a16:creationId xmlns:a16="http://schemas.microsoft.com/office/drawing/2014/main" id="{AF7DC7CF-BA45-40DD-90A2-8546F323AADA}"/>
              </a:ext>
            </a:extLst>
          </p:cNvPr>
          <p:cNvSpPr txBox="1">
            <a:spLocks/>
          </p:cNvSpPr>
          <p:nvPr/>
        </p:nvSpPr>
        <p:spPr>
          <a:xfrm>
            <a:off x="5914371" y="2312406"/>
            <a:ext cx="5439430" cy="2215991"/>
          </a:xfrm>
          <a:prstGeom prst="rect">
            <a:avLst/>
          </a:prstGeom>
        </p:spPr>
        <p:txBody>
          <a:bodyPr vert="horz" wrap="square" lIns="0" tIns="0" rIns="0" bIns="0" rtlCol="0" anchor="t">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228594" indent="-228594" algn="l">
              <a:buFont typeface="Arial" panose="020B0604020202020204" pitchFamily="34" charset="0"/>
              <a:buChar char="•"/>
            </a:pPr>
            <a:r>
              <a:rPr lang="es-PE" sz="1200" dirty="0">
                <a:solidFill>
                  <a:schemeClr val="tx1">
                    <a:lumMod val="50000"/>
                    <a:lumOff val="50000"/>
                  </a:schemeClr>
                </a:solidFill>
                <a:latin typeface="Century Gothic"/>
              </a:rPr>
              <a:t>La tecnología workflow fue creada para minimizar los problemas de coordinación de trabajo conjunto, teniendo en cuenta que los principales problemas en relación con los procesos de negocio, es la falta de claridad en la definición de las actividades, la dificultad en la coordinación de varias personas al mismo tiempo y la falta de visibilidad de procesos.</a:t>
            </a:r>
          </a:p>
          <a:p>
            <a:pPr marL="228594" indent="-228594" algn="l">
              <a:buFont typeface="Arial" panose="020B0604020202020204" pitchFamily="34" charset="0"/>
              <a:buChar char="•"/>
            </a:pPr>
            <a:r>
              <a:rPr lang="es-PE" sz="1200" dirty="0">
                <a:solidFill>
                  <a:schemeClr val="tx1">
                    <a:lumMod val="50000"/>
                    <a:lumOff val="50000"/>
                  </a:schemeClr>
                </a:solidFill>
                <a:latin typeface="Century Gothic"/>
                <a:ea typeface="Uniform-Medium ☞" charset="0"/>
                <a:cs typeface="Century Gothic"/>
              </a:rPr>
              <a:t>Un segundo concepto de Workflow ampliamente utilizado entre los profesionales de la tecnología es el </a:t>
            </a:r>
            <a:r>
              <a:rPr lang="es-PE" sz="1200" dirty="0" err="1">
                <a:solidFill>
                  <a:schemeClr val="tx1">
                    <a:lumMod val="50000"/>
                    <a:lumOff val="50000"/>
                  </a:schemeClr>
                </a:solidFill>
                <a:latin typeface="Century Gothic"/>
                <a:ea typeface="Uniform-Medium ☞" charset="0"/>
                <a:cs typeface="Century Gothic"/>
              </a:rPr>
              <a:t>WfMC</a:t>
            </a:r>
            <a:r>
              <a:rPr lang="es-PE" sz="1200" dirty="0">
                <a:solidFill>
                  <a:schemeClr val="tx1">
                    <a:lumMod val="50000"/>
                    <a:lumOff val="50000"/>
                  </a:schemeClr>
                </a:solidFill>
                <a:latin typeface="Century Gothic"/>
                <a:ea typeface="Uniform-Medium ☞" charset="0"/>
                <a:cs typeface="Century Gothic"/>
              </a:rPr>
              <a:t> (Workflow Management </a:t>
            </a:r>
            <a:r>
              <a:rPr lang="es-PE" sz="1200" dirty="0" err="1">
                <a:solidFill>
                  <a:schemeClr val="tx1">
                    <a:lumMod val="50000"/>
                    <a:lumOff val="50000"/>
                  </a:schemeClr>
                </a:solidFill>
                <a:latin typeface="Century Gothic"/>
                <a:ea typeface="Uniform-Medium ☞" charset="0"/>
                <a:cs typeface="Century Gothic"/>
              </a:rPr>
              <a:t>Coalition</a:t>
            </a:r>
            <a:r>
              <a:rPr lang="es-PE" sz="1200" dirty="0">
                <a:solidFill>
                  <a:schemeClr val="tx1">
                    <a:lumMod val="50000"/>
                    <a:lumOff val="50000"/>
                  </a:schemeClr>
                </a:solidFill>
                <a:latin typeface="Century Gothic"/>
                <a:ea typeface="Uniform-Medium ☞" charset="0"/>
                <a:cs typeface="Century Gothic"/>
              </a:rPr>
              <a:t>) que se define como la automatización de un proceso de negocio en el sentido total o parcial, durante el cual los documentos o actividades pasan de un participante a otro, para que se tomen medidas de acuerdo a un conjunto de reglas y procedimientos.</a:t>
            </a:r>
            <a:endParaRPr lang="es-ES" sz="1200" dirty="0"/>
          </a:p>
        </p:txBody>
      </p:sp>
      <p:pic>
        <p:nvPicPr>
          <p:cNvPr id="15" name="Marcador de contenido 14">
            <a:extLst>
              <a:ext uri="{FF2B5EF4-FFF2-40B4-BE49-F238E27FC236}">
                <a16:creationId xmlns:a16="http://schemas.microsoft.com/office/drawing/2014/main" id="{D0AD2007-846C-483D-A56D-7A31BF8588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510" r="9476"/>
          <a:stretch/>
        </p:blipFill>
        <p:spPr>
          <a:xfrm>
            <a:off x="731870" y="1988141"/>
            <a:ext cx="4453355" cy="2411840"/>
          </a:xfrm>
        </p:spPr>
      </p:pic>
    </p:spTree>
    <p:extLst>
      <p:ext uri="{BB962C8B-B14F-4D97-AF65-F5344CB8AC3E}">
        <p14:creationId xmlns:p14="http://schemas.microsoft.com/office/powerpoint/2010/main" val="2485515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68">
            <a:extLst>
              <a:ext uri="{FF2B5EF4-FFF2-40B4-BE49-F238E27FC236}">
                <a16:creationId xmlns:a16="http://schemas.microsoft.com/office/drawing/2014/main" id="{9F2CEB45-51BB-4647-9CAB-44CEFFED6448}"/>
              </a:ext>
            </a:extLst>
          </p:cNvPr>
          <p:cNvSpPr txBox="1"/>
          <p:nvPr/>
        </p:nvSpPr>
        <p:spPr>
          <a:xfrm>
            <a:off x="382567" y="8316"/>
            <a:ext cx="9459933" cy="830997"/>
          </a:xfrm>
          <a:prstGeom prst="rect">
            <a:avLst/>
          </a:prstGeom>
          <a:noFill/>
          <a:ln>
            <a:noFill/>
          </a:ln>
        </p:spPr>
        <p:txBody>
          <a:bodyPr wrap="square" lIns="0" tIns="0" rIns="0" bIns="0" anchor="ctr" anchorCtr="0">
            <a:noAutofit/>
          </a:bodyPr>
          <a:lstStyle/>
          <a:p>
            <a:pPr>
              <a:buClr>
                <a:schemeClr val="accent5"/>
              </a:buClr>
              <a:buSzPct val="25000"/>
            </a:pPr>
            <a:r>
              <a:rPr lang="es-PE" sz="2667" b="1" dirty="0">
                <a:solidFill>
                  <a:srgbClr val="E5851B"/>
                </a:solidFill>
                <a:latin typeface="Century Gothic"/>
                <a:ea typeface="Century Gothic"/>
                <a:cs typeface="Century Gothic"/>
                <a:sym typeface="Century Gothic"/>
              </a:rPr>
              <a:t>Según su concepto, los objetivos del workflow son:</a:t>
            </a:r>
            <a:endParaRPr lang="en" sz="2667" b="1" dirty="0">
              <a:solidFill>
                <a:srgbClr val="E5851B"/>
              </a:solidFill>
              <a:latin typeface="Century Gothic"/>
              <a:ea typeface="Century Gothic"/>
              <a:cs typeface="Century Gothic"/>
              <a:sym typeface="Century Gothic"/>
            </a:endParaRPr>
          </a:p>
        </p:txBody>
      </p:sp>
      <p:sp>
        <p:nvSpPr>
          <p:cNvPr id="5" name="Shape 352">
            <a:extLst>
              <a:ext uri="{FF2B5EF4-FFF2-40B4-BE49-F238E27FC236}">
                <a16:creationId xmlns:a16="http://schemas.microsoft.com/office/drawing/2014/main" id="{FB8E5885-539B-456D-A363-D06803ECCBAC}"/>
              </a:ext>
            </a:extLst>
          </p:cNvPr>
          <p:cNvSpPr/>
          <p:nvPr/>
        </p:nvSpPr>
        <p:spPr>
          <a:xfrm>
            <a:off x="-1" y="5829267"/>
            <a:ext cx="12191633" cy="768085"/>
          </a:xfrm>
          <a:prstGeom prst="rect">
            <a:avLst/>
          </a:prstGeom>
          <a:solidFill>
            <a:srgbClr val="E5851B"/>
          </a:solidFill>
          <a:ln>
            <a:noFill/>
          </a:ln>
        </p:spPr>
        <p:txBody>
          <a:bodyPr wrap="square" lIns="91433" tIns="45700" rIns="91433" bIns="45700" anchor="ctr" anchorCtr="0">
            <a:noAutofit/>
          </a:bodyPr>
          <a:lstStyle/>
          <a:p>
            <a:pPr algn="ctr">
              <a:buSzPct val="25000"/>
            </a:pPr>
            <a:r>
              <a:rPr lang="en" sz="2400" b="1" dirty="0">
                <a:solidFill>
                  <a:schemeClr val="lt1"/>
                </a:solidFill>
                <a:latin typeface="Calibri"/>
                <a:ea typeface="Calibri"/>
                <a:cs typeface="Calibri"/>
                <a:sym typeface="Calibri"/>
              </a:rPr>
              <a:t>Flujo de Trabajo</a:t>
            </a:r>
          </a:p>
        </p:txBody>
      </p:sp>
      <p:pic>
        <p:nvPicPr>
          <p:cNvPr id="6" name="Picture 8" descr="Resultado de imagen para check icon">
            <a:extLst>
              <a:ext uri="{FF2B5EF4-FFF2-40B4-BE49-F238E27FC236}">
                <a16:creationId xmlns:a16="http://schemas.microsoft.com/office/drawing/2014/main" id="{03FFD283-C942-4E4A-BC44-948FBE2B19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8841" y="1454456"/>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7" name="29 Rectángulo">
            <a:extLst>
              <a:ext uri="{FF2B5EF4-FFF2-40B4-BE49-F238E27FC236}">
                <a16:creationId xmlns:a16="http://schemas.microsoft.com/office/drawing/2014/main" id="{C168A4D1-B8A1-4CC7-A49B-2F40D08B3858}"/>
              </a:ext>
            </a:extLst>
          </p:cNvPr>
          <p:cNvSpPr/>
          <p:nvPr/>
        </p:nvSpPr>
        <p:spPr>
          <a:xfrm>
            <a:off x="4027758" y="1346561"/>
            <a:ext cx="4572000" cy="738664"/>
          </a:xfrm>
          <a:prstGeom prst="rect">
            <a:avLst/>
          </a:prstGeom>
        </p:spPr>
        <p:txBody>
          <a:bodyPr>
            <a:spAutoFit/>
          </a:bodyPr>
          <a:lstStyle/>
          <a:p>
            <a:pPr algn="just" hangingPunct="0"/>
            <a:r>
              <a:rPr lang="es-PE" sz="1400" dirty="0">
                <a:solidFill>
                  <a:schemeClr val="tx1">
                    <a:lumMod val="50000"/>
                    <a:lumOff val="50000"/>
                  </a:schemeClr>
                </a:solidFill>
                <a:latin typeface="Century Gothic"/>
              </a:rPr>
              <a:t>Simplificar, agilizar y darle más seguridad a las comunicaciones .</a:t>
            </a:r>
          </a:p>
          <a:p>
            <a:pPr algn="just" hangingPunct="0"/>
            <a:endParaRPr lang="es-PE" sz="1400" dirty="0">
              <a:solidFill>
                <a:schemeClr val="tx1">
                  <a:lumMod val="50000"/>
                  <a:lumOff val="50000"/>
                </a:schemeClr>
              </a:solidFill>
              <a:latin typeface="Century Gothic"/>
            </a:endParaRPr>
          </a:p>
        </p:txBody>
      </p:sp>
      <p:pic>
        <p:nvPicPr>
          <p:cNvPr id="8" name="Picture 8" descr="Resultado de imagen para check icon">
            <a:extLst>
              <a:ext uri="{FF2B5EF4-FFF2-40B4-BE49-F238E27FC236}">
                <a16:creationId xmlns:a16="http://schemas.microsoft.com/office/drawing/2014/main" id="{ECDCE559-591F-4C90-98CC-EFB62B1DE5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1752" y="2180999"/>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9" name="29 Rectángulo">
            <a:extLst>
              <a:ext uri="{FF2B5EF4-FFF2-40B4-BE49-F238E27FC236}">
                <a16:creationId xmlns:a16="http://schemas.microsoft.com/office/drawing/2014/main" id="{B9DD397D-F763-4A9A-9E45-A3413E27BB72}"/>
              </a:ext>
            </a:extLst>
          </p:cNvPr>
          <p:cNvSpPr/>
          <p:nvPr/>
        </p:nvSpPr>
        <p:spPr>
          <a:xfrm>
            <a:off x="4020669" y="2073104"/>
            <a:ext cx="4572000" cy="954107"/>
          </a:xfrm>
          <a:prstGeom prst="rect">
            <a:avLst/>
          </a:prstGeom>
        </p:spPr>
        <p:txBody>
          <a:bodyPr>
            <a:spAutoFit/>
          </a:bodyPr>
          <a:lstStyle/>
          <a:p>
            <a:pPr algn="just" hangingPunct="0"/>
            <a:r>
              <a:rPr lang="es-PE" sz="1400" dirty="0">
                <a:solidFill>
                  <a:schemeClr val="tx1">
                    <a:lumMod val="50000"/>
                    <a:lumOff val="50000"/>
                  </a:schemeClr>
                </a:solidFill>
                <a:latin typeface="Century Gothic"/>
              </a:rPr>
              <a:t>Mejorar la creación cooperativa de productos de trabajo (documentos, especificaciones, proyectos y códigos).</a:t>
            </a:r>
          </a:p>
          <a:p>
            <a:pPr algn="just" hangingPunct="0"/>
            <a:endParaRPr lang="es-PE" sz="1400" dirty="0">
              <a:solidFill>
                <a:schemeClr val="tx1">
                  <a:lumMod val="50000"/>
                  <a:lumOff val="50000"/>
                </a:schemeClr>
              </a:solidFill>
              <a:latin typeface="Century Gothic"/>
            </a:endParaRPr>
          </a:p>
        </p:txBody>
      </p:sp>
      <p:pic>
        <p:nvPicPr>
          <p:cNvPr id="10" name="Picture 8" descr="Resultado de imagen para check icon">
            <a:extLst>
              <a:ext uri="{FF2B5EF4-FFF2-40B4-BE49-F238E27FC236}">
                <a16:creationId xmlns:a16="http://schemas.microsoft.com/office/drawing/2014/main" id="{23CEFCE8-972E-424B-A607-3891B9A84DA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5927" y="3067052"/>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11" name="29 Rectángulo">
            <a:extLst>
              <a:ext uri="{FF2B5EF4-FFF2-40B4-BE49-F238E27FC236}">
                <a16:creationId xmlns:a16="http://schemas.microsoft.com/office/drawing/2014/main" id="{4CB8240C-AD7D-463D-BF76-B30B6B0FA982}"/>
              </a:ext>
            </a:extLst>
          </p:cNvPr>
          <p:cNvSpPr/>
          <p:nvPr/>
        </p:nvSpPr>
        <p:spPr>
          <a:xfrm>
            <a:off x="4034844" y="2959157"/>
            <a:ext cx="4572000" cy="738664"/>
          </a:xfrm>
          <a:prstGeom prst="rect">
            <a:avLst/>
          </a:prstGeom>
        </p:spPr>
        <p:txBody>
          <a:bodyPr>
            <a:spAutoFit/>
          </a:bodyPr>
          <a:lstStyle/>
          <a:p>
            <a:pPr algn="just" hangingPunct="0"/>
            <a:r>
              <a:rPr lang="es-PE" sz="1400" dirty="0">
                <a:solidFill>
                  <a:schemeClr val="tx1">
                    <a:lumMod val="50000"/>
                    <a:lumOff val="50000"/>
                  </a:schemeClr>
                </a:solidFill>
                <a:latin typeface="Century Gothic"/>
              </a:rPr>
              <a:t>Realizar una división del trabajo más eficaz y una contribución más oportuna a su proceso.</a:t>
            </a:r>
          </a:p>
          <a:p>
            <a:pPr algn="just" hangingPunct="0"/>
            <a:endParaRPr lang="es-PE" sz="1400" dirty="0">
              <a:solidFill>
                <a:schemeClr val="tx1">
                  <a:lumMod val="50000"/>
                  <a:lumOff val="50000"/>
                </a:schemeClr>
              </a:solidFill>
              <a:latin typeface="Century Gothic"/>
            </a:endParaRPr>
          </a:p>
        </p:txBody>
      </p:sp>
      <p:pic>
        <p:nvPicPr>
          <p:cNvPr id="12" name="Picture 8" descr="Resultado de imagen para check icon">
            <a:extLst>
              <a:ext uri="{FF2B5EF4-FFF2-40B4-BE49-F238E27FC236}">
                <a16:creationId xmlns:a16="http://schemas.microsoft.com/office/drawing/2014/main" id="{3E7C0B84-6890-4FEA-8C42-FB75BC8325F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9470" y="3729817"/>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13" name="29 Rectángulo">
            <a:extLst>
              <a:ext uri="{FF2B5EF4-FFF2-40B4-BE49-F238E27FC236}">
                <a16:creationId xmlns:a16="http://schemas.microsoft.com/office/drawing/2014/main" id="{71B81738-25A8-4E98-AB4F-5D87D1E73FE8}"/>
              </a:ext>
            </a:extLst>
          </p:cNvPr>
          <p:cNvSpPr/>
          <p:nvPr/>
        </p:nvSpPr>
        <p:spPr>
          <a:xfrm>
            <a:off x="4038387" y="3621922"/>
            <a:ext cx="4572000" cy="954107"/>
          </a:xfrm>
          <a:prstGeom prst="rect">
            <a:avLst/>
          </a:prstGeom>
        </p:spPr>
        <p:txBody>
          <a:bodyPr>
            <a:spAutoFit/>
          </a:bodyPr>
          <a:lstStyle/>
          <a:p>
            <a:pPr algn="just" hangingPunct="0"/>
            <a:r>
              <a:rPr lang="es-PE" sz="1400" dirty="0">
                <a:solidFill>
                  <a:schemeClr val="tx1">
                    <a:lumMod val="50000"/>
                    <a:lumOff val="50000"/>
                  </a:schemeClr>
                </a:solidFill>
                <a:latin typeface="Century Gothic"/>
              </a:rPr>
              <a:t>Alertar a otros miembros del grupo sobre la ocurrencia de acontecimientos y cambios importantes.</a:t>
            </a:r>
          </a:p>
          <a:p>
            <a:pPr algn="just" hangingPunct="0"/>
            <a:endParaRPr lang="es-PE" sz="1400" dirty="0">
              <a:solidFill>
                <a:schemeClr val="tx1">
                  <a:lumMod val="50000"/>
                  <a:lumOff val="50000"/>
                </a:schemeClr>
              </a:solidFill>
              <a:latin typeface="Century Gothic"/>
            </a:endParaRPr>
          </a:p>
        </p:txBody>
      </p:sp>
      <p:pic>
        <p:nvPicPr>
          <p:cNvPr id="14" name="Picture 8" descr="Resultado de imagen para check icon">
            <a:extLst>
              <a:ext uri="{FF2B5EF4-FFF2-40B4-BE49-F238E27FC236}">
                <a16:creationId xmlns:a16="http://schemas.microsoft.com/office/drawing/2014/main" id="{8D2FC26F-16A9-4CFD-B3F4-93E5352C6DD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9467" y="4527268"/>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15" name="29 Rectángulo">
            <a:extLst>
              <a:ext uri="{FF2B5EF4-FFF2-40B4-BE49-F238E27FC236}">
                <a16:creationId xmlns:a16="http://schemas.microsoft.com/office/drawing/2014/main" id="{69E8D72F-7F1A-45A3-8208-484376CECEFE}"/>
              </a:ext>
            </a:extLst>
          </p:cNvPr>
          <p:cNvSpPr/>
          <p:nvPr/>
        </p:nvSpPr>
        <p:spPr>
          <a:xfrm>
            <a:off x="4038384" y="4493804"/>
            <a:ext cx="4572000" cy="307777"/>
          </a:xfrm>
          <a:prstGeom prst="rect">
            <a:avLst/>
          </a:prstGeom>
        </p:spPr>
        <p:txBody>
          <a:bodyPr>
            <a:spAutoFit/>
          </a:bodyPr>
          <a:lstStyle/>
          <a:p>
            <a:pPr algn="just" hangingPunct="0"/>
            <a:r>
              <a:rPr lang="es-PE" sz="1400" dirty="0">
                <a:solidFill>
                  <a:schemeClr val="tx1">
                    <a:lumMod val="50000"/>
                    <a:lumOff val="50000"/>
                  </a:schemeClr>
                </a:solidFill>
                <a:latin typeface="Century Gothic"/>
              </a:rPr>
              <a:t>Mejorar el proceso de toma de decisiones</a:t>
            </a:r>
          </a:p>
        </p:txBody>
      </p:sp>
    </p:spTree>
    <p:extLst>
      <p:ext uri="{BB962C8B-B14F-4D97-AF65-F5344CB8AC3E}">
        <p14:creationId xmlns:p14="http://schemas.microsoft.com/office/powerpoint/2010/main" val="174429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68">
            <a:extLst>
              <a:ext uri="{FF2B5EF4-FFF2-40B4-BE49-F238E27FC236}">
                <a16:creationId xmlns:a16="http://schemas.microsoft.com/office/drawing/2014/main" id="{9F2CEB45-51BB-4647-9CAB-44CEFFED6448}"/>
              </a:ext>
            </a:extLst>
          </p:cNvPr>
          <p:cNvSpPr txBox="1"/>
          <p:nvPr/>
        </p:nvSpPr>
        <p:spPr>
          <a:xfrm>
            <a:off x="382567" y="8316"/>
            <a:ext cx="9459933" cy="830997"/>
          </a:xfrm>
          <a:prstGeom prst="rect">
            <a:avLst/>
          </a:prstGeom>
          <a:noFill/>
          <a:ln>
            <a:noFill/>
          </a:ln>
        </p:spPr>
        <p:txBody>
          <a:bodyPr wrap="square" lIns="0" tIns="0" rIns="0" bIns="0" anchor="ctr" anchorCtr="0">
            <a:noAutofit/>
          </a:bodyPr>
          <a:lstStyle/>
          <a:p>
            <a:pPr>
              <a:buClr>
                <a:schemeClr val="accent5"/>
              </a:buClr>
              <a:buSzPct val="25000"/>
            </a:pPr>
            <a:r>
              <a:rPr lang="es-PE" sz="2667" b="1" dirty="0">
                <a:solidFill>
                  <a:srgbClr val="E5851B"/>
                </a:solidFill>
                <a:latin typeface="Century Gothic"/>
              </a:rPr>
              <a:t>3 tipos de workflow </a:t>
            </a:r>
            <a:r>
              <a:rPr lang="es-PE" sz="2667" b="1" dirty="0">
                <a:solidFill>
                  <a:srgbClr val="E5851B"/>
                </a:solidFill>
                <a:latin typeface="Century Gothic"/>
                <a:ea typeface="Century Gothic"/>
                <a:cs typeface="Century Gothic"/>
                <a:sym typeface="Century Gothic"/>
              </a:rPr>
              <a:t>:</a:t>
            </a:r>
            <a:endParaRPr lang="en" sz="2667" b="1" dirty="0">
              <a:solidFill>
                <a:srgbClr val="E5851B"/>
              </a:solidFill>
              <a:latin typeface="Century Gothic"/>
              <a:ea typeface="Century Gothic"/>
              <a:cs typeface="Century Gothic"/>
              <a:sym typeface="Century Gothic"/>
            </a:endParaRPr>
          </a:p>
        </p:txBody>
      </p:sp>
      <p:sp>
        <p:nvSpPr>
          <p:cNvPr id="5" name="Shape 352">
            <a:extLst>
              <a:ext uri="{FF2B5EF4-FFF2-40B4-BE49-F238E27FC236}">
                <a16:creationId xmlns:a16="http://schemas.microsoft.com/office/drawing/2014/main" id="{FB8E5885-539B-456D-A363-D06803ECCBAC}"/>
              </a:ext>
            </a:extLst>
          </p:cNvPr>
          <p:cNvSpPr/>
          <p:nvPr/>
        </p:nvSpPr>
        <p:spPr>
          <a:xfrm>
            <a:off x="-1" y="5829267"/>
            <a:ext cx="12191633" cy="768085"/>
          </a:xfrm>
          <a:prstGeom prst="rect">
            <a:avLst/>
          </a:prstGeom>
          <a:solidFill>
            <a:srgbClr val="E5851B"/>
          </a:solidFill>
          <a:ln>
            <a:noFill/>
          </a:ln>
        </p:spPr>
        <p:txBody>
          <a:bodyPr wrap="square" lIns="91433" tIns="45700" rIns="91433" bIns="45700" anchor="ctr" anchorCtr="0">
            <a:noAutofit/>
          </a:bodyPr>
          <a:lstStyle/>
          <a:p>
            <a:pPr algn="ctr">
              <a:buSzPct val="25000"/>
            </a:pPr>
            <a:r>
              <a:rPr lang="en" sz="2400" b="1" dirty="0">
                <a:solidFill>
                  <a:schemeClr val="lt1"/>
                </a:solidFill>
                <a:latin typeface="Calibri"/>
                <a:ea typeface="Calibri"/>
                <a:cs typeface="Calibri"/>
                <a:sym typeface="Calibri"/>
              </a:rPr>
              <a:t>Flujo de Trabajo</a:t>
            </a:r>
          </a:p>
        </p:txBody>
      </p:sp>
      <p:pic>
        <p:nvPicPr>
          <p:cNvPr id="6" name="Picture 8" descr="Resultado de imagen para check icon">
            <a:extLst>
              <a:ext uri="{FF2B5EF4-FFF2-40B4-BE49-F238E27FC236}">
                <a16:creationId xmlns:a16="http://schemas.microsoft.com/office/drawing/2014/main" id="{03FFD283-C942-4E4A-BC44-948FBE2B19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8841" y="1454456"/>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7" name="29 Rectángulo">
            <a:extLst>
              <a:ext uri="{FF2B5EF4-FFF2-40B4-BE49-F238E27FC236}">
                <a16:creationId xmlns:a16="http://schemas.microsoft.com/office/drawing/2014/main" id="{C168A4D1-B8A1-4CC7-A49B-2F40D08B3858}"/>
              </a:ext>
            </a:extLst>
          </p:cNvPr>
          <p:cNvSpPr/>
          <p:nvPr/>
        </p:nvSpPr>
        <p:spPr>
          <a:xfrm>
            <a:off x="4027758" y="1346561"/>
            <a:ext cx="4572000" cy="1169551"/>
          </a:xfrm>
          <a:prstGeom prst="rect">
            <a:avLst/>
          </a:prstGeom>
        </p:spPr>
        <p:txBody>
          <a:bodyPr>
            <a:spAutoFit/>
          </a:bodyPr>
          <a:lstStyle/>
          <a:p>
            <a:pPr algn="just" hangingPunct="0"/>
            <a:r>
              <a:rPr lang="es-PE" sz="1400" dirty="0" err="1">
                <a:solidFill>
                  <a:schemeClr val="tx1">
                    <a:lumMod val="50000"/>
                    <a:lumOff val="50000"/>
                  </a:schemeClr>
                </a:solidFill>
                <a:latin typeface="Century Gothic"/>
              </a:rPr>
              <a:t>WorkFlow</a:t>
            </a:r>
            <a:r>
              <a:rPr lang="es-PE" sz="1400" dirty="0">
                <a:solidFill>
                  <a:schemeClr val="tx1">
                    <a:lumMod val="50000"/>
                    <a:lumOff val="50000"/>
                  </a:schemeClr>
                </a:solidFill>
                <a:latin typeface="Century Gothic"/>
              </a:rPr>
              <a:t> Ad hoc: En el cual las reglas de los procedimientos pueden ser creadas o modificadas durante el funcionamiento del proceso.</a:t>
            </a:r>
          </a:p>
          <a:p>
            <a:pPr algn="just" hangingPunct="0"/>
            <a:endParaRPr lang="es-PE" sz="1400" dirty="0">
              <a:solidFill>
                <a:schemeClr val="tx1">
                  <a:lumMod val="50000"/>
                  <a:lumOff val="50000"/>
                </a:schemeClr>
              </a:solidFill>
              <a:latin typeface="Century Gothic"/>
            </a:endParaRPr>
          </a:p>
        </p:txBody>
      </p:sp>
      <p:pic>
        <p:nvPicPr>
          <p:cNvPr id="8" name="Picture 8" descr="Resultado de imagen para check icon">
            <a:extLst>
              <a:ext uri="{FF2B5EF4-FFF2-40B4-BE49-F238E27FC236}">
                <a16:creationId xmlns:a16="http://schemas.microsoft.com/office/drawing/2014/main" id="{ECDCE559-591F-4C90-98CC-EFB62B1DE5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1752" y="2616936"/>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9" name="29 Rectángulo">
            <a:extLst>
              <a:ext uri="{FF2B5EF4-FFF2-40B4-BE49-F238E27FC236}">
                <a16:creationId xmlns:a16="http://schemas.microsoft.com/office/drawing/2014/main" id="{B9DD397D-F763-4A9A-9E45-A3413E27BB72}"/>
              </a:ext>
            </a:extLst>
          </p:cNvPr>
          <p:cNvSpPr/>
          <p:nvPr/>
        </p:nvSpPr>
        <p:spPr>
          <a:xfrm>
            <a:off x="4020669" y="2519674"/>
            <a:ext cx="4572000" cy="954107"/>
          </a:xfrm>
          <a:prstGeom prst="rect">
            <a:avLst/>
          </a:prstGeom>
        </p:spPr>
        <p:txBody>
          <a:bodyPr>
            <a:spAutoFit/>
          </a:bodyPr>
          <a:lstStyle/>
          <a:p>
            <a:pPr algn="just" hangingPunct="0"/>
            <a:r>
              <a:rPr lang="es-PE" sz="1400" dirty="0">
                <a:solidFill>
                  <a:schemeClr val="tx1">
                    <a:lumMod val="50000"/>
                    <a:lumOff val="50000"/>
                  </a:schemeClr>
                </a:solidFill>
                <a:latin typeface="Century Gothic"/>
              </a:rPr>
              <a:t>Workflow de producción (</a:t>
            </a:r>
            <a:r>
              <a:rPr lang="es-PE" sz="1400" dirty="0" err="1">
                <a:solidFill>
                  <a:schemeClr val="tx1">
                    <a:lumMod val="50000"/>
                    <a:lumOff val="50000"/>
                  </a:schemeClr>
                </a:solidFill>
                <a:latin typeface="Century Gothic"/>
              </a:rPr>
              <a:t>Production</a:t>
            </a:r>
            <a:r>
              <a:rPr lang="es-PE" sz="1400" dirty="0">
                <a:solidFill>
                  <a:schemeClr val="tx1">
                    <a:lumMod val="50000"/>
                    <a:lumOff val="50000"/>
                  </a:schemeClr>
                </a:solidFill>
                <a:latin typeface="Century Gothic"/>
              </a:rPr>
              <a:t> Workflow): En la que se define la mayoría de las reglas de procedimientos.</a:t>
            </a:r>
          </a:p>
          <a:p>
            <a:pPr algn="just" hangingPunct="0"/>
            <a:endParaRPr lang="es-PE" sz="1400" dirty="0">
              <a:solidFill>
                <a:schemeClr val="tx1">
                  <a:lumMod val="50000"/>
                  <a:lumOff val="50000"/>
                </a:schemeClr>
              </a:solidFill>
              <a:latin typeface="Century Gothic"/>
            </a:endParaRPr>
          </a:p>
        </p:txBody>
      </p:sp>
      <p:pic>
        <p:nvPicPr>
          <p:cNvPr id="10" name="Picture 8" descr="Resultado de imagen para check icon">
            <a:extLst>
              <a:ext uri="{FF2B5EF4-FFF2-40B4-BE49-F238E27FC236}">
                <a16:creationId xmlns:a16="http://schemas.microsoft.com/office/drawing/2014/main" id="{23CEFCE8-972E-424B-A607-3891B9A84DA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5927" y="3545521"/>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11" name="29 Rectángulo">
            <a:extLst>
              <a:ext uri="{FF2B5EF4-FFF2-40B4-BE49-F238E27FC236}">
                <a16:creationId xmlns:a16="http://schemas.microsoft.com/office/drawing/2014/main" id="{4CB8240C-AD7D-463D-BF76-B30B6B0FA982}"/>
              </a:ext>
            </a:extLst>
          </p:cNvPr>
          <p:cNvSpPr/>
          <p:nvPr/>
        </p:nvSpPr>
        <p:spPr>
          <a:xfrm>
            <a:off x="4034844" y="3437626"/>
            <a:ext cx="4572000" cy="1384995"/>
          </a:xfrm>
          <a:prstGeom prst="rect">
            <a:avLst/>
          </a:prstGeom>
        </p:spPr>
        <p:txBody>
          <a:bodyPr>
            <a:spAutoFit/>
          </a:bodyPr>
          <a:lstStyle/>
          <a:p>
            <a:pPr algn="just" hangingPunct="0"/>
            <a:r>
              <a:rPr lang="es-PE" sz="1400" dirty="0">
                <a:solidFill>
                  <a:schemeClr val="tx1">
                    <a:lumMod val="50000"/>
                    <a:lumOff val="50000"/>
                  </a:schemeClr>
                </a:solidFill>
                <a:latin typeface="Century Gothic"/>
              </a:rPr>
              <a:t>Workflow administrativo: Es el término medio entre el workflow “ad hoc” y el de “producción”. Se trata de actividades poco estructuradas, repetitivas, previsibles y con reglas sencillas de coordinación de las tareas.</a:t>
            </a:r>
          </a:p>
          <a:p>
            <a:pPr algn="just" hangingPunct="0"/>
            <a:endParaRPr lang="es-PE" sz="1400" dirty="0">
              <a:solidFill>
                <a:schemeClr val="tx1">
                  <a:lumMod val="50000"/>
                  <a:lumOff val="50000"/>
                </a:schemeClr>
              </a:solidFill>
              <a:latin typeface="Century Gothic"/>
            </a:endParaRPr>
          </a:p>
        </p:txBody>
      </p:sp>
    </p:spTree>
    <p:extLst>
      <p:ext uri="{BB962C8B-B14F-4D97-AF65-F5344CB8AC3E}">
        <p14:creationId xmlns:p14="http://schemas.microsoft.com/office/powerpoint/2010/main" val="756218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redondeado 6">
            <a:extLst>
              <a:ext uri="{FF2B5EF4-FFF2-40B4-BE49-F238E27FC236}">
                <a16:creationId xmlns:a16="http://schemas.microsoft.com/office/drawing/2014/main" id="{F2A4D99F-A34F-4BA1-9154-665EAA5C3664}"/>
              </a:ext>
            </a:extLst>
          </p:cNvPr>
          <p:cNvSpPr/>
          <p:nvPr/>
        </p:nvSpPr>
        <p:spPr>
          <a:xfrm>
            <a:off x="-1" y="0"/>
            <a:ext cx="12191633" cy="6857999"/>
          </a:xfrm>
          <a:prstGeom prst="roundRect">
            <a:avLst>
              <a:gd name="adj" fmla="val 0"/>
            </a:avLst>
          </a:prstGeom>
          <a:solidFill>
            <a:srgbClr val="F4F2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
        <p:nvSpPr>
          <p:cNvPr id="4" name="Shape 352">
            <a:extLst>
              <a:ext uri="{FF2B5EF4-FFF2-40B4-BE49-F238E27FC236}">
                <a16:creationId xmlns:a16="http://schemas.microsoft.com/office/drawing/2014/main" id="{AC9C2C6E-3D33-4291-A6AE-73756510EF9F}"/>
              </a:ext>
            </a:extLst>
          </p:cNvPr>
          <p:cNvSpPr/>
          <p:nvPr/>
        </p:nvSpPr>
        <p:spPr>
          <a:xfrm>
            <a:off x="-1" y="5829267"/>
            <a:ext cx="12191633" cy="768085"/>
          </a:xfrm>
          <a:prstGeom prst="rect">
            <a:avLst/>
          </a:prstGeom>
          <a:solidFill>
            <a:srgbClr val="E5851B"/>
          </a:solidFill>
          <a:ln>
            <a:noFill/>
          </a:ln>
        </p:spPr>
        <p:txBody>
          <a:bodyPr wrap="square" lIns="91433" tIns="45700" rIns="91433" bIns="45700" anchor="ctr" anchorCtr="0">
            <a:noAutofit/>
          </a:bodyPr>
          <a:lstStyle/>
          <a:p>
            <a:pPr algn="ctr">
              <a:buSzPct val="25000"/>
            </a:pPr>
            <a:r>
              <a:rPr lang="en" sz="2400" b="1" dirty="0">
                <a:solidFill>
                  <a:schemeClr val="lt1"/>
                </a:solidFill>
                <a:latin typeface="Calibri"/>
                <a:ea typeface="Calibri"/>
                <a:cs typeface="Calibri"/>
                <a:sym typeface="Calibri"/>
              </a:rPr>
              <a:t>IDea: ¿</a:t>
            </a:r>
            <a:r>
              <a:rPr lang="es-PE" sz="2400" b="1" dirty="0">
                <a:solidFill>
                  <a:schemeClr val="lt1"/>
                </a:solidFill>
                <a:latin typeface="Calibri"/>
                <a:cs typeface="Calibri"/>
              </a:rPr>
              <a:t>BPM y workflow significan lo mismo</a:t>
            </a:r>
            <a:r>
              <a:rPr lang="en" sz="2400" b="1" dirty="0">
                <a:solidFill>
                  <a:schemeClr val="lt1"/>
                </a:solidFill>
                <a:latin typeface="Calibri"/>
                <a:ea typeface="Calibri"/>
                <a:cs typeface="Calibri"/>
                <a:sym typeface="Calibri"/>
              </a:rPr>
              <a:t>?</a:t>
            </a:r>
          </a:p>
        </p:txBody>
      </p:sp>
      <p:sp>
        <p:nvSpPr>
          <p:cNvPr id="6" name="object 5">
            <a:extLst>
              <a:ext uri="{FF2B5EF4-FFF2-40B4-BE49-F238E27FC236}">
                <a16:creationId xmlns:a16="http://schemas.microsoft.com/office/drawing/2014/main" id="{3A6240CD-D46B-4291-8C6E-A743F0AAAD9D}"/>
              </a:ext>
            </a:extLst>
          </p:cNvPr>
          <p:cNvSpPr txBox="1">
            <a:spLocks/>
          </p:cNvSpPr>
          <p:nvPr/>
        </p:nvSpPr>
        <p:spPr>
          <a:xfrm>
            <a:off x="5054196" y="402351"/>
            <a:ext cx="2005823" cy="410433"/>
          </a:xfrm>
          <a:prstGeom prst="rect">
            <a:avLst/>
          </a:prstGeom>
        </p:spPr>
        <p:txBody>
          <a:bodyPr vert="horz" wrap="square" lIns="0" tIns="0" rIns="0" bIns="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7701" algn="l"/>
            <a:r>
              <a:rPr lang="es-ES_tradnl" sz="2667" dirty="0">
                <a:solidFill>
                  <a:schemeClr val="accent5"/>
                </a:solidFill>
                <a:latin typeface="Century Gothic"/>
                <a:ea typeface="Uniform-Medium ☞" charset="0"/>
                <a:cs typeface="Century Gothic"/>
              </a:rPr>
              <a:t>Respuesta:</a:t>
            </a:r>
            <a:endParaRPr lang="es-ES_tradnl" sz="2667" b="1" dirty="0">
              <a:solidFill>
                <a:schemeClr val="accent5"/>
              </a:solidFill>
              <a:latin typeface="Century Gothic"/>
              <a:ea typeface="Uniform-Medium ☞" charset="0"/>
              <a:cs typeface="Century Gothic"/>
            </a:endParaRPr>
          </a:p>
        </p:txBody>
      </p:sp>
      <p:sp>
        <p:nvSpPr>
          <p:cNvPr id="11" name="object 5">
            <a:extLst>
              <a:ext uri="{FF2B5EF4-FFF2-40B4-BE49-F238E27FC236}">
                <a16:creationId xmlns:a16="http://schemas.microsoft.com/office/drawing/2014/main" id="{AF7DC7CF-BA45-40DD-90A2-8546F323AADA}"/>
              </a:ext>
            </a:extLst>
          </p:cNvPr>
          <p:cNvSpPr txBox="1">
            <a:spLocks/>
          </p:cNvSpPr>
          <p:nvPr/>
        </p:nvSpPr>
        <p:spPr>
          <a:xfrm>
            <a:off x="2618278" y="1493697"/>
            <a:ext cx="6951027" cy="2585323"/>
          </a:xfrm>
          <a:prstGeom prst="rect">
            <a:avLst/>
          </a:prstGeom>
        </p:spPr>
        <p:txBody>
          <a:bodyPr vert="horz" wrap="square" lIns="0" tIns="0" rIns="0" bIns="0" rtlCol="0" anchor="t">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228594" indent="-228594" algn="just">
              <a:buFont typeface="Arial" panose="020B0604020202020204" pitchFamily="34" charset="0"/>
              <a:buChar char="•"/>
            </a:pPr>
            <a:r>
              <a:rPr lang="es-PE" sz="1200" dirty="0">
                <a:solidFill>
                  <a:schemeClr val="tx1">
                    <a:lumMod val="50000"/>
                    <a:lumOff val="50000"/>
                  </a:schemeClr>
                </a:solidFill>
                <a:latin typeface="Century Gothic"/>
              </a:rPr>
              <a:t>Es evidente que workflow y </a:t>
            </a:r>
            <a:r>
              <a:rPr lang="es-PE" sz="1200" dirty="0">
                <a:solidFill>
                  <a:schemeClr val="tx1">
                    <a:lumMod val="50000"/>
                    <a:lumOff val="50000"/>
                  </a:schemeClr>
                </a:solidFill>
                <a:latin typeface="Century Gothic"/>
                <a:hlinkClick r:id="rId2"/>
              </a:rPr>
              <a:t>BPM</a:t>
            </a:r>
            <a:r>
              <a:rPr lang="es-PE" sz="1200" dirty="0">
                <a:solidFill>
                  <a:schemeClr val="tx1">
                    <a:lumMod val="50000"/>
                    <a:lumOff val="50000"/>
                  </a:schemeClr>
                </a:solidFill>
                <a:latin typeface="Century Gothic"/>
              </a:rPr>
              <a:t> tienen muchas similitudes, después de todo, ambos alcanzan esencialmente los mismos objetivos: </a:t>
            </a:r>
            <a:r>
              <a:rPr lang="es-PE" sz="1200" dirty="0">
                <a:solidFill>
                  <a:schemeClr val="tx1">
                    <a:lumMod val="50000"/>
                    <a:lumOff val="50000"/>
                  </a:schemeClr>
                </a:solidFill>
                <a:latin typeface="Century Gothic"/>
                <a:hlinkClick r:id="rId3"/>
              </a:rPr>
              <a:t>modelar</a:t>
            </a:r>
            <a:r>
              <a:rPr lang="es-PE" sz="1200" dirty="0">
                <a:solidFill>
                  <a:schemeClr val="tx1">
                    <a:lumMod val="50000"/>
                    <a:lumOff val="50000"/>
                  </a:schemeClr>
                </a:solidFill>
                <a:latin typeface="Century Gothic"/>
              </a:rPr>
              <a:t>, </a:t>
            </a:r>
            <a:r>
              <a:rPr lang="es-PE" sz="1200" dirty="0">
                <a:solidFill>
                  <a:schemeClr val="tx1">
                    <a:lumMod val="50000"/>
                    <a:lumOff val="50000"/>
                  </a:schemeClr>
                </a:solidFill>
                <a:latin typeface="Century Gothic"/>
                <a:hlinkClick r:id="rId4"/>
              </a:rPr>
              <a:t>automatizar</a:t>
            </a:r>
            <a:r>
              <a:rPr lang="es-PE" sz="1200" dirty="0">
                <a:solidFill>
                  <a:schemeClr val="tx1">
                    <a:lumMod val="50000"/>
                    <a:lumOff val="50000"/>
                  </a:schemeClr>
                </a:solidFill>
                <a:latin typeface="Century Gothic"/>
              </a:rPr>
              <a:t>, controlar y analizar el rendimiento de los procesos, mediante la conexión de personas y sistemas, pero eso no quiere decir que BPM y workflow sean lo mismo.</a:t>
            </a:r>
          </a:p>
          <a:p>
            <a:pPr algn="l"/>
            <a:endParaRPr lang="es-PE" sz="1200" dirty="0">
              <a:solidFill>
                <a:schemeClr val="tx1">
                  <a:lumMod val="50000"/>
                  <a:lumOff val="50000"/>
                </a:schemeClr>
              </a:solidFill>
              <a:latin typeface="Century Gothic"/>
            </a:endParaRPr>
          </a:p>
          <a:p>
            <a:pPr marL="228594" indent="-228594" algn="just">
              <a:buFont typeface="Arial" panose="020B0604020202020204" pitchFamily="34" charset="0"/>
              <a:buChar char="•"/>
            </a:pPr>
            <a:r>
              <a:rPr lang="es-PE" sz="1200" dirty="0">
                <a:solidFill>
                  <a:schemeClr val="tx1">
                    <a:lumMod val="50000"/>
                    <a:lumOff val="50000"/>
                  </a:schemeClr>
                </a:solidFill>
                <a:latin typeface="Century Gothic"/>
                <a:ea typeface="Uniform-Medium ☞" charset="0"/>
                <a:cs typeface="Century Gothic"/>
              </a:rPr>
              <a:t>El punto clave en la comparación entre workflow y BPM no es lo que estas tecnologías hacen, sino cómo hacerlo. En otras palabras, los objetivos y las posibilidades de las tecnologías son muy similares, pero la verdadera diferencia radica en cómo se logran estos objetivos y posibilidades.</a:t>
            </a:r>
            <a:endParaRPr lang="es-PE" sz="1200" dirty="0">
              <a:solidFill>
                <a:schemeClr val="tx1">
                  <a:lumMod val="50000"/>
                  <a:lumOff val="50000"/>
                </a:schemeClr>
              </a:solidFill>
              <a:latin typeface="Century Gothic"/>
            </a:endParaRPr>
          </a:p>
          <a:p>
            <a:pPr marL="228594" indent="-228594" algn="l">
              <a:buFont typeface="Arial" panose="020B0604020202020204" pitchFamily="34" charset="0"/>
              <a:buChar char="•"/>
            </a:pPr>
            <a:endParaRPr lang="es-PE" sz="1200" dirty="0">
              <a:solidFill>
                <a:schemeClr val="tx1">
                  <a:lumMod val="50000"/>
                  <a:lumOff val="50000"/>
                </a:schemeClr>
              </a:solidFill>
              <a:latin typeface="Century Gothic"/>
            </a:endParaRPr>
          </a:p>
          <a:p>
            <a:pPr marL="228594" indent="-228594" algn="just">
              <a:buFont typeface="Arial" panose="020B0604020202020204" pitchFamily="34" charset="0"/>
              <a:buChar char="•"/>
            </a:pPr>
            <a:r>
              <a:rPr lang="es-PE" sz="1200" dirty="0">
                <a:solidFill>
                  <a:schemeClr val="tx1">
                    <a:lumMod val="50000"/>
                    <a:lumOff val="50000"/>
                  </a:schemeClr>
                </a:solidFill>
                <a:latin typeface="Century Gothic"/>
              </a:rPr>
              <a:t>En general, la tecnología BPM tiene un enfoque y un área mucho más amplia de funcionamiento del workflow y permite un mayor grado de flexibilidad y sofisticación en soluciones de gestión de procesos, acelerando el desarrollo, reduciendo el esfuerzo de mantenimiento y conservando la inversión por más tiempo.</a:t>
            </a:r>
            <a:endParaRPr lang="es-ES" sz="1200" dirty="0"/>
          </a:p>
        </p:txBody>
      </p:sp>
    </p:spTree>
    <p:extLst>
      <p:ext uri="{BB962C8B-B14F-4D97-AF65-F5344CB8AC3E}">
        <p14:creationId xmlns:p14="http://schemas.microsoft.com/office/powerpoint/2010/main" val="282744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68">
            <a:extLst>
              <a:ext uri="{FF2B5EF4-FFF2-40B4-BE49-F238E27FC236}">
                <a16:creationId xmlns:a16="http://schemas.microsoft.com/office/drawing/2014/main" id="{9F2CEB45-51BB-4647-9CAB-44CEFFED6448}"/>
              </a:ext>
            </a:extLst>
          </p:cNvPr>
          <p:cNvSpPr txBox="1"/>
          <p:nvPr/>
        </p:nvSpPr>
        <p:spPr>
          <a:xfrm>
            <a:off x="382567" y="157176"/>
            <a:ext cx="9459933" cy="830997"/>
          </a:xfrm>
          <a:prstGeom prst="rect">
            <a:avLst/>
          </a:prstGeom>
          <a:noFill/>
          <a:ln>
            <a:noFill/>
          </a:ln>
        </p:spPr>
        <p:txBody>
          <a:bodyPr wrap="square" lIns="0" tIns="0" rIns="0" bIns="0" anchor="ctr" anchorCtr="0">
            <a:noAutofit/>
          </a:bodyPr>
          <a:lstStyle/>
          <a:p>
            <a:pPr>
              <a:buClr>
                <a:schemeClr val="accent5"/>
              </a:buClr>
              <a:buSzPct val="25000"/>
            </a:pPr>
            <a:r>
              <a:rPr lang="es-PE" sz="2667" b="1" dirty="0">
                <a:solidFill>
                  <a:srgbClr val="E5851B"/>
                </a:solidFill>
                <a:latin typeface="Century Gothic"/>
              </a:rPr>
              <a:t>Vea algunos de los beneficios que la tecnología BPM traerá a su negocio </a:t>
            </a:r>
            <a:r>
              <a:rPr lang="es-PE" sz="2667" b="1" dirty="0">
                <a:solidFill>
                  <a:srgbClr val="E5851B"/>
                </a:solidFill>
                <a:latin typeface="Century Gothic"/>
                <a:ea typeface="Century Gothic"/>
                <a:cs typeface="Century Gothic"/>
                <a:sym typeface="Century Gothic"/>
              </a:rPr>
              <a:t>:</a:t>
            </a:r>
            <a:endParaRPr lang="en" sz="2667" b="1" dirty="0">
              <a:solidFill>
                <a:srgbClr val="E5851B"/>
              </a:solidFill>
              <a:latin typeface="Century Gothic"/>
              <a:ea typeface="Century Gothic"/>
              <a:cs typeface="Century Gothic"/>
              <a:sym typeface="Century Gothic"/>
            </a:endParaRPr>
          </a:p>
        </p:txBody>
      </p:sp>
      <p:sp>
        <p:nvSpPr>
          <p:cNvPr id="5" name="Shape 352">
            <a:extLst>
              <a:ext uri="{FF2B5EF4-FFF2-40B4-BE49-F238E27FC236}">
                <a16:creationId xmlns:a16="http://schemas.microsoft.com/office/drawing/2014/main" id="{FB8E5885-539B-456D-A363-D06803ECCBAC}"/>
              </a:ext>
            </a:extLst>
          </p:cNvPr>
          <p:cNvSpPr/>
          <p:nvPr/>
        </p:nvSpPr>
        <p:spPr>
          <a:xfrm>
            <a:off x="-1" y="5829267"/>
            <a:ext cx="12191633" cy="768085"/>
          </a:xfrm>
          <a:prstGeom prst="rect">
            <a:avLst/>
          </a:prstGeom>
          <a:solidFill>
            <a:srgbClr val="E5851B"/>
          </a:solidFill>
          <a:ln>
            <a:noFill/>
          </a:ln>
        </p:spPr>
        <p:txBody>
          <a:bodyPr wrap="square" lIns="91433" tIns="45700" rIns="91433" bIns="45700" anchor="ctr" anchorCtr="0">
            <a:noAutofit/>
          </a:bodyPr>
          <a:lstStyle/>
          <a:p>
            <a:pPr algn="ctr">
              <a:buSzPct val="25000"/>
            </a:pPr>
            <a:r>
              <a:rPr lang="en" sz="2400" b="1" dirty="0">
                <a:solidFill>
                  <a:schemeClr val="lt1"/>
                </a:solidFill>
                <a:latin typeface="Calibri"/>
                <a:ea typeface="Calibri"/>
                <a:cs typeface="Calibri"/>
                <a:sym typeface="Calibri"/>
              </a:rPr>
              <a:t>Flujo de Trabajo</a:t>
            </a:r>
          </a:p>
        </p:txBody>
      </p:sp>
      <p:pic>
        <p:nvPicPr>
          <p:cNvPr id="6" name="Picture 8" descr="Resultado de imagen para check icon">
            <a:extLst>
              <a:ext uri="{FF2B5EF4-FFF2-40B4-BE49-F238E27FC236}">
                <a16:creationId xmlns:a16="http://schemas.microsoft.com/office/drawing/2014/main" id="{03FFD283-C942-4E4A-BC44-948FBE2B19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7575" y="1699011"/>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7" name="29 Rectángulo">
            <a:extLst>
              <a:ext uri="{FF2B5EF4-FFF2-40B4-BE49-F238E27FC236}">
                <a16:creationId xmlns:a16="http://schemas.microsoft.com/office/drawing/2014/main" id="{C168A4D1-B8A1-4CC7-A49B-2F40D08B3858}"/>
              </a:ext>
            </a:extLst>
          </p:cNvPr>
          <p:cNvSpPr/>
          <p:nvPr/>
        </p:nvSpPr>
        <p:spPr>
          <a:xfrm>
            <a:off x="4027758" y="1676180"/>
            <a:ext cx="4572000" cy="523220"/>
          </a:xfrm>
          <a:prstGeom prst="rect">
            <a:avLst/>
          </a:prstGeom>
        </p:spPr>
        <p:txBody>
          <a:bodyPr>
            <a:spAutoFit/>
          </a:bodyPr>
          <a:lstStyle/>
          <a:p>
            <a:pPr algn="just" hangingPunct="0"/>
            <a:r>
              <a:rPr lang="es-PE" sz="1400" dirty="0">
                <a:solidFill>
                  <a:schemeClr val="tx1">
                    <a:lumMod val="50000"/>
                    <a:lumOff val="50000"/>
                  </a:schemeClr>
                </a:solidFill>
                <a:latin typeface="Century Gothic"/>
              </a:rPr>
              <a:t>Transparencia en todas las etapas del proceso.</a:t>
            </a:r>
          </a:p>
          <a:p>
            <a:pPr algn="just" hangingPunct="0"/>
            <a:endParaRPr lang="es-PE" sz="1400" dirty="0">
              <a:solidFill>
                <a:schemeClr val="tx1">
                  <a:lumMod val="50000"/>
                  <a:lumOff val="50000"/>
                </a:schemeClr>
              </a:solidFill>
              <a:latin typeface="Century Gothic"/>
            </a:endParaRPr>
          </a:p>
        </p:txBody>
      </p:sp>
      <p:pic>
        <p:nvPicPr>
          <p:cNvPr id="8" name="Picture 8" descr="Resultado de imagen para check icon">
            <a:extLst>
              <a:ext uri="{FF2B5EF4-FFF2-40B4-BE49-F238E27FC236}">
                <a16:creationId xmlns:a16="http://schemas.microsoft.com/office/drawing/2014/main" id="{ECDCE559-591F-4C90-98CC-EFB62B1DE5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1752" y="2244795"/>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9" name="29 Rectángulo">
            <a:extLst>
              <a:ext uri="{FF2B5EF4-FFF2-40B4-BE49-F238E27FC236}">
                <a16:creationId xmlns:a16="http://schemas.microsoft.com/office/drawing/2014/main" id="{B9DD397D-F763-4A9A-9E45-A3413E27BB72}"/>
              </a:ext>
            </a:extLst>
          </p:cNvPr>
          <p:cNvSpPr/>
          <p:nvPr/>
        </p:nvSpPr>
        <p:spPr>
          <a:xfrm>
            <a:off x="4020669" y="2232597"/>
            <a:ext cx="4572000" cy="307777"/>
          </a:xfrm>
          <a:prstGeom prst="rect">
            <a:avLst/>
          </a:prstGeom>
        </p:spPr>
        <p:txBody>
          <a:bodyPr>
            <a:spAutoFit/>
          </a:bodyPr>
          <a:lstStyle/>
          <a:p>
            <a:pPr algn="just" hangingPunct="0"/>
            <a:r>
              <a:rPr lang="es-PE" sz="1400" dirty="0">
                <a:solidFill>
                  <a:schemeClr val="tx1">
                    <a:lumMod val="50000"/>
                    <a:lumOff val="50000"/>
                  </a:schemeClr>
                </a:solidFill>
                <a:latin typeface="Century Gothic"/>
              </a:rPr>
              <a:t>Un mayor control administrativo.</a:t>
            </a:r>
          </a:p>
        </p:txBody>
      </p:sp>
      <p:pic>
        <p:nvPicPr>
          <p:cNvPr id="10" name="Picture 8" descr="Resultado de imagen para check icon">
            <a:extLst>
              <a:ext uri="{FF2B5EF4-FFF2-40B4-BE49-F238E27FC236}">
                <a16:creationId xmlns:a16="http://schemas.microsoft.com/office/drawing/2014/main" id="{23CEFCE8-972E-424B-A607-3891B9A84DA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5927" y="2779977"/>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11" name="29 Rectángulo">
            <a:extLst>
              <a:ext uri="{FF2B5EF4-FFF2-40B4-BE49-F238E27FC236}">
                <a16:creationId xmlns:a16="http://schemas.microsoft.com/office/drawing/2014/main" id="{4CB8240C-AD7D-463D-BF76-B30B6B0FA982}"/>
              </a:ext>
            </a:extLst>
          </p:cNvPr>
          <p:cNvSpPr/>
          <p:nvPr/>
        </p:nvSpPr>
        <p:spPr>
          <a:xfrm>
            <a:off x="4034844" y="2757146"/>
            <a:ext cx="4572000" cy="523220"/>
          </a:xfrm>
          <a:prstGeom prst="rect">
            <a:avLst/>
          </a:prstGeom>
        </p:spPr>
        <p:txBody>
          <a:bodyPr>
            <a:spAutoFit/>
          </a:bodyPr>
          <a:lstStyle/>
          <a:p>
            <a:pPr algn="just" hangingPunct="0"/>
            <a:r>
              <a:rPr lang="es-PE" sz="1400" dirty="0">
                <a:solidFill>
                  <a:schemeClr val="tx1">
                    <a:lumMod val="50000"/>
                    <a:lumOff val="50000"/>
                  </a:schemeClr>
                </a:solidFill>
                <a:latin typeface="Century Gothic"/>
              </a:rPr>
              <a:t>Aumento de productividad. </a:t>
            </a:r>
          </a:p>
          <a:p>
            <a:pPr algn="just" hangingPunct="0"/>
            <a:endParaRPr lang="es-PE" sz="1400" dirty="0">
              <a:solidFill>
                <a:schemeClr val="tx1">
                  <a:lumMod val="50000"/>
                  <a:lumOff val="50000"/>
                </a:schemeClr>
              </a:solidFill>
              <a:latin typeface="Century Gothic"/>
            </a:endParaRPr>
          </a:p>
        </p:txBody>
      </p:sp>
      <p:pic>
        <p:nvPicPr>
          <p:cNvPr id="12" name="Picture 8" descr="Resultado de imagen para check icon">
            <a:extLst>
              <a:ext uri="{FF2B5EF4-FFF2-40B4-BE49-F238E27FC236}">
                <a16:creationId xmlns:a16="http://schemas.microsoft.com/office/drawing/2014/main" id="{3C16A211-64C3-4348-A132-B514EC06B3D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9465" y="3293895"/>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13" name="29 Rectángulo">
            <a:extLst>
              <a:ext uri="{FF2B5EF4-FFF2-40B4-BE49-F238E27FC236}">
                <a16:creationId xmlns:a16="http://schemas.microsoft.com/office/drawing/2014/main" id="{1DD93B03-A665-4A29-AA48-4B2231AC68E3}"/>
              </a:ext>
            </a:extLst>
          </p:cNvPr>
          <p:cNvSpPr/>
          <p:nvPr/>
        </p:nvSpPr>
        <p:spPr>
          <a:xfrm>
            <a:off x="4049015" y="3281693"/>
            <a:ext cx="4572000" cy="307777"/>
          </a:xfrm>
          <a:prstGeom prst="rect">
            <a:avLst/>
          </a:prstGeom>
        </p:spPr>
        <p:txBody>
          <a:bodyPr>
            <a:spAutoFit/>
          </a:bodyPr>
          <a:lstStyle/>
          <a:p>
            <a:pPr algn="just" hangingPunct="0"/>
            <a:r>
              <a:rPr lang="es-PE" sz="1400" dirty="0">
                <a:solidFill>
                  <a:schemeClr val="tx1">
                    <a:lumMod val="50000"/>
                    <a:lumOff val="50000"/>
                  </a:schemeClr>
                </a:solidFill>
                <a:latin typeface="Century Gothic"/>
              </a:rPr>
              <a:t>Reducción de costos.</a:t>
            </a:r>
          </a:p>
        </p:txBody>
      </p:sp>
      <p:pic>
        <p:nvPicPr>
          <p:cNvPr id="14" name="Picture 8" descr="Resultado de imagen para check icon">
            <a:extLst>
              <a:ext uri="{FF2B5EF4-FFF2-40B4-BE49-F238E27FC236}">
                <a16:creationId xmlns:a16="http://schemas.microsoft.com/office/drawing/2014/main" id="{16563C95-85B4-4F53-B00F-3B6DB1DFD8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4270" y="3871593"/>
            <a:ext cx="307431" cy="307431"/>
          </a:xfrm>
          <a:prstGeom prst="rect">
            <a:avLst/>
          </a:prstGeom>
          <a:noFill/>
          <a:extLst>
            <a:ext uri="{909E8E84-426E-40DD-AFC4-6F175D3DCCD1}">
              <a14:hiddenFill xmlns:a14="http://schemas.microsoft.com/office/drawing/2010/main">
                <a:solidFill>
                  <a:srgbClr val="FFFFFF"/>
                </a:solidFill>
              </a14:hiddenFill>
            </a:ext>
          </a:extLst>
        </p:spPr>
      </p:pic>
      <p:sp>
        <p:nvSpPr>
          <p:cNvPr id="15" name="29 Rectángulo">
            <a:extLst>
              <a:ext uri="{FF2B5EF4-FFF2-40B4-BE49-F238E27FC236}">
                <a16:creationId xmlns:a16="http://schemas.microsoft.com/office/drawing/2014/main" id="{A6B61528-B57A-4E83-ACBB-F6D7BB248949}"/>
              </a:ext>
            </a:extLst>
          </p:cNvPr>
          <p:cNvSpPr/>
          <p:nvPr/>
        </p:nvSpPr>
        <p:spPr>
          <a:xfrm>
            <a:off x="4063187" y="3774328"/>
            <a:ext cx="4572000" cy="523220"/>
          </a:xfrm>
          <a:prstGeom prst="rect">
            <a:avLst/>
          </a:prstGeom>
        </p:spPr>
        <p:txBody>
          <a:bodyPr>
            <a:spAutoFit/>
          </a:bodyPr>
          <a:lstStyle/>
          <a:p>
            <a:pPr algn="just" hangingPunct="0"/>
            <a:r>
              <a:rPr lang="es-PE" sz="1400" dirty="0">
                <a:solidFill>
                  <a:schemeClr val="tx1">
                    <a:lumMod val="50000"/>
                    <a:lumOff val="50000"/>
                  </a:schemeClr>
                </a:solidFill>
                <a:latin typeface="Century Gothic"/>
              </a:rPr>
              <a:t>Automatización de procesos y generación de evidencias.</a:t>
            </a:r>
          </a:p>
        </p:txBody>
      </p:sp>
    </p:spTree>
    <p:extLst>
      <p:ext uri="{BB962C8B-B14F-4D97-AF65-F5344CB8AC3E}">
        <p14:creationId xmlns:p14="http://schemas.microsoft.com/office/powerpoint/2010/main" val="274245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redondeado 6">
            <a:extLst>
              <a:ext uri="{FF2B5EF4-FFF2-40B4-BE49-F238E27FC236}">
                <a16:creationId xmlns:a16="http://schemas.microsoft.com/office/drawing/2014/main" id="{F2A4D99F-A34F-4BA1-9154-665EAA5C3664}"/>
              </a:ext>
            </a:extLst>
          </p:cNvPr>
          <p:cNvSpPr/>
          <p:nvPr/>
        </p:nvSpPr>
        <p:spPr>
          <a:xfrm>
            <a:off x="-1" y="0"/>
            <a:ext cx="12191633" cy="6857999"/>
          </a:xfrm>
          <a:prstGeom prst="roundRect">
            <a:avLst>
              <a:gd name="adj" fmla="val 0"/>
            </a:avLst>
          </a:prstGeom>
          <a:solidFill>
            <a:srgbClr val="F4F2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
        <p:nvSpPr>
          <p:cNvPr id="4" name="Shape 352">
            <a:extLst>
              <a:ext uri="{FF2B5EF4-FFF2-40B4-BE49-F238E27FC236}">
                <a16:creationId xmlns:a16="http://schemas.microsoft.com/office/drawing/2014/main" id="{AC9C2C6E-3D33-4291-A6AE-73756510EF9F}"/>
              </a:ext>
            </a:extLst>
          </p:cNvPr>
          <p:cNvSpPr/>
          <p:nvPr/>
        </p:nvSpPr>
        <p:spPr>
          <a:xfrm>
            <a:off x="-1" y="5829267"/>
            <a:ext cx="12191633" cy="768085"/>
          </a:xfrm>
          <a:prstGeom prst="rect">
            <a:avLst/>
          </a:prstGeom>
          <a:solidFill>
            <a:srgbClr val="E5851B"/>
          </a:solidFill>
          <a:ln>
            <a:noFill/>
          </a:ln>
        </p:spPr>
        <p:txBody>
          <a:bodyPr wrap="square" lIns="91433" tIns="45700" rIns="91433" bIns="45700" anchor="ctr" anchorCtr="0">
            <a:noAutofit/>
          </a:bodyPr>
          <a:lstStyle/>
          <a:p>
            <a:pPr algn="ctr">
              <a:buSzPct val="25000"/>
            </a:pPr>
            <a:r>
              <a:rPr lang="en" sz="2200" b="1" dirty="0">
                <a:solidFill>
                  <a:schemeClr val="lt1"/>
                </a:solidFill>
                <a:latin typeface="Calibri"/>
                <a:ea typeface="Calibri"/>
                <a:cs typeface="Calibri"/>
                <a:sym typeface="Calibri"/>
              </a:rPr>
              <a:t>¿ </a:t>
            </a:r>
            <a:r>
              <a:rPr lang="es-PE" sz="2200" b="1" dirty="0">
                <a:solidFill>
                  <a:schemeClr val="lt1"/>
                </a:solidFill>
                <a:latin typeface="Calibri"/>
                <a:cs typeface="Calibri"/>
              </a:rPr>
              <a:t>Qué es workflow desde un punto de vista tecnológico y cómo mejora los procesos de negocio</a:t>
            </a:r>
            <a:r>
              <a:rPr lang="en" sz="2200" b="1" dirty="0">
                <a:solidFill>
                  <a:schemeClr val="lt1"/>
                </a:solidFill>
                <a:latin typeface="Calibri"/>
                <a:ea typeface="Calibri"/>
                <a:cs typeface="Calibri"/>
                <a:sym typeface="Calibri"/>
              </a:rPr>
              <a:t>?</a:t>
            </a:r>
          </a:p>
        </p:txBody>
      </p:sp>
      <p:sp>
        <p:nvSpPr>
          <p:cNvPr id="6" name="object 5">
            <a:extLst>
              <a:ext uri="{FF2B5EF4-FFF2-40B4-BE49-F238E27FC236}">
                <a16:creationId xmlns:a16="http://schemas.microsoft.com/office/drawing/2014/main" id="{3A6240CD-D46B-4291-8C6E-A743F0AAAD9D}"/>
              </a:ext>
            </a:extLst>
          </p:cNvPr>
          <p:cNvSpPr txBox="1">
            <a:spLocks/>
          </p:cNvSpPr>
          <p:nvPr/>
        </p:nvSpPr>
        <p:spPr>
          <a:xfrm>
            <a:off x="5054196" y="402351"/>
            <a:ext cx="2005823" cy="410433"/>
          </a:xfrm>
          <a:prstGeom prst="rect">
            <a:avLst/>
          </a:prstGeom>
        </p:spPr>
        <p:txBody>
          <a:bodyPr vert="horz" wrap="square" lIns="0" tIns="0" rIns="0" bIns="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7701" algn="l"/>
            <a:r>
              <a:rPr lang="es-ES_tradnl" sz="2667" dirty="0">
                <a:solidFill>
                  <a:schemeClr val="accent5"/>
                </a:solidFill>
                <a:latin typeface="Century Gothic"/>
                <a:ea typeface="Uniform-Medium ☞" charset="0"/>
                <a:cs typeface="Century Gothic"/>
              </a:rPr>
              <a:t>Respuesta:</a:t>
            </a:r>
            <a:endParaRPr lang="es-ES_tradnl" sz="2667" b="1" dirty="0">
              <a:solidFill>
                <a:schemeClr val="accent5"/>
              </a:solidFill>
              <a:latin typeface="Century Gothic"/>
              <a:ea typeface="Uniform-Medium ☞" charset="0"/>
              <a:cs typeface="Century Gothic"/>
            </a:endParaRPr>
          </a:p>
        </p:txBody>
      </p:sp>
      <p:sp>
        <p:nvSpPr>
          <p:cNvPr id="11" name="object 5">
            <a:extLst>
              <a:ext uri="{FF2B5EF4-FFF2-40B4-BE49-F238E27FC236}">
                <a16:creationId xmlns:a16="http://schemas.microsoft.com/office/drawing/2014/main" id="{AF7DC7CF-BA45-40DD-90A2-8546F323AADA}"/>
              </a:ext>
            </a:extLst>
          </p:cNvPr>
          <p:cNvSpPr txBox="1">
            <a:spLocks/>
          </p:cNvSpPr>
          <p:nvPr/>
        </p:nvSpPr>
        <p:spPr>
          <a:xfrm>
            <a:off x="2618278" y="1493697"/>
            <a:ext cx="6951027" cy="2215991"/>
          </a:xfrm>
          <a:prstGeom prst="rect">
            <a:avLst/>
          </a:prstGeom>
        </p:spPr>
        <p:txBody>
          <a:bodyPr vert="horz" wrap="square" lIns="0" tIns="0" rIns="0" bIns="0" rtlCol="0" anchor="t">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228594" indent="-228594" algn="just">
              <a:buFont typeface="Arial" panose="020B0604020202020204" pitchFamily="34" charset="0"/>
              <a:buChar char="•"/>
            </a:pPr>
            <a:r>
              <a:rPr lang="es-PE" sz="1200" dirty="0">
                <a:solidFill>
                  <a:schemeClr val="tx1">
                    <a:lumMod val="50000"/>
                    <a:lumOff val="50000"/>
                  </a:schemeClr>
                </a:solidFill>
                <a:latin typeface="Century Gothic"/>
              </a:rPr>
              <a:t>La  tecnología workflow se refiere a un conjunto de herramientas que cuando se observan bajo un punto de vista macroambiental, forman un puente entre las eventuales unidades de producción y la oficina de una empresa determinada.</a:t>
            </a:r>
          </a:p>
          <a:p>
            <a:pPr algn="just"/>
            <a:endParaRPr lang="es-PE" sz="1200" dirty="0">
              <a:solidFill>
                <a:schemeClr val="tx1">
                  <a:lumMod val="50000"/>
                  <a:lumOff val="50000"/>
                </a:schemeClr>
              </a:solidFill>
              <a:latin typeface="Century Gothic"/>
            </a:endParaRPr>
          </a:p>
          <a:p>
            <a:pPr marL="228594" indent="-228594" algn="just">
              <a:buFont typeface="Arial" panose="020B0604020202020204" pitchFamily="34" charset="0"/>
              <a:buChar char="•"/>
            </a:pPr>
            <a:r>
              <a:rPr lang="es-PE" sz="1200" dirty="0">
                <a:solidFill>
                  <a:schemeClr val="tx1">
                    <a:lumMod val="50000"/>
                    <a:lumOff val="50000"/>
                  </a:schemeClr>
                </a:solidFill>
                <a:latin typeface="Century Gothic"/>
                <a:ea typeface="Uniform-Medium ☞" charset="0"/>
                <a:cs typeface="Century Gothic"/>
              </a:rPr>
              <a:t>Mientras tanto, si se analiza a nivel microambiental, esta tecnología conecta los sistemas de TI a la cultura de las propias empresas y por lo tanto termina conectando a los empleados con los procesos de negocio propiamente dichos.</a:t>
            </a:r>
            <a:endParaRPr lang="es-PE" sz="1200" dirty="0">
              <a:solidFill>
                <a:schemeClr val="tx1">
                  <a:lumMod val="50000"/>
                  <a:lumOff val="50000"/>
                </a:schemeClr>
              </a:solidFill>
              <a:latin typeface="Century Gothic"/>
            </a:endParaRPr>
          </a:p>
          <a:p>
            <a:pPr algn="just"/>
            <a:endParaRPr lang="es-PE" sz="1200" dirty="0">
              <a:solidFill>
                <a:schemeClr val="tx1">
                  <a:lumMod val="50000"/>
                  <a:lumOff val="50000"/>
                </a:schemeClr>
              </a:solidFill>
              <a:latin typeface="Century Gothic"/>
            </a:endParaRPr>
          </a:p>
          <a:p>
            <a:pPr marL="228594" indent="-228594" algn="just">
              <a:buFont typeface="Arial" panose="020B0604020202020204" pitchFamily="34" charset="0"/>
              <a:buChar char="•"/>
            </a:pPr>
            <a:r>
              <a:rPr lang="es-PE" sz="1200" dirty="0">
                <a:solidFill>
                  <a:schemeClr val="tx1">
                    <a:lumMod val="50000"/>
                    <a:lumOff val="50000"/>
                  </a:schemeClr>
                </a:solidFill>
                <a:latin typeface="Century Gothic"/>
              </a:rPr>
              <a:t>En general, la tecnología workflow no sólo asegura la comunicación e intercambio de información entre los diferentes departamentos implicados en el mismo proceso de negocio, sino que asegura que todas las tareas sean ejecutadas por el empleado a quien fueron destinadas.</a:t>
            </a:r>
            <a:endParaRPr lang="es-ES" sz="1200" dirty="0"/>
          </a:p>
        </p:txBody>
      </p:sp>
    </p:spTree>
    <p:extLst>
      <p:ext uri="{BB962C8B-B14F-4D97-AF65-F5344CB8AC3E}">
        <p14:creationId xmlns:p14="http://schemas.microsoft.com/office/powerpoint/2010/main" val="1464028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redondeado 6">
            <a:extLst>
              <a:ext uri="{FF2B5EF4-FFF2-40B4-BE49-F238E27FC236}">
                <a16:creationId xmlns:a16="http://schemas.microsoft.com/office/drawing/2014/main" id="{F2A4D99F-A34F-4BA1-9154-665EAA5C3664}"/>
              </a:ext>
            </a:extLst>
          </p:cNvPr>
          <p:cNvSpPr/>
          <p:nvPr/>
        </p:nvSpPr>
        <p:spPr>
          <a:xfrm>
            <a:off x="-1" y="0"/>
            <a:ext cx="12191633" cy="6857999"/>
          </a:xfrm>
          <a:prstGeom prst="roundRect">
            <a:avLst>
              <a:gd name="adj" fmla="val 0"/>
            </a:avLst>
          </a:prstGeom>
          <a:solidFill>
            <a:srgbClr val="F4F2F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2400"/>
          </a:p>
        </p:txBody>
      </p:sp>
      <p:sp>
        <p:nvSpPr>
          <p:cNvPr id="4" name="Shape 352">
            <a:extLst>
              <a:ext uri="{FF2B5EF4-FFF2-40B4-BE49-F238E27FC236}">
                <a16:creationId xmlns:a16="http://schemas.microsoft.com/office/drawing/2014/main" id="{AC9C2C6E-3D33-4291-A6AE-73756510EF9F}"/>
              </a:ext>
            </a:extLst>
          </p:cNvPr>
          <p:cNvSpPr/>
          <p:nvPr/>
        </p:nvSpPr>
        <p:spPr>
          <a:xfrm>
            <a:off x="-1" y="5829267"/>
            <a:ext cx="12191633" cy="768085"/>
          </a:xfrm>
          <a:prstGeom prst="rect">
            <a:avLst/>
          </a:prstGeom>
          <a:solidFill>
            <a:srgbClr val="E5851B"/>
          </a:solidFill>
          <a:ln>
            <a:noFill/>
          </a:ln>
        </p:spPr>
        <p:txBody>
          <a:bodyPr wrap="square" lIns="91433" tIns="45700" rIns="91433" bIns="45700" anchor="ctr" anchorCtr="0">
            <a:noAutofit/>
          </a:bodyPr>
          <a:lstStyle/>
          <a:p>
            <a:pPr algn="ctr">
              <a:buSzPct val="25000"/>
            </a:pPr>
            <a:r>
              <a:rPr lang="en" sz="2200" b="1" dirty="0">
                <a:solidFill>
                  <a:schemeClr val="lt1"/>
                </a:solidFill>
                <a:latin typeface="Calibri"/>
                <a:ea typeface="Calibri"/>
                <a:cs typeface="Calibri"/>
                <a:sym typeface="Calibri"/>
              </a:rPr>
              <a:t>¿</a:t>
            </a:r>
            <a:r>
              <a:rPr lang="es-PE" sz="2200" b="1" dirty="0">
                <a:solidFill>
                  <a:schemeClr val="lt1"/>
                </a:solidFill>
                <a:cs typeface="Calibri"/>
              </a:rPr>
              <a:t>Y cuáles son los principales beneficios de la aplicación de la tecnología workflow a los procesos de negocio</a:t>
            </a:r>
            <a:r>
              <a:rPr lang="en" sz="2200" b="1" dirty="0">
                <a:solidFill>
                  <a:schemeClr val="lt1"/>
                </a:solidFill>
                <a:latin typeface="Calibri"/>
                <a:ea typeface="Calibri"/>
                <a:cs typeface="Calibri"/>
                <a:sym typeface="Calibri"/>
              </a:rPr>
              <a:t>?</a:t>
            </a:r>
          </a:p>
        </p:txBody>
      </p:sp>
      <p:sp>
        <p:nvSpPr>
          <p:cNvPr id="6" name="object 5">
            <a:extLst>
              <a:ext uri="{FF2B5EF4-FFF2-40B4-BE49-F238E27FC236}">
                <a16:creationId xmlns:a16="http://schemas.microsoft.com/office/drawing/2014/main" id="{3A6240CD-D46B-4291-8C6E-A743F0AAAD9D}"/>
              </a:ext>
            </a:extLst>
          </p:cNvPr>
          <p:cNvSpPr txBox="1">
            <a:spLocks/>
          </p:cNvSpPr>
          <p:nvPr/>
        </p:nvSpPr>
        <p:spPr>
          <a:xfrm>
            <a:off x="5054196" y="402351"/>
            <a:ext cx="2005823" cy="410433"/>
          </a:xfrm>
          <a:prstGeom prst="rect">
            <a:avLst/>
          </a:prstGeom>
        </p:spPr>
        <p:txBody>
          <a:bodyPr vert="horz" wrap="square" lIns="0" tIns="0" rIns="0" bIns="0" rtlCol="0" anchor="ctr">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7701" algn="l"/>
            <a:r>
              <a:rPr lang="es-ES_tradnl" sz="2667" dirty="0">
                <a:solidFill>
                  <a:schemeClr val="accent5"/>
                </a:solidFill>
                <a:latin typeface="Century Gothic"/>
                <a:ea typeface="Uniform-Medium ☞" charset="0"/>
                <a:cs typeface="Century Gothic"/>
              </a:rPr>
              <a:t>Respuesta:</a:t>
            </a:r>
            <a:endParaRPr lang="es-ES_tradnl" sz="2667" b="1" dirty="0">
              <a:solidFill>
                <a:schemeClr val="accent5"/>
              </a:solidFill>
              <a:latin typeface="Century Gothic"/>
              <a:ea typeface="Uniform-Medium ☞" charset="0"/>
              <a:cs typeface="Century Gothic"/>
            </a:endParaRPr>
          </a:p>
        </p:txBody>
      </p:sp>
      <p:sp>
        <p:nvSpPr>
          <p:cNvPr id="11" name="object 5">
            <a:extLst>
              <a:ext uri="{FF2B5EF4-FFF2-40B4-BE49-F238E27FC236}">
                <a16:creationId xmlns:a16="http://schemas.microsoft.com/office/drawing/2014/main" id="{AF7DC7CF-BA45-40DD-90A2-8546F323AADA}"/>
              </a:ext>
            </a:extLst>
          </p:cNvPr>
          <p:cNvSpPr txBox="1">
            <a:spLocks/>
          </p:cNvSpPr>
          <p:nvPr/>
        </p:nvSpPr>
        <p:spPr>
          <a:xfrm>
            <a:off x="2618278" y="1493697"/>
            <a:ext cx="6951027" cy="1477328"/>
          </a:xfrm>
          <a:prstGeom prst="rect">
            <a:avLst/>
          </a:prstGeom>
        </p:spPr>
        <p:txBody>
          <a:bodyPr vert="horz" wrap="square" lIns="0" tIns="0" rIns="0" bIns="0" rtlCol="0" anchor="t">
            <a:sp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228594" indent="-228594" algn="just">
              <a:buFont typeface="Arial" panose="020B0604020202020204" pitchFamily="34" charset="0"/>
              <a:buChar char="•"/>
            </a:pPr>
            <a:r>
              <a:rPr lang="es-PE" sz="1200" dirty="0">
                <a:solidFill>
                  <a:schemeClr val="tx1">
                    <a:lumMod val="50000"/>
                    <a:lumOff val="50000"/>
                  </a:schemeClr>
                </a:solidFill>
                <a:latin typeface="Century Gothic"/>
              </a:rPr>
              <a:t>El razonamiento es más sencillo de lo que parece. Una vez que todas las actividades de la empresa son sistemáticamente planificadas y controladas, y la comunicación entre los departamentos se vuelve más eficiente, en consecuencia el flujo de trabajo de la compañía será optimizado continuamente.</a:t>
            </a:r>
          </a:p>
          <a:p>
            <a:pPr algn="just"/>
            <a:endParaRPr lang="es-PE" sz="1200" dirty="0">
              <a:solidFill>
                <a:schemeClr val="tx1">
                  <a:lumMod val="50000"/>
                  <a:lumOff val="50000"/>
                </a:schemeClr>
              </a:solidFill>
              <a:latin typeface="Century Gothic"/>
            </a:endParaRPr>
          </a:p>
          <a:p>
            <a:pPr marL="228594" indent="-228594" algn="just">
              <a:buFont typeface="Arial" panose="020B0604020202020204" pitchFamily="34" charset="0"/>
              <a:buChar char="•"/>
            </a:pPr>
            <a:r>
              <a:rPr lang="es-PE" sz="1200" dirty="0">
                <a:solidFill>
                  <a:schemeClr val="tx1">
                    <a:lumMod val="50000"/>
                    <a:lumOff val="50000"/>
                  </a:schemeClr>
                </a:solidFill>
                <a:latin typeface="Century Gothic"/>
                <a:ea typeface="Uniform-Medium ☞" charset="0"/>
                <a:cs typeface="Century Gothic"/>
              </a:rPr>
              <a:t>De esta manera, se eliminan los obstáculos administrativos durante todo el proceso, lo que inevitablemente genera una reducción de costos para la empresa, y se gana mucho en eficiencia, que de forma exponencial, aumenta la productividad.</a:t>
            </a:r>
            <a:endParaRPr lang="es-PE" sz="1200" dirty="0">
              <a:solidFill>
                <a:schemeClr val="tx1">
                  <a:lumMod val="50000"/>
                  <a:lumOff val="50000"/>
                </a:schemeClr>
              </a:solidFill>
              <a:latin typeface="Century Gothic"/>
            </a:endParaRPr>
          </a:p>
        </p:txBody>
      </p:sp>
    </p:spTree>
    <p:extLst>
      <p:ext uri="{BB962C8B-B14F-4D97-AF65-F5344CB8AC3E}">
        <p14:creationId xmlns:p14="http://schemas.microsoft.com/office/powerpoint/2010/main" val="42416497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962</Words>
  <Application>Microsoft Office PowerPoint</Application>
  <PresentationFormat>Panorámica</PresentationFormat>
  <Paragraphs>68</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Calibri</vt:lpstr>
      <vt:lpstr>Calibri Light</vt:lpstr>
      <vt:lpstr>Century Gothic</vt:lpstr>
      <vt:lpstr>Uniform-Medium ☞</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Hector Huaman Flores</dc:creator>
  <cp:lastModifiedBy>Hector Huaman Flores</cp:lastModifiedBy>
  <cp:revision>3</cp:revision>
  <dcterms:created xsi:type="dcterms:W3CDTF">2018-04-11T18:14:17Z</dcterms:created>
  <dcterms:modified xsi:type="dcterms:W3CDTF">2018-04-18T19:41:31Z</dcterms:modified>
</cp:coreProperties>
</file>