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779" r:id="rId2"/>
    <p:sldId id="780" r:id="rId3"/>
    <p:sldId id="781" r:id="rId4"/>
    <p:sldId id="783" r:id="rId5"/>
    <p:sldId id="784" r:id="rId6"/>
    <p:sldId id="788" r:id="rId7"/>
    <p:sldId id="802" r:id="rId8"/>
    <p:sldId id="672" r:id="rId9"/>
    <p:sldId id="785" r:id="rId10"/>
    <p:sldId id="786" r:id="rId11"/>
    <p:sldId id="787" r:id="rId12"/>
    <p:sldId id="789" r:id="rId13"/>
    <p:sldId id="743" r:id="rId14"/>
    <p:sldId id="790" r:id="rId15"/>
    <p:sldId id="791" r:id="rId16"/>
    <p:sldId id="792" r:id="rId17"/>
    <p:sldId id="793" r:id="rId18"/>
    <p:sldId id="794" r:id="rId19"/>
    <p:sldId id="795" r:id="rId20"/>
    <p:sldId id="797" r:id="rId21"/>
    <p:sldId id="798" r:id="rId22"/>
    <p:sldId id="674" r:id="rId23"/>
    <p:sldId id="801" r:id="rId24"/>
    <p:sldId id="799" r:id="rId25"/>
  </p:sldIdLst>
  <p:sldSz cx="9144000" cy="6858000" type="screen4x3"/>
  <p:notesSz cx="6858000" cy="9144000"/>
  <p:defaultTextStyle>
    <a:defPPr>
      <a:defRPr lang="es-P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4546A"/>
    <a:srgbClr val="FF4F00"/>
    <a:srgbClr val="000000"/>
    <a:srgbClr val="004F8A"/>
    <a:srgbClr val="DAEACC"/>
    <a:srgbClr val="FFFFE1"/>
    <a:srgbClr val="7F7F7F"/>
    <a:srgbClr val="F9FBFD"/>
    <a:srgbClr val="FFFF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96" autoAdjust="0"/>
    <p:restoredTop sz="96454" autoAdjust="0"/>
  </p:normalViewPr>
  <p:slideViewPr>
    <p:cSldViewPr snapToGrid="0">
      <p:cViewPr varScale="1">
        <p:scale>
          <a:sx n="68" d="100"/>
          <a:sy n="68" d="100"/>
        </p:scale>
        <p:origin x="1452"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83FEC-AA2E-45BF-933F-36B5683178BE}" type="datetimeFigureOut">
              <a:rPr lang="es-PE" smtClean="0"/>
              <a:t>27/11/2017</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721BE-6D99-437A-9231-552462951D7D}" type="slidenum">
              <a:rPr lang="es-PE" smtClean="0"/>
              <a:t>‹#›</a:t>
            </a:fld>
            <a:endParaRPr lang="es-PE"/>
          </a:p>
        </p:txBody>
      </p:sp>
    </p:spTree>
    <p:extLst>
      <p:ext uri="{BB962C8B-B14F-4D97-AF65-F5344CB8AC3E}">
        <p14:creationId xmlns:p14="http://schemas.microsoft.com/office/powerpoint/2010/main" val="50899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9725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lnSpc>
                <a:spcPct val="150000"/>
              </a:lnSpc>
              <a:spcBef>
                <a:spcPts val="0"/>
              </a:spcBef>
              <a:spcAft>
                <a:spcPts val="0"/>
              </a:spcAft>
              <a:buClr>
                <a:srgbClr val="7F7F7F"/>
              </a:buClr>
              <a:buSzPct val="25000"/>
              <a:buFont typeface="Century Gothic"/>
              <a:buNone/>
            </a:pPr>
            <a:r>
              <a:rPr lang="es-PE" sz="1100" dirty="0">
                <a:solidFill>
                  <a:srgbClr val="7F7F7F"/>
                </a:solidFill>
                <a:latin typeface="Century Gothic"/>
                <a:ea typeface="Century Gothic"/>
                <a:cs typeface="Century Gothic"/>
                <a:sym typeface="Century Gothic"/>
              </a:rPr>
              <a:t>Hoy en día, hay que </a:t>
            </a:r>
            <a:r>
              <a:rPr lang="es-PE" sz="1100" b="1" dirty="0">
                <a:solidFill>
                  <a:srgbClr val="7F7F7F"/>
                </a:solidFill>
                <a:latin typeface="Century Gothic"/>
                <a:ea typeface="Century Gothic"/>
                <a:cs typeface="Century Gothic"/>
                <a:sym typeface="Century Gothic"/>
              </a:rPr>
              <a:t>realizar todos los trámites y procedimientos de forma presencial </a:t>
            </a:r>
            <a:r>
              <a:rPr lang="es-PE" sz="1100" dirty="0">
                <a:solidFill>
                  <a:srgbClr val="7F7F7F"/>
                </a:solidFill>
                <a:latin typeface="Century Gothic"/>
                <a:ea typeface="Century Gothic"/>
                <a:cs typeface="Century Gothic"/>
                <a:sym typeface="Century Gothic"/>
              </a:rPr>
              <a:t>y con distintos documentos para adquirir un productos o servicio.</a:t>
            </a:r>
          </a:p>
          <a:p>
            <a:pPr marL="0" marR="0" lvl="0" indent="0" algn="l" rtl="0">
              <a:lnSpc>
                <a:spcPct val="150000"/>
              </a:lnSpc>
              <a:spcBef>
                <a:spcPts val="0"/>
              </a:spcBef>
              <a:spcAft>
                <a:spcPts val="0"/>
              </a:spcAft>
              <a:buClr>
                <a:schemeClr val="dk1"/>
              </a:buClr>
              <a:buFont typeface="Calibri"/>
              <a:buNone/>
            </a:pPr>
            <a:endParaRPr lang="es-PE" sz="1100" dirty="0">
              <a:solidFill>
                <a:srgbClr val="7F7F7F"/>
              </a:solidFill>
              <a:latin typeface="Century Gothic"/>
              <a:ea typeface="Century Gothic"/>
              <a:cs typeface="Century Gothic"/>
              <a:sym typeface="Century Gothic"/>
            </a:endParaRPr>
          </a:p>
          <a:p>
            <a:pPr marL="0" marR="0" lvl="0" indent="0" algn="l" rtl="0">
              <a:lnSpc>
                <a:spcPct val="150000"/>
              </a:lnSpc>
              <a:spcBef>
                <a:spcPts val="0"/>
              </a:spcBef>
              <a:spcAft>
                <a:spcPts val="0"/>
              </a:spcAft>
              <a:buClr>
                <a:srgbClr val="7F7F7F"/>
              </a:buClr>
              <a:buSzPct val="25000"/>
              <a:buFont typeface="Century Gothic"/>
              <a:buNone/>
            </a:pPr>
            <a:r>
              <a:rPr lang="es-PE" sz="1100" dirty="0">
                <a:solidFill>
                  <a:srgbClr val="7F7F7F"/>
                </a:solidFill>
                <a:latin typeface="Century Gothic"/>
                <a:ea typeface="Century Gothic"/>
                <a:cs typeface="Century Gothic"/>
                <a:sym typeface="Century Gothic"/>
              </a:rPr>
              <a:t>Con la existencia de una mayor madurez en el comportamiento de compra y consumo de las personas y la oportunidad de generar modelos de economías colaborativas, </a:t>
            </a:r>
            <a:r>
              <a:rPr lang="es-PE" sz="1100" b="1" dirty="0">
                <a:solidFill>
                  <a:srgbClr val="7F7F7F"/>
                </a:solidFill>
                <a:latin typeface="Century Gothic"/>
                <a:ea typeface="Century Gothic"/>
                <a:cs typeface="Century Gothic"/>
                <a:sym typeface="Century Gothic"/>
              </a:rPr>
              <a:t>existe la demanda de herramientas o soluciones digitales</a:t>
            </a:r>
            <a:r>
              <a:rPr lang="es-PE" sz="1100" dirty="0">
                <a:solidFill>
                  <a:srgbClr val="7F7F7F"/>
                </a:solidFill>
                <a:latin typeface="Century Gothic"/>
                <a:ea typeface="Century Gothic"/>
                <a:cs typeface="Century Gothic"/>
                <a:sym typeface="Century Gothic"/>
              </a:rPr>
              <a:t> que los ayuden en sus actividades cotidianas de </a:t>
            </a:r>
            <a:r>
              <a:rPr lang="es-PE" sz="1100" b="1" dirty="0">
                <a:solidFill>
                  <a:srgbClr val="7F7F7F"/>
                </a:solidFill>
                <a:latin typeface="Century Gothic"/>
                <a:ea typeface="Century Gothic"/>
                <a:cs typeface="Century Gothic"/>
                <a:sym typeface="Century Gothic"/>
              </a:rPr>
              <a:t>sustentar sus capacidades y/o aptitudes frente a terceros de forma digital con la finalidad de </a:t>
            </a:r>
            <a:r>
              <a:rPr lang="es-PE" sz="1100" dirty="0">
                <a:solidFill>
                  <a:srgbClr val="7F7F7F"/>
                </a:solidFill>
                <a:latin typeface="Century Gothic"/>
                <a:ea typeface="Century Gothic"/>
                <a:cs typeface="Century Gothic"/>
                <a:sym typeface="Century Gothic"/>
              </a:rPr>
              <a:t>poder </a:t>
            </a:r>
            <a:r>
              <a:rPr lang="es-PE" sz="1100" b="1" dirty="0">
                <a:solidFill>
                  <a:srgbClr val="7F7F7F"/>
                </a:solidFill>
                <a:latin typeface="Century Gothic"/>
                <a:ea typeface="Century Gothic"/>
                <a:cs typeface="Century Gothic"/>
                <a:sym typeface="Century Gothic"/>
              </a:rPr>
              <a:t>adquirir un nuevo servicio </a:t>
            </a:r>
            <a:r>
              <a:rPr lang="es-PE" sz="1100" dirty="0">
                <a:solidFill>
                  <a:srgbClr val="7F7F7F"/>
                </a:solidFill>
                <a:latin typeface="Century Gothic"/>
                <a:ea typeface="Century Gothic"/>
                <a:cs typeface="Century Gothic"/>
                <a:sym typeface="Century Gothic"/>
              </a:rPr>
              <a:t>en un libre mercado cada vez más competitivo.</a:t>
            </a:r>
          </a:p>
        </p:txBody>
      </p:sp>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307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lnSpc>
                <a:spcPct val="150000"/>
              </a:lnSpc>
              <a:spcBef>
                <a:spcPts val="0"/>
              </a:spcBef>
              <a:spcAft>
                <a:spcPts val="0"/>
              </a:spcAft>
              <a:buClr>
                <a:srgbClr val="7F7F7F"/>
              </a:buClr>
              <a:buSzPct val="25000"/>
              <a:buFont typeface="Century Gothic"/>
              <a:buNone/>
            </a:pPr>
            <a:r>
              <a:rPr lang="es-PE" sz="1100" dirty="0">
                <a:solidFill>
                  <a:srgbClr val="7F7F7F"/>
                </a:solidFill>
                <a:latin typeface="Century Gothic"/>
                <a:ea typeface="Century Gothic"/>
                <a:cs typeface="Century Gothic"/>
                <a:sym typeface="Century Gothic"/>
              </a:rPr>
              <a:t>Hoy en día, hay que </a:t>
            </a:r>
            <a:r>
              <a:rPr lang="es-PE" sz="1100" b="1" dirty="0">
                <a:solidFill>
                  <a:srgbClr val="7F7F7F"/>
                </a:solidFill>
                <a:latin typeface="Century Gothic"/>
                <a:ea typeface="Century Gothic"/>
                <a:cs typeface="Century Gothic"/>
                <a:sym typeface="Century Gothic"/>
              </a:rPr>
              <a:t>realizar todos los trámites y procedimientos de forma presencial </a:t>
            </a:r>
            <a:r>
              <a:rPr lang="es-PE" sz="1100" dirty="0">
                <a:solidFill>
                  <a:srgbClr val="7F7F7F"/>
                </a:solidFill>
                <a:latin typeface="Century Gothic"/>
                <a:ea typeface="Century Gothic"/>
                <a:cs typeface="Century Gothic"/>
                <a:sym typeface="Century Gothic"/>
              </a:rPr>
              <a:t>y con distintos documentos para adquirir un productos o servicio.</a:t>
            </a:r>
          </a:p>
          <a:p>
            <a:pPr marL="0" marR="0" lvl="0" indent="0" algn="l" rtl="0">
              <a:lnSpc>
                <a:spcPct val="150000"/>
              </a:lnSpc>
              <a:spcBef>
                <a:spcPts val="0"/>
              </a:spcBef>
              <a:spcAft>
                <a:spcPts val="0"/>
              </a:spcAft>
              <a:buClr>
                <a:schemeClr val="dk1"/>
              </a:buClr>
              <a:buFont typeface="Calibri"/>
              <a:buNone/>
            </a:pPr>
            <a:endParaRPr lang="es-PE" sz="1100" dirty="0">
              <a:solidFill>
                <a:srgbClr val="7F7F7F"/>
              </a:solidFill>
              <a:latin typeface="Century Gothic"/>
              <a:ea typeface="Century Gothic"/>
              <a:cs typeface="Century Gothic"/>
              <a:sym typeface="Century Gothic"/>
            </a:endParaRPr>
          </a:p>
          <a:p>
            <a:pPr marL="0" marR="0" lvl="0" indent="0" algn="l" rtl="0">
              <a:lnSpc>
                <a:spcPct val="150000"/>
              </a:lnSpc>
              <a:spcBef>
                <a:spcPts val="0"/>
              </a:spcBef>
              <a:spcAft>
                <a:spcPts val="0"/>
              </a:spcAft>
              <a:buClr>
                <a:srgbClr val="7F7F7F"/>
              </a:buClr>
              <a:buSzPct val="25000"/>
              <a:buFont typeface="Century Gothic"/>
              <a:buNone/>
            </a:pPr>
            <a:r>
              <a:rPr lang="es-PE" sz="1100" dirty="0">
                <a:solidFill>
                  <a:srgbClr val="7F7F7F"/>
                </a:solidFill>
                <a:latin typeface="Century Gothic"/>
                <a:ea typeface="Century Gothic"/>
                <a:cs typeface="Century Gothic"/>
                <a:sym typeface="Century Gothic"/>
              </a:rPr>
              <a:t>Con la existencia de una mayor madurez en el comportamiento de compra y consumo de las personas y la oportunidad de generar modelos de economías colaborativas, </a:t>
            </a:r>
            <a:r>
              <a:rPr lang="es-PE" sz="1100" b="1" dirty="0">
                <a:solidFill>
                  <a:srgbClr val="7F7F7F"/>
                </a:solidFill>
                <a:latin typeface="Century Gothic"/>
                <a:ea typeface="Century Gothic"/>
                <a:cs typeface="Century Gothic"/>
                <a:sym typeface="Century Gothic"/>
              </a:rPr>
              <a:t>existe la demanda de herramientas o soluciones digitales</a:t>
            </a:r>
            <a:r>
              <a:rPr lang="es-PE" sz="1100" dirty="0">
                <a:solidFill>
                  <a:srgbClr val="7F7F7F"/>
                </a:solidFill>
                <a:latin typeface="Century Gothic"/>
                <a:ea typeface="Century Gothic"/>
                <a:cs typeface="Century Gothic"/>
                <a:sym typeface="Century Gothic"/>
              </a:rPr>
              <a:t> que los ayuden en sus actividades cotidianas de </a:t>
            </a:r>
            <a:r>
              <a:rPr lang="es-PE" sz="1100" b="1" dirty="0">
                <a:solidFill>
                  <a:srgbClr val="7F7F7F"/>
                </a:solidFill>
                <a:latin typeface="Century Gothic"/>
                <a:ea typeface="Century Gothic"/>
                <a:cs typeface="Century Gothic"/>
                <a:sym typeface="Century Gothic"/>
              </a:rPr>
              <a:t>sustentar sus capacidades y/o aptitudes frente a terceros de forma digital con la finalidad de </a:t>
            </a:r>
            <a:r>
              <a:rPr lang="es-PE" sz="1100" dirty="0">
                <a:solidFill>
                  <a:srgbClr val="7F7F7F"/>
                </a:solidFill>
                <a:latin typeface="Century Gothic"/>
                <a:ea typeface="Century Gothic"/>
                <a:cs typeface="Century Gothic"/>
                <a:sym typeface="Century Gothic"/>
              </a:rPr>
              <a:t>poder </a:t>
            </a:r>
            <a:r>
              <a:rPr lang="es-PE" sz="1100" b="1" dirty="0">
                <a:solidFill>
                  <a:srgbClr val="7F7F7F"/>
                </a:solidFill>
                <a:latin typeface="Century Gothic"/>
                <a:ea typeface="Century Gothic"/>
                <a:cs typeface="Century Gothic"/>
                <a:sym typeface="Century Gothic"/>
              </a:rPr>
              <a:t>adquirir un nuevo servicio </a:t>
            </a:r>
            <a:r>
              <a:rPr lang="es-PE" sz="1100" dirty="0">
                <a:solidFill>
                  <a:srgbClr val="7F7F7F"/>
                </a:solidFill>
                <a:latin typeface="Century Gothic"/>
                <a:ea typeface="Century Gothic"/>
                <a:cs typeface="Century Gothic"/>
                <a:sym typeface="Century Gothic"/>
              </a:rPr>
              <a:t>en un libre mercado cada vez más competitivo.</a:t>
            </a:r>
          </a:p>
        </p:txBody>
      </p:sp>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185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44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5002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lnSpc>
                <a:spcPct val="150000"/>
              </a:lnSpc>
              <a:spcBef>
                <a:spcPts val="0"/>
              </a:spcBef>
              <a:spcAft>
                <a:spcPts val="0"/>
              </a:spcAft>
              <a:buClr>
                <a:srgbClr val="7F7F7F"/>
              </a:buClr>
              <a:buSzPct val="25000"/>
              <a:buFont typeface="Century Gothic"/>
              <a:buNone/>
            </a:pPr>
            <a:r>
              <a:rPr lang="es-PE" sz="1100" dirty="0">
                <a:solidFill>
                  <a:srgbClr val="7F7F7F"/>
                </a:solidFill>
                <a:latin typeface="Century Gothic"/>
                <a:ea typeface="Century Gothic"/>
                <a:cs typeface="Century Gothic"/>
                <a:sym typeface="Century Gothic"/>
              </a:rPr>
              <a:t>Hoy en día, hay que </a:t>
            </a:r>
            <a:r>
              <a:rPr lang="es-PE" sz="1100" b="1" dirty="0">
                <a:solidFill>
                  <a:srgbClr val="7F7F7F"/>
                </a:solidFill>
                <a:latin typeface="Century Gothic"/>
                <a:ea typeface="Century Gothic"/>
                <a:cs typeface="Century Gothic"/>
                <a:sym typeface="Century Gothic"/>
              </a:rPr>
              <a:t>realizar todos los trámites y procedimientos de forma presencial </a:t>
            </a:r>
            <a:r>
              <a:rPr lang="es-PE" sz="1100" dirty="0">
                <a:solidFill>
                  <a:srgbClr val="7F7F7F"/>
                </a:solidFill>
                <a:latin typeface="Century Gothic"/>
                <a:ea typeface="Century Gothic"/>
                <a:cs typeface="Century Gothic"/>
                <a:sym typeface="Century Gothic"/>
              </a:rPr>
              <a:t>y con distintos documentos para adquirir un productos o servicio.</a:t>
            </a:r>
          </a:p>
          <a:p>
            <a:pPr marL="0" marR="0" lvl="0" indent="0" algn="l" rtl="0">
              <a:lnSpc>
                <a:spcPct val="150000"/>
              </a:lnSpc>
              <a:spcBef>
                <a:spcPts val="0"/>
              </a:spcBef>
              <a:spcAft>
                <a:spcPts val="0"/>
              </a:spcAft>
              <a:buClr>
                <a:schemeClr val="dk1"/>
              </a:buClr>
              <a:buFont typeface="Calibri"/>
              <a:buNone/>
            </a:pPr>
            <a:endParaRPr lang="es-PE" sz="1100" dirty="0">
              <a:solidFill>
                <a:srgbClr val="7F7F7F"/>
              </a:solidFill>
              <a:latin typeface="Century Gothic"/>
              <a:ea typeface="Century Gothic"/>
              <a:cs typeface="Century Gothic"/>
              <a:sym typeface="Century Gothic"/>
            </a:endParaRPr>
          </a:p>
          <a:p>
            <a:pPr marL="0" marR="0" lvl="0" indent="0" algn="l" rtl="0">
              <a:lnSpc>
                <a:spcPct val="150000"/>
              </a:lnSpc>
              <a:spcBef>
                <a:spcPts val="0"/>
              </a:spcBef>
              <a:spcAft>
                <a:spcPts val="0"/>
              </a:spcAft>
              <a:buClr>
                <a:srgbClr val="7F7F7F"/>
              </a:buClr>
              <a:buSzPct val="25000"/>
              <a:buFont typeface="Century Gothic"/>
              <a:buNone/>
            </a:pPr>
            <a:r>
              <a:rPr lang="es-PE" sz="1100" dirty="0">
                <a:solidFill>
                  <a:srgbClr val="7F7F7F"/>
                </a:solidFill>
                <a:latin typeface="Century Gothic"/>
                <a:ea typeface="Century Gothic"/>
                <a:cs typeface="Century Gothic"/>
                <a:sym typeface="Century Gothic"/>
              </a:rPr>
              <a:t>Con la existencia de una mayor madurez en el comportamiento de compra y consumo de las personas y la oportunidad de generar modelos de economías colaborativas, </a:t>
            </a:r>
            <a:r>
              <a:rPr lang="es-PE" sz="1100" b="1" dirty="0">
                <a:solidFill>
                  <a:srgbClr val="7F7F7F"/>
                </a:solidFill>
                <a:latin typeface="Century Gothic"/>
                <a:ea typeface="Century Gothic"/>
                <a:cs typeface="Century Gothic"/>
                <a:sym typeface="Century Gothic"/>
              </a:rPr>
              <a:t>existe la demanda de herramientas o soluciones digitales</a:t>
            </a:r>
            <a:r>
              <a:rPr lang="es-PE" sz="1100" dirty="0">
                <a:solidFill>
                  <a:srgbClr val="7F7F7F"/>
                </a:solidFill>
                <a:latin typeface="Century Gothic"/>
                <a:ea typeface="Century Gothic"/>
                <a:cs typeface="Century Gothic"/>
                <a:sym typeface="Century Gothic"/>
              </a:rPr>
              <a:t> que los ayuden en sus actividades cotidianas de </a:t>
            </a:r>
            <a:r>
              <a:rPr lang="es-PE" sz="1100" b="1" dirty="0">
                <a:solidFill>
                  <a:srgbClr val="7F7F7F"/>
                </a:solidFill>
                <a:latin typeface="Century Gothic"/>
                <a:ea typeface="Century Gothic"/>
                <a:cs typeface="Century Gothic"/>
                <a:sym typeface="Century Gothic"/>
              </a:rPr>
              <a:t>sustentar sus capacidades y/o aptitudes frente a terceros de forma digital con la finalidad de </a:t>
            </a:r>
            <a:r>
              <a:rPr lang="es-PE" sz="1100" dirty="0">
                <a:solidFill>
                  <a:srgbClr val="7F7F7F"/>
                </a:solidFill>
                <a:latin typeface="Century Gothic"/>
                <a:ea typeface="Century Gothic"/>
                <a:cs typeface="Century Gothic"/>
                <a:sym typeface="Century Gothic"/>
              </a:rPr>
              <a:t>poder </a:t>
            </a:r>
            <a:r>
              <a:rPr lang="es-PE" sz="1100" b="1" dirty="0">
                <a:solidFill>
                  <a:srgbClr val="7F7F7F"/>
                </a:solidFill>
                <a:latin typeface="Century Gothic"/>
                <a:ea typeface="Century Gothic"/>
                <a:cs typeface="Century Gothic"/>
                <a:sym typeface="Century Gothic"/>
              </a:rPr>
              <a:t>adquirir un nuevo servicio </a:t>
            </a:r>
            <a:r>
              <a:rPr lang="es-PE" sz="1100" dirty="0">
                <a:solidFill>
                  <a:srgbClr val="7F7F7F"/>
                </a:solidFill>
                <a:latin typeface="Century Gothic"/>
                <a:ea typeface="Century Gothic"/>
                <a:cs typeface="Century Gothic"/>
                <a:sym typeface="Century Gothic"/>
              </a:rPr>
              <a:t>en un libre mercado cada vez más competitivo.</a:t>
            </a:r>
          </a:p>
        </p:txBody>
      </p:sp>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4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524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929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865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594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5929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rátula">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923925" y="2736850"/>
            <a:ext cx="7648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arcador de texto 5"/>
          <p:cNvSpPr>
            <a:spLocks noGrp="1"/>
          </p:cNvSpPr>
          <p:nvPr>
            <p:ph type="body" sz="quarter" idx="11" hasCustomPrompt="1"/>
          </p:nvPr>
        </p:nvSpPr>
        <p:spPr>
          <a:xfrm>
            <a:off x="933450" y="4585575"/>
            <a:ext cx="6349482" cy="503130"/>
          </a:xfrm>
          <a:prstGeom prst="rect">
            <a:avLst/>
          </a:prstGeom>
        </p:spPr>
        <p:txBody>
          <a:bodyPr/>
          <a:lstStyle>
            <a:lvl1pPr>
              <a:defRPr lang="es-ES" sz="1600" b="0" i="0" smtClean="0">
                <a:solidFill>
                  <a:srgbClr val="FF4F00"/>
                </a:solidFill>
                <a:latin typeface="Flexo Medium" pitchFamily="50" charset="0"/>
                <a:cs typeface="Flexo Medium" pitchFamily="50" charset="0"/>
              </a:defRPr>
            </a:lvl1pPr>
            <a:lvl2pPr>
              <a:defRPr lang="es-ES" sz="2000" smtClean="0"/>
            </a:lvl2pPr>
            <a:lvl3pPr>
              <a:defRPr lang="es-ES" sz="1800" smtClean="0"/>
            </a:lvl3pPr>
            <a:lvl4pPr>
              <a:defRPr lang="es-ES" sz="1600" smtClean="0"/>
            </a:lvl4pPr>
            <a:lvl5pPr>
              <a:defRPr lang="es-PE" sz="1600"/>
            </a:lvl5pPr>
          </a:lstStyle>
          <a:p>
            <a:pPr marL="0" lvl="0" indent="0" defTabSz="914400" fontAlgn="auto" latinLnBrk="0">
              <a:spcAft>
                <a:spcPts val="0"/>
              </a:spcAft>
              <a:buNone/>
            </a:pPr>
            <a:r>
              <a:rPr lang="es-ES" dirty="0"/>
              <a:t>Haga clic para modificar el texto</a:t>
            </a:r>
            <a:endParaRPr lang="es-PE" dirty="0"/>
          </a:p>
        </p:txBody>
      </p:sp>
      <p:sp>
        <p:nvSpPr>
          <p:cNvPr id="8" name="Título 7"/>
          <p:cNvSpPr>
            <a:spLocks noGrp="1"/>
          </p:cNvSpPr>
          <p:nvPr>
            <p:ph type="title" hasCustomPrompt="1"/>
          </p:nvPr>
        </p:nvSpPr>
        <p:spPr>
          <a:xfrm>
            <a:off x="923925" y="3864698"/>
            <a:ext cx="7552255" cy="497904"/>
          </a:xfrm>
          <a:prstGeom prst="rect">
            <a:avLst/>
          </a:prstGeom>
        </p:spPr>
        <p:txBody>
          <a:bodyPr/>
          <a:lstStyle>
            <a:lvl1pPr>
              <a:defRPr lang="es-PE" sz="2800" b="0" i="0" dirty="0">
                <a:solidFill>
                  <a:srgbClr val="0D50A7"/>
                </a:solidFill>
                <a:latin typeface="Flexo Medium" pitchFamily="50" charset="0"/>
                <a:ea typeface="+mn-ea"/>
                <a:cs typeface="Flexo Medium" pitchFamily="50" charset="0"/>
              </a:defRPr>
            </a:lvl1pPr>
          </a:lstStyle>
          <a:p>
            <a:pPr marL="0" lvl="0" indent="0" defTabSz="914400" fontAlgn="auto" latinLnBrk="0">
              <a:spcBef>
                <a:spcPts val="1000"/>
              </a:spcBef>
              <a:spcAft>
                <a:spcPts val="0"/>
              </a:spcAft>
              <a:buFont typeface="Arial" panose="020B0604020202020204" pitchFamily="34" charset="0"/>
              <a:buNone/>
            </a:pPr>
            <a:r>
              <a:rPr lang="es-ES" dirty="0"/>
              <a:t>Haga clic para modificar el título</a:t>
            </a:r>
            <a:endParaRPr lang="es-PE" dirty="0"/>
          </a:p>
        </p:txBody>
      </p:sp>
    </p:spTree>
    <p:extLst>
      <p:ext uri="{BB962C8B-B14F-4D97-AF65-F5344CB8AC3E}">
        <p14:creationId xmlns:p14="http://schemas.microsoft.com/office/powerpoint/2010/main" val="322756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Slide de título">
    <p:spTree>
      <p:nvGrpSpPr>
        <p:cNvPr id="1" name="Shape 70"/>
        <p:cNvGrpSpPr/>
        <p:nvPr/>
      </p:nvGrpSpPr>
      <p:grpSpPr>
        <a:xfrm>
          <a:off x="0" y="0"/>
          <a:ext cx="0" cy="0"/>
          <a:chOff x="0" y="0"/>
          <a:chExt cx="0" cy="0"/>
        </a:xfrm>
      </p:grpSpPr>
      <p:pic>
        <p:nvPicPr>
          <p:cNvPr id="71" name="Shape 71" descr="Resultado de imagen para bcp"/>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8307847" y="6597557"/>
            <a:ext cx="773822" cy="274732"/>
          </a:xfrm>
          <a:prstGeom prst="rect">
            <a:avLst/>
          </a:prstGeom>
          <a:noFill/>
          <a:ln>
            <a:noFill/>
          </a:ln>
        </p:spPr>
      </p:pic>
    </p:spTree>
    <p:extLst>
      <p:ext uri="{BB962C8B-B14F-4D97-AF65-F5344CB8AC3E}">
        <p14:creationId xmlns:p14="http://schemas.microsoft.com/office/powerpoint/2010/main" val="376484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9"/>
            <a:ext cx="8229600" cy="1143000"/>
          </a:xfrm>
          <a:prstGeom prst="rect">
            <a:avLst/>
          </a:prstGeom>
        </p:spPr>
        <p:txBody>
          <a:bodyPr/>
          <a:lstStyle/>
          <a:p>
            <a:r>
              <a:rPr lang="es-ES_tradnl"/>
              <a:t>Clic para editar título</a:t>
            </a:r>
            <a:endParaRPr lang="es-ES"/>
          </a:p>
        </p:txBody>
      </p:sp>
      <p:sp>
        <p:nvSpPr>
          <p:cNvPr id="3" name="Marcador de contenido 2"/>
          <p:cNvSpPr>
            <a:spLocks noGrp="1"/>
          </p:cNvSpPr>
          <p:nvPr>
            <p:ph idx="1"/>
          </p:nvPr>
        </p:nvSpPr>
        <p:spPr>
          <a:xfrm>
            <a:off x="457200" y="1600202"/>
            <a:ext cx="8229600" cy="4525963"/>
          </a:xfrm>
          <a:prstGeom prst="rect">
            <a:avLst/>
          </a:prstGeo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457200" y="6356352"/>
            <a:ext cx="2133600" cy="365125"/>
          </a:xfrm>
          <a:prstGeom prst="rect">
            <a:avLst/>
          </a:prstGeom>
        </p:spPr>
        <p:txBody>
          <a:bodyPr/>
          <a:lstStyle/>
          <a:p>
            <a:fld id="{E2226C7F-448C-5B48-9B45-CFC221794223}" type="datetimeFigureOut">
              <a:rPr lang="es-ES" smtClean="0">
                <a:solidFill>
                  <a:prstClr val="black">
                    <a:tint val="75000"/>
                  </a:prstClr>
                </a:solidFill>
              </a:rPr>
              <a:pPr/>
              <a:t>27/11/2017</a:t>
            </a:fld>
            <a:endParaRPr lang="es-ES">
              <a:solidFill>
                <a:prstClr val="black">
                  <a:tint val="75000"/>
                </a:prstClr>
              </a:solidFill>
            </a:endParaRPr>
          </a:p>
        </p:txBody>
      </p:sp>
      <p:sp>
        <p:nvSpPr>
          <p:cNvPr id="5" name="Marcador de pie de página 4"/>
          <p:cNvSpPr>
            <a:spLocks noGrp="1"/>
          </p:cNvSpPr>
          <p:nvPr>
            <p:ph type="ftr" sz="quarter" idx="11"/>
          </p:nvPr>
        </p:nvSpPr>
        <p:spPr>
          <a:xfrm>
            <a:off x="3124200" y="6356352"/>
            <a:ext cx="2895600" cy="365125"/>
          </a:xfrm>
          <a:prstGeom prst="rect">
            <a:avLst/>
          </a:prstGeom>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a:xfrm>
            <a:off x="6553200" y="6356352"/>
            <a:ext cx="2133600" cy="365125"/>
          </a:xfrm>
          <a:prstGeom prst="rect">
            <a:avLst/>
          </a:prstGeom>
        </p:spPr>
        <p:txBody>
          <a:bodyPr/>
          <a:lstStyle/>
          <a:p>
            <a:fld id="{7F53FC71-4FD9-D14C-8D1E-76B80256E832}" type="slidenum">
              <a:rPr lang="es-ES" smtClean="0">
                <a:solidFill>
                  <a:prstClr val="black">
                    <a:tint val="75000"/>
                  </a:prstClr>
                </a:solidFill>
              </a:rPr>
              <a:pPr/>
              <a:t>‹#›</a:t>
            </a:fld>
            <a:endParaRPr lang="es-ES">
              <a:solidFill>
                <a:prstClr val="black">
                  <a:tint val="75000"/>
                </a:prstClr>
              </a:solidFill>
            </a:endParaRPr>
          </a:p>
        </p:txBody>
      </p:sp>
    </p:spTree>
    <p:extLst>
      <p:ext uri="{BB962C8B-B14F-4D97-AF65-F5344CB8AC3E}">
        <p14:creationId xmlns:p14="http://schemas.microsoft.com/office/powerpoint/2010/main" val="728872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 Sub título">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57912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texto 5"/>
          <p:cNvSpPr>
            <a:spLocks noGrp="1"/>
          </p:cNvSpPr>
          <p:nvPr>
            <p:ph type="body" sz="quarter" idx="11" hasCustomPrompt="1"/>
          </p:nvPr>
        </p:nvSpPr>
        <p:spPr>
          <a:xfrm>
            <a:off x="830708" y="3023903"/>
            <a:ext cx="6349482" cy="503130"/>
          </a:xfrm>
          <a:prstGeom prst="rect">
            <a:avLst/>
          </a:prstGeom>
        </p:spPr>
        <p:txBody>
          <a:bodyPr/>
          <a:lstStyle>
            <a:lvl1pPr>
              <a:defRPr lang="es-ES" sz="1600" b="0" i="0" smtClean="0">
                <a:solidFill>
                  <a:srgbClr val="FF4F00"/>
                </a:solidFill>
                <a:latin typeface="Flexo Medium" pitchFamily="50" charset="0"/>
                <a:cs typeface="Flexo Medium" pitchFamily="50" charset="0"/>
              </a:defRPr>
            </a:lvl1pPr>
            <a:lvl2pPr>
              <a:defRPr lang="es-ES" sz="2000" smtClean="0"/>
            </a:lvl2pPr>
            <a:lvl3pPr>
              <a:defRPr lang="es-ES" sz="1800" smtClean="0"/>
            </a:lvl3pPr>
            <a:lvl4pPr>
              <a:defRPr lang="es-ES" sz="1600" smtClean="0"/>
            </a:lvl4pPr>
            <a:lvl5pPr>
              <a:defRPr lang="es-PE" sz="1600"/>
            </a:lvl5pPr>
          </a:lstStyle>
          <a:p>
            <a:pPr marL="0" lvl="0" indent="0" defTabSz="914400" fontAlgn="auto" latinLnBrk="0">
              <a:spcAft>
                <a:spcPts val="0"/>
              </a:spcAft>
              <a:buNone/>
            </a:pPr>
            <a:r>
              <a:rPr lang="es-ES" dirty="0"/>
              <a:t>Haga clic para modificar el texto</a:t>
            </a:r>
            <a:endParaRPr lang="es-PE" dirty="0"/>
          </a:p>
        </p:txBody>
      </p:sp>
      <p:sp>
        <p:nvSpPr>
          <p:cNvPr id="9" name="Título 7"/>
          <p:cNvSpPr>
            <a:spLocks noGrp="1"/>
          </p:cNvSpPr>
          <p:nvPr>
            <p:ph type="title" hasCustomPrompt="1"/>
          </p:nvPr>
        </p:nvSpPr>
        <p:spPr>
          <a:xfrm>
            <a:off x="830708" y="2405767"/>
            <a:ext cx="7552255" cy="497904"/>
          </a:xfrm>
          <a:prstGeom prst="rect">
            <a:avLst/>
          </a:prstGeom>
        </p:spPr>
        <p:txBody>
          <a:bodyPr/>
          <a:lstStyle>
            <a:lvl1pPr>
              <a:defRPr lang="es-PE" sz="2800" b="0" i="0" dirty="0">
                <a:solidFill>
                  <a:srgbClr val="0D50A7"/>
                </a:solidFill>
                <a:latin typeface="Flexo Medium" pitchFamily="50" charset="0"/>
                <a:ea typeface="+mn-ea"/>
                <a:cs typeface="Flexo Medium" pitchFamily="50" charset="0"/>
              </a:defRPr>
            </a:lvl1pPr>
          </a:lstStyle>
          <a:p>
            <a:pPr marL="0" lvl="0" indent="0" defTabSz="914400" fontAlgn="auto" latinLnBrk="0">
              <a:spcBef>
                <a:spcPts val="1000"/>
              </a:spcBef>
              <a:spcAft>
                <a:spcPts val="0"/>
              </a:spcAft>
              <a:buFont typeface="Arial" panose="020B0604020202020204" pitchFamily="34" charset="0"/>
              <a:buNone/>
            </a:pPr>
            <a:r>
              <a:rPr lang="es-ES" dirty="0"/>
              <a:t>Haga clic para modificar el título</a:t>
            </a:r>
            <a:endParaRPr lang="es-PE" dirty="0"/>
          </a:p>
        </p:txBody>
      </p:sp>
    </p:spTree>
    <p:extLst>
      <p:ext uri="{BB962C8B-B14F-4D97-AF65-F5344CB8AC3E}">
        <p14:creationId xmlns:p14="http://schemas.microsoft.com/office/powerpoint/2010/main" val="66308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2" name="Imagen 6" descr="modulos2-04.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402388" y="0"/>
            <a:ext cx="2741612"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arcador de texto 6"/>
          <p:cNvSpPr>
            <a:spLocks noGrp="1"/>
          </p:cNvSpPr>
          <p:nvPr>
            <p:ph type="body" sz="quarter" idx="10"/>
          </p:nvPr>
        </p:nvSpPr>
        <p:spPr>
          <a:xfrm>
            <a:off x="703779" y="1510782"/>
            <a:ext cx="7716124" cy="4622889"/>
          </a:xfrm>
          <a:prstGeom prst="rect">
            <a:avLst/>
          </a:prstGeom>
        </p:spPr>
        <p:txBody>
          <a:bodyPr/>
          <a:lstStyle>
            <a:lvl1pPr marL="0" indent="0">
              <a:buNone/>
              <a:defRPr sz="1400">
                <a:solidFill>
                  <a:srgbClr val="002D74"/>
                </a:solidFill>
                <a:latin typeface="Flexo" pitchFamily="50" charset="0"/>
              </a:defRPr>
            </a:lvl1pPr>
            <a:lvl2pPr>
              <a:defRPr sz="1600">
                <a:solidFill>
                  <a:srgbClr val="002D74"/>
                </a:solidFill>
                <a:latin typeface="Flexo" pitchFamily="50" charset="0"/>
              </a:defRPr>
            </a:lvl2pPr>
            <a:lvl3pPr>
              <a:defRPr sz="1400">
                <a:solidFill>
                  <a:srgbClr val="002D74"/>
                </a:solidFill>
                <a:latin typeface="Flexo" pitchFamily="50" charset="0"/>
              </a:defRPr>
            </a:lvl3pPr>
            <a:lvl4pPr>
              <a:defRPr sz="1200">
                <a:solidFill>
                  <a:srgbClr val="002D74"/>
                </a:solidFill>
                <a:latin typeface="Flexo" pitchFamily="50" charset="0"/>
              </a:defRPr>
            </a:lvl4pPr>
            <a:lvl5pPr>
              <a:defRPr sz="1200">
                <a:solidFill>
                  <a:srgbClr val="002D74"/>
                </a:solidFill>
                <a:latin typeface="Flexo" pitchFamily="50" charset="0"/>
              </a:defRPr>
            </a:lvl5pPr>
          </a:lstStyle>
          <a:p>
            <a:pPr lvl="0"/>
            <a:r>
              <a:rPr lang="es-ES"/>
              <a:t>Haga clic para modificar el estilo de texto del patrón</a:t>
            </a:r>
          </a:p>
        </p:txBody>
      </p:sp>
      <p:sp>
        <p:nvSpPr>
          <p:cNvPr id="10" name="Título 7"/>
          <p:cNvSpPr>
            <a:spLocks noGrp="1"/>
          </p:cNvSpPr>
          <p:nvPr>
            <p:ph type="title" hasCustomPrompt="1"/>
          </p:nvPr>
        </p:nvSpPr>
        <p:spPr>
          <a:xfrm>
            <a:off x="703779" y="833821"/>
            <a:ext cx="7716124" cy="497904"/>
          </a:xfrm>
          <a:prstGeom prst="rect">
            <a:avLst/>
          </a:prstGeom>
        </p:spPr>
        <p:txBody>
          <a:bodyPr/>
          <a:lstStyle>
            <a:lvl1pPr>
              <a:defRPr lang="es-PE" sz="2000" b="0" i="0" dirty="0">
                <a:solidFill>
                  <a:srgbClr val="FF4F00"/>
                </a:solidFill>
                <a:latin typeface="Flexo Medium" pitchFamily="50" charset="0"/>
                <a:ea typeface="+mn-ea"/>
                <a:cs typeface="Flexo Medium" pitchFamily="50" charset="0"/>
              </a:defRPr>
            </a:lvl1pPr>
          </a:lstStyle>
          <a:p>
            <a:pPr marL="0" lvl="0" indent="0" defTabSz="914400" fontAlgn="auto" latinLnBrk="0">
              <a:spcBef>
                <a:spcPts val="1000"/>
              </a:spcBef>
              <a:spcAft>
                <a:spcPts val="0"/>
              </a:spcAft>
              <a:buFont typeface="Arial" panose="020B0604020202020204" pitchFamily="34" charset="0"/>
              <a:buNone/>
            </a:pPr>
            <a:r>
              <a:rPr lang="es-ES" dirty="0"/>
              <a:t>Haga clic para modificar el título</a:t>
            </a:r>
            <a:endParaRPr lang="es-PE" dirty="0"/>
          </a:p>
        </p:txBody>
      </p:sp>
    </p:spTree>
    <p:extLst>
      <p:ext uri="{BB962C8B-B14F-4D97-AF65-F5344CB8AC3E}">
        <p14:creationId xmlns:p14="http://schemas.microsoft.com/office/powerpoint/2010/main" val="17719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2" name="Picture 4" descr="ppt-18.3.13 RGB-18.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61388" y="2843391"/>
            <a:ext cx="1621223" cy="59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0" y="57912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p:cNvSpPr txBox="1"/>
          <p:nvPr userDrawn="1"/>
        </p:nvSpPr>
        <p:spPr>
          <a:xfrm>
            <a:off x="7084462" y="5535110"/>
            <a:ext cx="2059538" cy="348557"/>
          </a:xfrm>
          <a:prstGeom prst="rect">
            <a:avLst/>
          </a:prstGeom>
        </p:spPr>
        <p:txBody>
          <a:bodyPr/>
          <a:lstStyle>
            <a:lvl1pPr marL="0" lvl="0" indent="0" defTabSz="914400" eaLnBrk="1" fontAlgn="auto" latinLnBrk="0" hangingPunct="1">
              <a:lnSpc>
                <a:spcPct val="90000"/>
              </a:lnSpc>
              <a:spcBef>
                <a:spcPts val="1000"/>
              </a:spcBef>
              <a:spcAft>
                <a:spcPts val="0"/>
              </a:spcAft>
              <a:buFont typeface="Arial" panose="020B0604020202020204" pitchFamily="34" charset="0"/>
              <a:buNone/>
              <a:defRPr sz="1800" b="0" i="0" baseline="0">
                <a:solidFill>
                  <a:srgbClr val="FF4F00"/>
                </a:solidFill>
                <a:latin typeface="Flexo Light" pitchFamily="50" charset="0"/>
                <a:cs typeface="Flexo Light" pitchFamily="50" charset="0"/>
              </a:defRPr>
            </a:lvl1pPr>
            <a:lvl2pPr marL="685800" indent="-228600" eaLnBrk="1" hangingPunct="1">
              <a:lnSpc>
                <a:spcPct val="90000"/>
              </a:lnSpc>
              <a:spcBef>
                <a:spcPts val="500"/>
              </a:spcBef>
              <a:buFont typeface="Arial" panose="020B0604020202020204" pitchFamily="34" charset="0"/>
              <a:buChar char="•"/>
              <a:defRPr sz="2000">
                <a:latin typeface="+mn-lt"/>
              </a:defRPr>
            </a:lvl2pPr>
            <a:lvl3pPr marL="1143000" indent="-228600" eaLnBrk="1" hangingPunct="1">
              <a:lnSpc>
                <a:spcPct val="90000"/>
              </a:lnSpc>
              <a:spcBef>
                <a:spcPts val="500"/>
              </a:spcBef>
              <a:buFont typeface="Arial" panose="020B0604020202020204" pitchFamily="34" charset="0"/>
              <a:buChar char="•"/>
              <a:defRPr sz="1800">
                <a:latin typeface="+mn-lt"/>
              </a:defRPr>
            </a:lvl3pPr>
            <a:lvl4pPr marL="1600200" indent="-228600" eaLnBrk="1" hangingPunct="1">
              <a:lnSpc>
                <a:spcPct val="90000"/>
              </a:lnSpc>
              <a:spcBef>
                <a:spcPts val="500"/>
              </a:spcBef>
              <a:buFont typeface="Arial" panose="020B0604020202020204" pitchFamily="34" charset="0"/>
              <a:buChar char="•"/>
              <a:defRPr sz="1600">
                <a:latin typeface="+mn-lt"/>
              </a:defRPr>
            </a:lvl4pPr>
            <a:lvl5pPr marL="2057400" indent="-228600" eaLnBrk="1" hangingPunct="1">
              <a:lnSpc>
                <a:spcPct val="90000"/>
              </a:lnSpc>
              <a:spcBef>
                <a:spcPts val="500"/>
              </a:spcBef>
              <a:buFont typeface="Arial" panose="020B0604020202020204" pitchFamily="34" charset="0"/>
              <a:buChar char="•"/>
              <a:defRPr sz="16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lvl="0"/>
            <a:r>
              <a:rPr lang="es-PE"/>
              <a:t>MUCHAS GRACIAS</a:t>
            </a:r>
          </a:p>
        </p:txBody>
      </p:sp>
    </p:spTree>
    <p:extLst>
      <p:ext uri="{BB962C8B-B14F-4D97-AF65-F5344CB8AC3E}">
        <p14:creationId xmlns:p14="http://schemas.microsoft.com/office/powerpoint/2010/main" val="263189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13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Blank">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35749" cy="143985"/>
        </p:xfrm>
        <a:graphic>
          <a:graphicData uri="http://schemas.openxmlformats.org/presentationml/2006/ole">
            <mc:AlternateContent xmlns:mc="http://schemas.openxmlformats.org/markup-compatibility/2006">
              <mc:Choice xmlns:v="urn:schemas-microsoft-com:vml" Requires="v">
                <p:oleObj spid="_x0000_s237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9350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4" y="433918"/>
            <a:ext cx="8410575" cy="613833"/>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13791912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_Diseño personalizado">
    <p:spTree>
      <p:nvGrpSpPr>
        <p:cNvPr id="1" name="Shape 62"/>
        <p:cNvGrpSpPr/>
        <p:nvPr/>
      </p:nvGrpSpPr>
      <p:grpSpPr>
        <a:xfrm>
          <a:off x="0" y="0"/>
          <a:ext cx="0" cy="0"/>
          <a:chOff x="0" y="0"/>
          <a:chExt cx="0" cy="0"/>
        </a:xfrm>
      </p:grpSpPr>
      <p:pic>
        <p:nvPicPr>
          <p:cNvPr id="63" name="Shape 63" descr="Resultado de imagen para bcp"/>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8307847" y="208631"/>
            <a:ext cx="773822" cy="274732"/>
          </a:xfrm>
          <a:prstGeom prst="rect">
            <a:avLst/>
          </a:prstGeom>
          <a:noFill/>
          <a:ln>
            <a:noFill/>
          </a:ln>
        </p:spPr>
      </p:pic>
      <p:sp>
        <p:nvSpPr>
          <p:cNvPr id="64" name="Shape 64"/>
          <p:cNvSpPr/>
          <p:nvPr/>
        </p:nvSpPr>
        <p:spPr>
          <a:xfrm>
            <a:off x="0" y="1"/>
            <a:ext cx="2930236" cy="6858000"/>
          </a:xfrm>
          <a:prstGeom prst="rect">
            <a:avLst/>
          </a:prstGeom>
          <a:solidFill>
            <a:schemeClr val="dk2"/>
          </a:solidFill>
          <a:ln>
            <a:noFill/>
          </a:ln>
        </p:spPr>
        <p:txBody>
          <a:bodyPr wrap="square" lIns="68575" tIns="34275" rIns="68575" bIns="34275" anchor="ctr" anchorCtr="0">
            <a:noAutofit/>
          </a:bodyPr>
          <a:lstStyle/>
          <a:p>
            <a:pPr algn="ctr"/>
            <a:endParaRPr sz="1400" kern="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07419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Slide de título">
    <p:spTree>
      <p:nvGrpSpPr>
        <p:cNvPr id="1" name="Shape 70"/>
        <p:cNvGrpSpPr/>
        <p:nvPr/>
      </p:nvGrpSpPr>
      <p:grpSpPr>
        <a:xfrm>
          <a:off x="0" y="0"/>
          <a:ext cx="0" cy="0"/>
          <a:chOff x="0" y="0"/>
          <a:chExt cx="0" cy="0"/>
        </a:xfrm>
      </p:grpSpPr>
      <p:pic>
        <p:nvPicPr>
          <p:cNvPr id="71" name="Shape 71" descr="Resultado de imagen para bcp"/>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8307847" y="6597557"/>
            <a:ext cx="773822" cy="274732"/>
          </a:xfrm>
          <a:prstGeom prst="rect">
            <a:avLst/>
          </a:prstGeom>
          <a:noFill/>
          <a:ln>
            <a:noFill/>
          </a:ln>
        </p:spPr>
      </p:pic>
    </p:spTree>
    <p:extLst>
      <p:ext uri="{BB962C8B-B14F-4D97-AF65-F5344CB8AC3E}">
        <p14:creationId xmlns:p14="http://schemas.microsoft.com/office/powerpoint/2010/main" val="2324162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81" r:id="rId6"/>
    <p:sldLayoutId id="2147483682" r:id="rId7"/>
    <p:sldLayoutId id="2147483700" r:id="rId8"/>
    <p:sldLayoutId id="2147483701" r:id="rId9"/>
    <p:sldLayoutId id="2147483702" r:id="rId10"/>
    <p:sldLayoutId id="2147483704"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25.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9.jp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Shape 34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857250"/>
            <a:ext cx="2963422" cy="5143500"/>
          </a:xfrm>
          <a:prstGeom prst="rect">
            <a:avLst/>
          </a:prstGeom>
          <a:noFill/>
          <a:ln>
            <a:noFill/>
          </a:ln>
        </p:spPr>
      </p:pic>
      <p:sp>
        <p:nvSpPr>
          <p:cNvPr id="348" name="Shape 348"/>
          <p:cNvSpPr/>
          <p:nvPr/>
        </p:nvSpPr>
        <p:spPr>
          <a:xfrm>
            <a:off x="504056" y="3811097"/>
            <a:ext cx="1980628" cy="1861997"/>
          </a:xfrm>
          <a:prstGeom prst="ellipse">
            <a:avLst/>
          </a:prstGeom>
          <a:solidFill>
            <a:srgbClr val="E5851B"/>
          </a:solidFill>
          <a:ln>
            <a:noFill/>
          </a:ln>
        </p:spPr>
        <p:txBody>
          <a:bodyPr wrap="square" lIns="68575" tIns="34275" rIns="68575" bIns="34275" anchor="ctr" anchorCtr="0">
            <a:noAutofit/>
          </a:bodyPr>
          <a:lstStyle/>
          <a:p>
            <a:pPr algn="ctr"/>
            <a:endParaRPr sz="1400" kern="0">
              <a:solidFill>
                <a:srgbClr val="FFFFFF"/>
              </a:solidFill>
              <a:latin typeface="Calibri"/>
              <a:ea typeface="Calibri"/>
              <a:cs typeface="Calibri"/>
              <a:sym typeface="Calibri"/>
            </a:endParaRPr>
          </a:p>
        </p:txBody>
      </p:sp>
      <p:sp>
        <p:nvSpPr>
          <p:cNvPr id="349" name="Shape 349"/>
          <p:cNvSpPr/>
          <p:nvPr/>
        </p:nvSpPr>
        <p:spPr>
          <a:xfrm>
            <a:off x="1823392" y="3266390"/>
            <a:ext cx="2280062" cy="1643248"/>
          </a:xfrm>
          <a:prstGeom prst="arc">
            <a:avLst>
              <a:gd name="adj1" fmla="val 16200000"/>
              <a:gd name="adj2" fmla="val 0"/>
            </a:avLst>
          </a:prstGeom>
          <a:noFill/>
          <a:ln w="28575" cap="flat" cmpd="sng">
            <a:solidFill>
              <a:schemeClr val="lt1"/>
            </a:solidFill>
            <a:prstDash val="solid"/>
            <a:miter lim="800000"/>
            <a:headEnd type="none" w="med" len="med"/>
            <a:tailEnd type="none" w="med" len="med"/>
          </a:ln>
        </p:spPr>
        <p:txBody>
          <a:bodyPr wrap="square" lIns="68575" tIns="34275" rIns="68575" bIns="34275" anchor="ctr" anchorCtr="0">
            <a:noAutofit/>
          </a:bodyPr>
          <a:lstStyle/>
          <a:p>
            <a:pPr algn="ctr"/>
            <a:endParaRPr sz="1400" kern="0">
              <a:solidFill>
                <a:srgbClr val="000000"/>
              </a:solidFill>
              <a:latin typeface="Calibri"/>
              <a:ea typeface="Calibri"/>
              <a:cs typeface="Calibri"/>
              <a:sym typeface="Calibri"/>
            </a:endParaRPr>
          </a:p>
        </p:txBody>
      </p:sp>
      <p:sp>
        <p:nvSpPr>
          <p:cNvPr id="350" name="Shape 350"/>
          <p:cNvSpPr/>
          <p:nvPr/>
        </p:nvSpPr>
        <p:spPr>
          <a:xfrm>
            <a:off x="555567" y="4252305"/>
            <a:ext cx="1911191" cy="986749"/>
          </a:xfrm>
          <a:prstGeom prst="rect">
            <a:avLst/>
          </a:prstGeom>
          <a:noFill/>
          <a:ln>
            <a:noFill/>
          </a:ln>
        </p:spPr>
        <p:txBody>
          <a:bodyPr wrap="square" lIns="68575" tIns="34275" rIns="68575" bIns="34275" anchor="b" anchorCtr="0">
            <a:noAutofit/>
          </a:bodyPr>
          <a:lstStyle/>
          <a:p>
            <a:pPr algn="ctr"/>
            <a:r>
              <a:rPr lang="es-ES" sz="1400" b="1" kern="0" dirty="0">
                <a:solidFill>
                  <a:srgbClr val="FFFFFF"/>
                </a:solidFill>
                <a:latin typeface="Century Gothic" panose="020B0502020202020204" pitchFamily="34" charset="0"/>
                <a:cs typeface="Arial"/>
                <a:sym typeface="Arial"/>
              </a:rPr>
              <a:t>Metodología de tesis</a:t>
            </a:r>
            <a:endParaRPr lang="en" sz="1400" b="1" kern="0" dirty="0">
              <a:solidFill>
                <a:srgbClr val="FFFFFF"/>
              </a:solidFill>
              <a:latin typeface="Century Gothic" panose="020B0502020202020204" pitchFamily="34" charset="0"/>
              <a:cs typeface="Arial"/>
              <a:sym typeface="Arial"/>
            </a:endParaRPr>
          </a:p>
        </p:txBody>
      </p:sp>
      <p:sp>
        <p:nvSpPr>
          <p:cNvPr id="352" name="Shape 352"/>
          <p:cNvSpPr/>
          <p:nvPr/>
        </p:nvSpPr>
        <p:spPr>
          <a:xfrm>
            <a:off x="2963425" y="2309000"/>
            <a:ext cx="6180300" cy="2600700"/>
          </a:xfrm>
          <a:prstGeom prst="rect">
            <a:avLst/>
          </a:prstGeom>
          <a:solidFill>
            <a:srgbClr val="E5851B"/>
          </a:solidFill>
          <a:ln>
            <a:noFill/>
          </a:ln>
        </p:spPr>
        <p:txBody>
          <a:bodyPr wrap="square" lIns="68575" tIns="34275" rIns="68575" bIns="34275" anchor="ctr" anchorCtr="0">
            <a:noAutofit/>
          </a:bodyPr>
          <a:lstStyle/>
          <a:p>
            <a:pPr algn="ctr">
              <a:buSzPct val="25000"/>
            </a:pPr>
            <a:r>
              <a:rPr lang="en" b="1" kern="0" dirty="0">
                <a:solidFill>
                  <a:srgbClr val="FFFFFF"/>
                </a:solidFill>
                <a:latin typeface="Calibri"/>
                <a:ea typeface="Calibri"/>
                <a:cs typeface="Calibri"/>
                <a:sym typeface="Calibri"/>
              </a:rPr>
              <a:t>SISTEMA DE DISTRIBUCI</a:t>
            </a:r>
            <a:r>
              <a:rPr lang="es-ES" b="1" kern="0" dirty="0">
                <a:solidFill>
                  <a:srgbClr val="FFFFFF"/>
                </a:solidFill>
                <a:latin typeface="Calibri"/>
                <a:ea typeface="Calibri"/>
                <a:cs typeface="Calibri"/>
                <a:sym typeface="Calibri"/>
              </a:rPr>
              <a:t>ÓN DE CLIENTES PARA AGENCIAS DE BANCO MEDIANTE EL ALGORITMO A*</a:t>
            </a:r>
            <a:endParaRPr lang="en" b="1" kern="0" dirty="0">
              <a:solidFill>
                <a:srgbClr val="FFFFFF"/>
              </a:solidFill>
              <a:latin typeface="Calibri"/>
              <a:ea typeface="Calibri"/>
              <a:cs typeface="Calibri"/>
              <a:sym typeface="Calibri"/>
            </a:endParaRPr>
          </a:p>
        </p:txBody>
      </p:sp>
      <p:pic>
        <p:nvPicPr>
          <p:cNvPr id="8" name="Shape 231"/>
          <p:cNvPicPr preferRelativeResize="0"/>
          <p:nvPr/>
        </p:nvPicPr>
        <p:blipFill rotWithShape="1">
          <a:blip r:embed="rId4" cstate="email">
            <a:alphaModFix/>
            <a:biLevel thresh="25000"/>
            <a:extLst>
              <a:ext uri="{28A0092B-C50C-407E-A947-70E740481C1C}">
                <a14:useLocalDpi xmlns:a14="http://schemas.microsoft.com/office/drawing/2010/main"/>
              </a:ext>
            </a:extLst>
          </a:blip>
          <a:srcRect/>
          <a:stretch/>
        </p:blipFill>
        <p:spPr>
          <a:xfrm>
            <a:off x="1266327" y="4193086"/>
            <a:ext cx="430769" cy="430769"/>
          </a:xfrm>
          <a:prstGeom prst="rect">
            <a:avLst/>
          </a:prstGeom>
          <a:noFill/>
          <a:ln>
            <a:noFill/>
          </a:ln>
        </p:spPr>
      </p:pic>
      <p:pic>
        <p:nvPicPr>
          <p:cNvPr id="9" name="Shape 422"/>
          <p:cNvPicPr preferRelativeResize="0"/>
          <p:nvPr/>
        </p:nvPicPr>
        <p:blipFill rotWithShape="1">
          <a:blip r:embed="rId5" cstate="email">
            <a:alphaModFix amt="32000"/>
            <a:biLevel thresh="50000"/>
            <a:extLst>
              <a:ext uri="{28A0092B-C50C-407E-A947-70E740481C1C}">
                <a14:useLocalDpi xmlns:a14="http://schemas.microsoft.com/office/drawing/2010/main"/>
              </a:ext>
            </a:extLst>
          </a:blip>
          <a:srcRect/>
          <a:stretch/>
        </p:blipFill>
        <p:spPr>
          <a:xfrm>
            <a:off x="5177300" y="3396824"/>
            <a:ext cx="4176313" cy="2287620"/>
          </a:xfrm>
          <a:prstGeom prst="rect">
            <a:avLst/>
          </a:prstGeom>
          <a:noFill/>
          <a:ln>
            <a:noFill/>
          </a:ln>
        </p:spPr>
      </p:pic>
      <p:pic>
        <p:nvPicPr>
          <p:cNvPr id="2" name="Picture 1">
            <a:extLst>
              <a:ext uri="{FF2B5EF4-FFF2-40B4-BE49-F238E27FC236}">
                <a16:creationId xmlns:a16="http://schemas.microsoft.com/office/drawing/2014/main" id="{9AAE03D8-B693-46E1-A556-FE4E73D68BCC}"/>
              </a:ext>
            </a:extLst>
          </p:cNvPr>
          <p:cNvPicPr>
            <a:picLocks noChangeAspect="1"/>
          </p:cNvPicPr>
          <p:nvPr/>
        </p:nvPicPr>
        <p:blipFill>
          <a:blip r:embed="rId6"/>
          <a:stretch>
            <a:fillRect/>
          </a:stretch>
        </p:blipFill>
        <p:spPr>
          <a:xfrm>
            <a:off x="8257736" y="0"/>
            <a:ext cx="885990" cy="552450"/>
          </a:xfrm>
          <a:prstGeom prst="rect">
            <a:avLst/>
          </a:prstGeom>
        </p:spPr>
      </p:pic>
    </p:spTree>
    <p:extLst>
      <p:ext uri="{BB962C8B-B14F-4D97-AF65-F5344CB8AC3E}">
        <p14:creationId xmlns:p14="http://schemas.microsoft.com/office/powerpoint/2010/main" val="43300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58C755-2845-414C-9C69-5FC7DB5FD300}"/>
              </a:ext>
            </a:extLst>
          </p:cNvPr>
          <p:cNvPicPr>
            <a:picLocks noChangeAspect="1"/>
          </p:cNvPicPr>
          <p:nvPr/>
        </p:nvPicPr>
        <p:blipFill>
          <a:blip r:embed="rId2"/>
          <a:stretch>
            <a:fillRect/>
          </a:stretch>
        </p:blipFill>
        <p:spPr>
          <a:xfrm>
            <a:off x="1676641" y="1763500"/>
            <a:ext cx="632117" cy="595295"/>
          </a:xfrm>
          <a:prstGeom prst="rect">
            <a:avLst/>
          </a:prstGeom>
        </p:spPr>
      </p:pic>
      <p:pic>
        <p:nvPicPr>
          <p:cNvPr id="4" name="Picture 3">
            <a:extLst>
              <a:ext uri="{FF2B5EF4-FFF2-40B4-BE49-F238E27FC236}">
                <a16:creationId xmlns:a16="http://schemas.microsoft.com/office/drawing/2014/main" id="{BE7F3DA8-82DA-4335-925F-B6330C3B8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44" y="474105"/>
            <a:ext cx="4565266" cy="2603485"/>
          </a:xfrm>
          <a:prstGeom prst="rect">
            <a:avLst/>
          </a:prstGeom>
        </p:spPr>
      </p:pic>
      <p:pic>
        <p:nvPicPr>
          <p:cNvPr id="6" name="Picture 5">
            <a:extLst>
              <a:ext uri="{FF2B5EF4-FFF2-40B4-BE49-F238E27FC236}">
                <a16:creationId xmlns:a16="http://schemas.microsoft.com/office/drawing/2014/main" id="{06F4B82A-F7A9-4371-B4A7-91AB5F4E8FED}"/>
              </a:ext>
            </a:extLst>
          </p:cNvPr>
          <p:cNvPicPr>
            <a:picLocks noChangeAspect="1"/>
          </p:cNvPicPr>
          <p:nvPr/>
        </p:nvPicPr>
        <p:blipFill>
          <a:blip r:embed="rId4"/>
          <a:stretch>
            <a:fillRect/>
          </a:stretch>
        </p:blipFill>
        <p:spPr>
          <a:xfrm>
            <a:off x="1676641" y="4502793"/>
            <a:ext cx="699625" cy="484828"/>
          </a:xfrm>
          <a:prstGeom prst="rect">
            <a:avLst/>
          </a:prstGeom>
        </p:spPr>
      </p:pic>
      <p:pic>
        <p:nvPicPr>
          <p:cNvPr id="3076" name="Picture 4" descr="https://comparabien-default.s3.amazonaws.com/styles/large/s3/d6files/cola_banco.jpg?itok=rs4xSaYW">
            <a:extLst>
              <a:ext uri="{FF2B5EF4-FFF2-40B4-BE49-F238E27FC236}">
                <a16:creationId xmlns:a16="http://schemas.microsoft.com/office/drawing/2014/main" id="{C673FBF3-C634-4D73-8BC7-A569EAF8AF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844" y="3604726"/>
            <a:ext cx="4432615" cy="25883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1A186F-E172-4604-993A-7433EDF216B5}"/>
              </a:ext>
            </a:extLst>
          </p:cNvPr>
          <p:cNvSpPr txBox="1"/>
          <p:nvPr/>
        </p:nvSpPr>
        <p:spPr>
          <a:xfrm>
            <a:off x="269406" y="371434"/>
            <a:ext cx="3446585" cy="1015663"/>
          </a:xfrm>
          <a:prstGeom prst="rect">
            <a:avLst/>
          </a:prstGeom>
          <a:noFill/>
        </p:spPr>
        <p:txBody>
          <a:bodyPr wrap="square" rtlCol="0">
            <a:spAutoFit/>
          </a:bodyPr>
          <a:lstStyle/>
          <a:p>
            <a:pPr algn="ctr"/>
            <a:r>
              <a:rPr lang="es-PE" sz="2000" b="1" dirty="0">
                <a:solidFill>
                  <a:schemeClr val="accent4">
                    <a:lumMod val="75000"/>
                  </a:schemeClr>
                </a:solidFill>
              </a:rPr>
              <a:t>Lo que actualmente se esta haciendo, para tener satisfecho al cliente es arduo</a:t>
            </a:r>
            <a:endParaRPr lang="es-ES" sz="2000" b="1" dirty="0">
              <a:solidFill>
                <a:schemeClr val="accent4">
                  <a:lumMod val="75000"/>
                </a:schemeClr>
              </a:solidFill>
            </a:endParaRPr>
          </a:p>
        </p:txBody>
      </p:sp>
      <p:pic>
        <p:nvPicPr>
          <p:cNvPr id="9" name="Picture 8">
            <a:extLst>
              <a:ext uri="{FF2B5EF4-FFF2-40B4-BE49-F238E27FC236}">
                <a16:creationId xmlns:a16="http://schemas.microsoft.com/office/drawing/2014/main" id="{84ABBDFA-35E3-4A15-A9FB-754AB1BA00AB}"/>
              </a:ext>
            </a:extLst>
          </p:cNvPr>
          <p:cNvPicPr>
            <a:picLocks noChangeAspect="1"/>
          </p:cNvPicPr>
          <p:nvPr/>
        </p:nvPicPr>
        <p:blipFill>
          <a:blip r:embed="rId6"/>
          <a:stretch>
            <a:fillRect/>
          </a:stretch>
        </p:blipFill>
        <p:spPr>
          <a:xfrm>
            <a:off x="8258010" y="6305550"/>
            <a:ext cx="885990" cy="552450"/>
          </a:xfrm>
          <a:prstGeom prst="rect">
            <a:avLst/>
          </a:prstGeom>
        </p:spPr>
      </p:pic>
    </p:spTree>
    <p:extLst>
      <p:ext uri="{BB962C8B-B14F-4D97-AF65-F5344CB8AC3E}">
        <p14:creationId xmlns:p14="http://schemas.microsoft.com/office/powerpoint/2010/main" val="29198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10F3DD-ACFA-4709-9160-8EE0E868C2B0}"/>
              </a:ext>
            </a:extLst>
          </p:cNvPr>
          <p:cNvPicPr>
            <a:picLocks noChangeAspect="1"/>
          </p:cNvPicPr>
          <p:nvPr/>
        </p:nvPicPr>
        <p:blipFill rotWithShape="1">
          <a:blip r:embed="rId2">
            <a:extLst>
              <a:ext uri="{28A0092B-C50C-407E-A947-70E740481C1C}">
                <a14:useLocalDpi xmlns:a14="http://schemas.microsoft.com/office/drawing/2010/main" val="0"/>
              </a:ext>
            </a:extLst>
          </a:blip>
          <a:srcRect t="4827"/>
          <a:stretch/>
        </p:blipFill>
        <p:spPr>
          <a:xfrm>
            <a:off x="4740813" y="745588"/>
            <a:ext cx="3365695" cy="5338688"/>
          </a:xfrm>
          <a:prstGeom prst="rect">
            <a:avLst/>
          </a:prstGeom>
        </p:spPr>
      </p:pic>
      <p:sp>
        <p:nvSpPr>
          <p:cNvPr id="5" name="Rectángulo redondeado 6">
            <a:extLst>
              <a:ext uri="{FF2B5EF4-FFF2-40B4-BE49-F238E27FC236}">
                <a16:creationId xmlns:a16="http://schemas.microsoft.com/office/drawing/2014/main" id="{4CA42E10-5579-4260-98D2-3874C7298B7E}"/>
              </a:ext>
            </a:extLst>
          </p:cNvPr>
          <p:cNvSpPr/>
          <p:nvPr/>
        </p:nvSpPr>
        <p:spPr>
          <a:xfrm>
            <a:off x="474144" y="1561512"/>
            <a:ext cx="3907942" cy="3483281"/>
          </a:xfrm>
          <a:prstGeom prst="roundRect">
            <a:avLst>
              <a:gd name="adj" fmla="val 6757"/>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TextBox 3">
            <a:extLst>
              <a:ext uri="{FF2B5EF4-FFF2-40B4-BE49-F238E27FC236}">
                <a16:creationId xmlns:a16="http://schemas.microsoft.com/office/drawing/2014/main" id="{8E32FF51-C0CF-4428-83D9-FF457939A5D9}"/>
              </a:ext>
            </a:extLst>
          </p:cNvPr>
          <p:cNvSpPr txBox="1"/>
          <p:nvPr/>
        </p:nvSpPr>
        <p:spPr>
          <a:xfrm>
            <a:off x="970671" y="2487544"/>
            <a:ext cx="3123028" cy="1631216"/>
          </a:xfrm>
          <a:prstGeom prst="rect">
            <a:avLst/>
          </a:prstGeom>
          <a:noFill/>
        </p:spPr>
        <p:txBody>
          <a:bodyPr wrap="square" rtlCol="0">
            <a:spAutoFit/>
          </a:bodyPr>
          <a:lstStyle/>
          <a:p>
            <a:pPr algn="ctr"/>
            <a:r>
              <a:rPr lang="es-PE" sz="2000" b="1" dirty="0">
                <a:solidFill>
                  <a:schemeClr val="accent4">
                    <a:lumMod val="75000"/>
                  </a:schemeClr>
                </a:solidFill>
              </a:rPr>
              <a:t>Los bancos están dando a disposición del cliente app móviles donde puede escoger su agencia que prefiera.</a:t>
            </a:r>
            <a:endParaRPr lang="es-ES" sz="2000" b="1" dirty="0">
              <a:solidFill>
                <a:schemeClr val="accent4">
                  <a:lumMod val="75000"/>
                </a:schemeClr>
              </a:solidFill>
            </a:endParaRPr>
          </a:p>
        </p:txBody>
      </p:sp>
      <p:pic>
        <p:nvPicPr>
          <p:cNvPr id="6" name="Picture 5">
            <a:extLst>
              <a:ext uri="{FF2B5EF4-FFF2-40B4-BE49-F238E27FC236}">
                <a16:creationId xmlns:a16="http://schemas.microsoft.com/office/drawing/2014/main" id="{213CA022-69B4-4DC8-BA07-DF1FCCA406F7}"/>
              </a:ext>
            </a:extLst>
          </p:cNvPr>
          <p:cNvPicPr>
            <a:picLocks noChangeAspect="1"/>
          </p:cNvPicPr>
          <p:nvPr/>
        </p:nvPicPr>
        <p:blipFill>
          <a:blip r:embed="rId3"/>
          <a:stretch>
            <a:fillRect/>
          </a:stretch>
        </p:blipFill>
        <p:spPr>
          <a:xfrm>
            <a:off x="8258010" y="6305550"/>
            <a:ext cx="885990" cy="552450"/>
          </a:xfrm>
          <a:prstGeom prst="rect">
            <a:avLst/>
          </a:prstGeom>
        </p:spPr>
      </p:pic>
    </p:spTree>
    <p:extLst>
      <p:ext uri="{BB962C8B-B14F-4D97-AF65-F5344CB8AC3E}">
        <p14:creationId xmlns:p14="http://schemas.microsoft.com/office/powerpoint/2010/main" val="244996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9" name="Shape 349"/>
          <p:cNvSpPr/>
          <p:nvPr/>
        </p:nvSpPr>
        <p:spPr>
          <a:xfrm>
            <a:off x="1823392" y="3266390"/>
            <a:ext cx="2280062" cy="1643248"/>
          </a:xfrm>
          <a:prstGeom prst="arc">
            <a:avLst>
              <a:gd name="adj1" fmla="val 16200000"/>
              <a:gd name="adj2" fmla="val 0"/>
            </a:avLst>
          </a:prstGeom>
          <a:noFill/>
          <a:ln w="28575" cap="flat" cmpd="sng">
            <a:solidFill>
              <a:schemeClr val="lt1"/>
            </a:solidFill>
            <a:prstDash val="solid"/>
            <a:miter lim="800000"/>
            <a:headEnd type="none" w="med" len="med"/>
            <a:tailEnd type="none" w="med" len="med"/>
          </a:ln>
        </p:spPr>
        <p:txBody>
          <a:bodyPr wrap="square" lIns="68575" tIns="34275" rIns="68575" bIns="34275" anchor="ctr" anchorCtr="0">
            <a:noAutofit/>
          </a:bodyPr>
          <a:lstStyle/>
          <a:p>
            <a:pPr algn="ctr"/>
            <a:endParaRPr sz="1400">
              <a:solidFill>
                <a:schemeClr val="dk1"/>
              </a:solidFill>
              <a:latin typeface="Calibri"/>
              <a:ea typeface="Calibri"/>
              <a:cs typeface="Calibri"/>
              <a:sym typeface="Calibri"/>
            </a:endParaRPr>
          </a:p>
        </p:txBody>
      </p:sp>
      <p:sp>
        <p:nvSpPr>
          <p:cNvPr id="350" name="Shape 350"/>
          <p:cNvSpPr/>
          <p:nvPr/>
        </p:nvSpPr>
        <p:spPr>
          <a:xfrm>
            <a:off x="640626" y="4208529"/>
            <a:ext cx="1707485" cy="986749"/>
          </a:xfrm>
          <a:prstGeom prst="rect">
            <a:avLst/>
          </a:prstGeom>
          <a:noFill/>
          <a:ln>
            <a:noFill/>
          </a:ln>
        </p:spPr>
        <p:txBody>
          <a:bodyPr wrap="square" lIns="68575" tIns="34275" rIns="68575" bIns="34275" anchor="b" anchorCtr="0">
            <a:noAutofit/>
          </a:bodyPr>
          <a:lstStyle/>
          <a:p>
            <a:pPr algn="ctr"/>
            <a:r>
              <a:rPr lang="en" b="1" dirty="0">
                <a:solidFill>
                  <a:schemeClr val="bg1"/>
                </a:solidFill>
              </a:rPr>
              <a:t>Desarrollo</a:t>
            </a:r>
            <a:r>
              <a:rPr lang="en" sz="1400" b="1" dirty="0">
                <a:solidFill>
                  <a:schemeClr val="bg1"/>
                </a:solidFill>
                <a:latin typeface="Arial"/>
                <a:ea typeface="Arial"/>
                <a:cs typeface="Arial"/>
                <a:sym typeface="Arial"/>
              </a:rPr>
              <a:t> </a:t>
            </a:r>
            <a:r>
              <a:rPr lang="en" b="1" dirty="0">
                <a:solidFill>
                  <a:schemeClr val="bg1"/>
                </a:solidFill>
              </a:rPr>
              <a:t>e</a:t>
            </a:r>
            <a:r>
              <a:rPr lang="en" sz="1400" b="1" dirty="0">
                <a:solidFill>
                  <a:schemeClr val="bg1"/>
                </a:solidFill>
                <a:latin typeface="Arial"/>
                <a:ea typeface="Arial"/>
                <a:cs typeface="Arial"/>
                <a:sym typeface="Arial"/>
              </a:rPr>
              <a:t> implementación</a:t>
            </a:r>
          </a:p>
        </p:txBody>
      </p:sp>
      <p:sp>
        <p:nvSpPr>
          <p:cNvPr id="352" name="Shape 352"/>
          <p:cNvSpPr/>
          <p:nvPr/>
        </p:nvSpPr>
        <p:spPr>
          <a:xfrm>
            <a:off x="1" y="2309000"/>
            <a:ext cx="9143725" cy="2600700"/>
          </a:xfrm>
          <a:prstGeom prst="rect">
            <a:avLst/>
          </a:prstGeom>
          <a:solidFill>
            <a:srgbClr val="E5851B"/>
          </a:solidFill>
          <a:ln>
            <a:noFill/>
          </a:ln>
        </p:spPr>
        <p:txBody>
          <a:bodyPr wrap="square" lIns="68575" tIns="34275" rIns="68575" bIns="34275" anchor="ctr" anchorCtr="0">
            <a:noAutofit/>
          </a:bodyPr>
          <a:lstStyle/>
          <a:p>
            <a:pPr algn="ctr">
              <a:buSzPct val="25000"/>
            </a:pPr>
            <a:r>
              <a:rPr lang="en" b="1" dirty="0">
                <a:solidFill>
                  <a:schemeClr val="lt1"/>
                </a:solidFill>
                <a:latin typeface="Calibri"/>
                <a:ea typeface="Calibri"/>
                <a:cs typeface="Calibri"/>
                <a:sym typeface="Calibri"/>
              </a:rPr>
              <a:t>OBJETIVOS DE LA INVESTIGACI</a:t>
            </a:r>
            <a:r>
              <a:rPr lang="es-ES" b="1" dirty="0">
                <a:solidFill>
                  <a:schemeClr val="lt1"/>
                </a:solidFill>
                <a:latin typeface="Calibri"/>
                <a:ea typeface="Calibri"/>
                <a:cs typeface="Calibri"/>
                <a:sym typeface="Calibri"/>
              </a:rPr>
              <a:t>ÓN</a:t>
            </a:r>
            <a:endParaRPr lang="en" b="1" dirty="0">
              <a:solidFill>
                <a:schemeClr val="lt1"/>
              </a:solidFill>
              <a:latin typeface="Calibri"/>
              <a:ea typeface="Calibri"/>
              <a:cs typeface="Calibri"/>
              <a:sym typeface="Calibri"/>
            </a:endParaRPr>
          </a:p>
        </p:txBody>
      </p:sp>
      <p:pic>
        <p:nvPicPr>
          <p:cNvPr id="9" name="Shape 422"/>
          <p:cNvPicPr preferRelativeResize="0"/>
          <p:nvPr/>
        </p:nvPicPr>
        <p:blipFill rotWithShape="1">
          <a:blip r:embed="rId3" cstate="email">
            <a:alphaModFix amt="32000"/>
            <a:biLevel thresh="50000"/>
            <a:extLst>
              <a:ext uri="{28A0092B-C50C-407E-A947-70E740481C1C}">
                <a14:useLocalDpi xmlns:a14="http://schemas.microsoft.com/office/drawing/2010/main"/>
              </a:ext>
            </a:extLst>
          </a:blip>
          <a:srcRect/>
          <a:stretch/>
        </p:blipFill>
        <p:spPr>
          <a:xfrm>
            <a:off x="4964168" y="3147946"/>
            <a:ext cx="4176313" cy="2287620"/>
          </a:xfrm>
          <a:prstGeom prst="rect">
            <a:avLst/>
          </a:prstGeom>
          <a:noFill/>
          <a:ln>
            <a:noFill/>
          </a:ln>
        </p:spPr>
      </p:pic>
      <p:pic>
        <p:nvPicPr>
          <p:cNvPr id="6" name="Picture 5">
            <a:extLst>
              <a:ext uri="{FF2B5EF4-FFF2-40B4-BE49-F238E27FC236}">
                <a16:creationId xmlns:a16="http://schemas.microsoft.com/office/drawing/2014/main" id="{403962AA-76D0-4D16-B9ED-CD8AE9D83BD4}"/>
              </a:ext>
            </a:extLst>
          </p:cNvPr>
          <p:cNvPicPr>
            <a:picLocks noChangeAspect="1"/>
          </p:cNvPicPr>
          <p:nvPr/>
        </p:nvPicPr>
        <p:blipFill>
          <a:blip r:embed="rId4"/>
          <a:stretch>
            <a:fillRect/>
          </a:stretch>
        </p:blipFill>
        <p:spPr>
          <a:xfrm>
            <a:off x="8258010" y="6319618"/>
            <a:ext cx="885990" cy="552450"/>
          </a:xfrm>
          <a:prstGeom prst="rect">
            <a:avLst/>
          </a:prstGeom>
        </p:spPr>
      </p:pic>
    </p:spTree>
    <p:extLst>
      <p:ext uri="{BB962C8B-B14F-4D97-AF65-F5344CB8AC3E}">
        <p14:creationId xmlns:p14="http://schemas.microsoft.com/office/powerpoint/2010/main" val="288621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esultado de imagen para chatbot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chatbo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15" name="AutoShape 6" descr="Resultado de imagen para chatbots"/>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17" name="16 CuadroTexto"/>
          <p:cNvSpPr txBox="1"/>
          <p:nvPr/>
        </p:nvSpPr>
        <p:spPr>
          <a:xfrm>
            <a:off x="305048" y="526983"/>
            <a:ext cx="1857368" cy="338554"/>
          </a:xfrm>
          <a:prstGeom prst="rect">
            <a:avLst/>
          </a:prstGeom>
          <a:noFill/>
        </p:spPr>
        <p:txBody>
          <a:bodyPr wrap="none" rtlCol="0">
            <a:spAutoFit/>
          </a:bodyPr>
          <a:lstStyle/>
          <a:p>
            <a:r>
              <a:rPr lang="es-PE" sz="1600" b="1" dirty="0">
                <a:latin typeface="Flexo" pitchFamily="50" charset="0"/>
              </a:rPr>
              <a:t>OBJETIVO GENERAL</a:t>
            </a:r>
          </a:p>
        </p:txBody>
      </p:sp>
      <p:sp>
        <p:nvSpPr>
          <p:cNvPr id="16" name="AutoShape 14" descr="Resultado de imagen para CHATBOT BAN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22" name="Picture 8" descr="Resultado de imagen para check icon"/>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9195" y="4578161"/>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8" name="17 Rectángulo"/>
          <p:cNvSpPr/>
          <p:nvPr/>
        </p:nvSpPr>
        <p:spPr>
          <a:xfrm>
            <a:off x="999485" y="4475088"/>
            <a:ext cx="4572000" cy="738664"/>
          </a:xfrm>
          <a:prstGeom prst="rect">
            <a:avLst/>
          </a:prstGeom>
        </p:spPr>
        <p:txBody>
          <a:bodyPr>
            <a:spAutoFit/>
          </a:bodyPr>
          <a:lstStyle/>
          <a:p>
            <a:pPr algn="just"/>
            <a:r>
              <a:rPr lang="es-ES" sz="1400" kern="0" dirty="0">
                <a:latin typeface="Flexo" pitchFamily="50" charset="0"/>
              </a:rPr>
              <a:t>AUTOMATIZAR EL MODELO DE BÚSQUEDA EN UNA AGENCIA.</a:t>
            </a:r>
          </a:p>
          <a:p>
            <a:pPr algn="just" hangingPunct="0"/>
            <a:endParaRPr lang="en-US" sz="1400" b="1" kern="0" dirty="0">
              <a:latin typeface="Flexo" pitchFamily="50" charset="0"/>
            </a:endParaRPr>
          </a:p>
        </p:txBody>
      </p:sp>
      <p:sp>
        <p:nvSpPr>
          <p:cNvPr id="19" name="18 Rectángulo"/>
          <p:cNvSpPr/>
          <p:nvPr/>
        </p:nvSpPr>
        <p:spPr>
          <a:xfrm>
            <a:off x="4476492" y="477581"/>
            <a:ext cx="3537106" cy="276999"/>
          </a:xfrm>
          <a:prstGeom prst="rect">
            <a:avLst/>
          </a:prstGeom>
        </p:spPr>
        <p:txBody>
          <a:bodyPr wrap="square">
            <a:spAutoFit/>
          </a:bodyPr>
          <a:lstStyle/>
          <a:p>
            <a:r>
              <a:rPr lang="en-GB" sz="1200" b="1" dirty="0" err="1">
                <a:latin typeface="Flexo" pitchFamily="50" charset="0"/>
              </a:rPr>
              <a:t>Objetivos</a:t>
            </a:r>
            <a:r>
              <a:rPr lang="en-GB" sz="1200" b="1" dirty="0">
                <a:latin typeface="Flexo" pitchFamily="50" charset="0"/>
              </a:rPr>
              <a:t> de la </a:t>
            </a:r>
            <a:r>
              <a:rPr lang="en-GB" sz="1200" b="1" dirty="0" err="1">
                <a:latin typeface="Flexo" pitchFamily="50" charset="0"/>
              </a:rPr>
              <a:t>investigación</a:t>
            </a:r>
            <a:endParaRPr lang="es-PE" sz="1200" dirty="0"/>
          </a:p>
        </p:txBody>
      </p:sp>
      <p:pic>
        <p:nvPicPr>
          <p:cNvPr id="2068" name="Picture 20" descr="Imagen relacionada"/>
          <p:cNvPicPr>
            <a:picLocks noChangeAspect="1" noChangeArrowheads="1"/>
          </p:cNvPicPr>
          <p:nvPr/>
        </p:nvPicPr>
        <p:blipFill>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a:ext>
            </a:extLst>
          </a:blip>
          <a:srcRect/>
          <a:stretch>
            <a:fillRect/>
          </a:stretch>
        </p:blipFill>
        <p:spPr bwMode="auto">
          <a:xfrm>
            <a:off x="4018654" y="436096"/>
            <a:ext cx="544632" cy="54463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para check icon"/>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9195" y="1592679"/>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30" name="29 Rectángulo"/>
          <p:cNvSpPr/>
          <p:nvPr/>
        </p:nvSpPr>
        <p:spPr>
          <a:xfrm>
            <a:off x="1008112" y="1484784"/>
            <a:ext cx="4572000" cy="738664"/>
          </a:xfrm>
          <a:prstGeom prst="rect">
            <a:avLst/>
          </a:prstGeom>
        </p:spPr>
        <p:txBody>
          <a:bodyPr>
            <a:spAutoFit/>
          </a:bodyPr>
          <a:lstStyle/>
          <a:p>
            <a:pPr algn="just"/>
            <a:r>
              <a:rPr lang="es-ES" sz="1400" kern="0" dirty="0">
                <a:latin typeface="Flexo" pitchFamily="50" charset="0"/>
              </a:rPr>
              <a:t>PLANTEAR UNA MEJOR DISTRIBUCIÓN DEL CLIENTE A LA HORA DE BUSCAR LA AGENCIA DE BANCO QUE MÁS SE ACOMODE A LAS NECESIDADES DEL CLIENTE.</a:t>
            </a:r>
            <a:endParaRPr lang="en-US" sz="1400" kern="0" dirty="0">
              <a:latin typeface="Flexo" pitchFamily="50" charset="0"/>
            </a:endParaRPr>
          </a:p>
        </p:txBody>
      </p:sp>
      <p:pic>
        <p:nvPicPr>
          <p:cNvPr id="33" name="Picture 8" descr="Resultado de imagen para check icon"/>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9195" y="3716624"/>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34" name="33 Rectángulo"/>
          <p:cNvSpPr/>
          <p:nvPr/>
        </p:nvSpPr>
        <p:spPr>
          <a:xfrm>
            <a:off x="1008112" y="3501008"/>
            <a:ext cx="4572000" cy="954107"/>
          </a:xfrm>
          <a:prstGeom prst="rect">
            <a:avLst/>
          </a:prstGeom>
        </p:spPr>
        <p:txBody>
          <a:bodyPr>
            <a:spAutoFit/>
          </a:bodyPr>
          <a:lstStyle/>
          <a:p>
            <a:pPr algn="just"/>
            <a:r>
              <a:rPr lang="es-ES" sz="1400" kern="0" dirty="0">
                <a:latin typeface="Flexo" pitchFamily="50" charset="0"/>
              </a:rPr>
              <a:t>GENERAR UNA MEJOR EXPERIENCIA AL USUARIO CON MEJORES RECOMENDACIONES A LA HORA DE BUSCAR UNA AGENCIA.</a:t>
            </a:r>
          </a:p>
          <a:p>
            <a:pPr algn="just" hangingPunct="0"/>
            <a:endParaRPr lang="en-US" sz="1400" b="1" kern="0" dirty="0">
              <a:latin typeface="Flexo" pitchFamily="50" charset="0"/>
            </a:endParaRPr>
          </a:p>
        </p:txBody>
      </p:sp>
      <p:pic>
        <p:nvPicPr>
          <p:cNvPr id="35" name="Picture 8" descr="Resultado de imagen para check icon"/>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9195" y="5503075"/>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36" name="35 Rectángulo"/>
          <p:cNvSpPr/>
          <p:nvPr/>
        </p:nvSpPr>
        <p:spPr>
          <a:xfrm>
            <a:off x="999485" y="5278212"/>
            <a:ext cx="4572000" cy="738664"/>
          </a:xfrm>
          <a:prstGeom prst="rect">
            <a:avLst/>
          </a:prstGeom>
        </p:spPr>
        <p:txBody>
          <a:bodyPr>
            <a:spAutoFit/>
          </a:bodyPr>
          <a:lstStyle/>
          <a:p>
            <a:pPr algn="just"/>
            <a:endParaRPr lang="es-ES" sz="1400" kern="0" dirty="0">
              <a:latin typeface="Flexo" pitchFamily="50" charset="0"/>
            </a:endParaRPr>
          </a:p>
          <a:p>
            <a:pPr algn="just"/>
            <a:r>
              <a:rPr lang="es-ES" sz="1400" kern="0" dirty="0">
                <a:latin typeface="Flexo" pitchFamily="50" charset="0"/>
              </a:rPr>
              <a:t>HALLAR LA CANTIDAD DE CLIENTES EN UNA AGENCIA.</a:t>
            </a:r>
          </a:p>
          <a:p>
            <a:pPr algn="just" hangingPunct="0"/>
            <a:endParaRPr lang="en-US" sz="1400" b="1" kern="0" dirty="0">
              <a:latin typeface="Flexo" pitchFamily="50" charset="0"/>
            </a:endParaRPr>
          </a:p>
        </p:txBody>
      </p:sp>
      <p:pic>
        <p:nvPicPr>
          <p:cNvPr id="4" name="Imagen 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995987" y="1255726"/>
            <a:ext cx="2581275" cy="5229225"/>
          </a:xfrm>
          <a:prstGeom prst="rect">
            <a:avLst/>
          </a:prstGeom>
        </p:spPr>
      </p:pic>
      <p:pic>
        <p:nvPicPr>
          <p:cNvPr id="21" name="Picture 20">
            <a:extLst>
              <a:ext uri="{FF2B5EF4-FFF2-40B4-BE49-F238E27FC236}">
                <a16:creationId xmlns:a16="http://schemas.microsoft.com/office/drawing/2014/main" id="{8171025F-64C0-4CCD-9F48-7F3D5C750D41}"/>
              </a:ext>
            </a:extLst>
          </p:cNvPr>
          <p:cNvPicPr>
            <a:picLocks noChangeAspect="1"/>
          </p:cNvPicPr>
          <p:nvPr/>
        </p:nvPicPr>
        <p:blipFill rotWithShape="1">
          <a:blip r:embed="rId6">
            <a:extLst>
              <a:ext uri="{28A0092B-C50C-407E-A947-70E740481C1C}">
                <a14:useLocalDpi xmlns:a14="http://schemas.microsoft.com/office/drawing/2010/main" val="0"/>
              </a:ext>
            </a:extLst>
          </a:blip>
          <a:srcRect t="4827"/>
          <a:stretch/>
        </p:blipFill>
        <p:spPr>
          <a:xfrm>
            <a:off x="6231986" y="2320391"/>
            <a:ext cx="2168900" cy="3440323"/>
          </a:xfrm>
          <a:prstGeom prst="rect">
            <a:avLst/>
          </a:prstGeom>
        </p:spPr>
      </p:pic>
      <p:sp>
        <p:nvSpPr>
          <p:cNvPr id="23" name="16 CuadroTexto">
            <a:extLst>
              <a:ext uri="{FF2B5EF4-FFF2-40B4-BE49-F238E27FC236}">
                <a16:creationId xmlns:a16="http://schemas.microsoft.com/office/drawing/2014/main" id="{C2C19379-52B6-4F3F-A5B3-F0E2F4DF4839}"/>
              </a:ext>
            </a:extLst>
          </p:cNvPr>
          <p:cNvSpPr txBox="1"/>
          <p:nvPr/>
        </p:nvSpPr>
        <p:spPr>
          <a:xfrm>
            <a:off x="305047" y="2608844"/>
            <a:ext cx="2025619" cy="338554"/>
          </a:xfrm>
          <a:prstGeom prst="rect">
            <a:avLst/>
          </a:prstGeom>
          <a:noFill/>
        </p:spPr>
        <p:txBody>
          <a:bodyPr wrap="none" rtlCol="0">
            <a:spAutoFit/>
          </a:bodyPr>
          <a:lstStyle/>
          <a:p>
            <a:r>
              <a:rPr lang="es-PE" sz="1600" b="1" dirty="0">
                <a:latin typeface="Flexo" pitchFamily="50" charset="0"/>
              </a:rPr>
              <a:t>OBJETIVO ESPECIFICO</a:t>
            </a:r>
          </a:p>
        </p:txBody>
      </p:sp>
    </p:spTree>
    <p:extLst>
      <p:ext uri="{BB962C8B-B14F-4D97-AF65-F5344CB8AC3E}">
        <p14:creationId xmlns:p14="http://schemas.microsoft.com/office/powerpoint/2010/main" val="401548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9" name="Shape 349"/>
          <p:cNvSpPr/>
          <p:nvPr/>
        </p:nvSpPr>
        <p:spPr>
          <a:xfrm>
            <a:off x="1823392" y="3266390"/>
            <a:ext cx="2280062" cy="1643248"/>
          </a:xfrm>
          <a:prstGeom prst="arc">
            <a:avLst>
              <a:gd name="adj1" fmla="val 16200000"/>
              <a:gd name="adj2" fmla="val 0"/>
            </a:avLst>
          </a:prstGeom>
          <a:noFill/>
          <a:ln w="28575" cap="flat" cmpd="sng">
            <a:solidFill>
              <a:schemeClr val="lt1"/>
            </a:solidFill>
            <a:prstDash val="solid"/>
            <a:miter lim="800000"/>
            <a:headEnd type="none" w="med" len="med"/>
            <a:tailEnd type="none" w="med" len="med"/>
          </a:ln>
        </p:spPr>
        <p:txBody>
          <a:bodyPr wrap="square" lIns="68575" tIns="34275" rIns="68575" bIns="34275" anchor="ctr" anchorCtr="0">
            <a:noAutofit/>
          </a:bodyPr>
          <a:lstStyle/>
          <a:p>
            <a:pPr algn="ctr"/>
            <a:endParaRPr sz="1400">
              <a:solidFill>
                <a:schemeClr val="dk1"/>
              </a:solidFill>
              <a:latin typeface="Calibri"/>
              <a:ea typeface="Calibri"/>
              <a:cs typeface="Calibri"/>
              <a:sym typeface="Calibri"/>
            </a:endParaRPr>
          </a:p>
        </p:txBody>
      </p:sp>
      <p:sp>
        <p:nvSpPr>
          <p:cNvPr id="350" name="Shape 350"/>
          <p:cNvSpPr/>
          <p:nvPr/>
        </p:nvSpPr>
        <p:spPr>
          <a:xfrm>
            <a:off x="640626" y="4208529"/>
            <a:ext cx="1707485" cy="986749"/>
          </a:xfrm>
          <a:prstGeom prst="rect">
            <a:avLst/>
          </a:prstGeom>
          <a:noFill/>
          <a:ln>
            <a:noFill/>
          </a:ln>
        </p:spPr>
        <p:txBody>
          <a:bodyPr wrap="square" lIns="68575" tIns="34275" rIns="68575" bIns="34275" anchor="b" anchorCtr="0">
            <a:noAutofit/>
          </a:bodyPr>
          <a:lstStyle/>
          <a:p>
            <a:pPr algn="ctr"/>
            <a:r>
              <a:rPr lang="en" b="1" dirty="0">
                <a:solidFill>
                  <a:schemeClr val="bg1"/>
                </a:solidFill>
              </a:rPr>
              <a:t>Desarrollo</a:t>
            </a:r>
            <a:r>
              <a:rPr lang="en" sz="1400" b="1" dirty="0">
                <a:solidFill>
                  <a:schemeClr val="bg1"/>
                </a:solidFill>
                <a:latin typeface="Arial"/>
                <a:ea typeface="Arial"/>
                <a:cs typeface="Arial"/>
                <a:sym typeface="Arial"/>
              </a:rPr>
              <a:t> </a:t>
            </a:r>
            <a:r>
              <a:rPr lang="en" b="1" dirty="0">
                <a:solidFill>
                  <a:schemeClr val="bg1"/>
                </a:solidFill>
              </a:rPr>
              <a:t>e</a:t>
            </a:r>
            <a:r>
              <a:rPr lang="en" sz="1400" b="1" dirty="0">
                <a:solidFill>
                  <a:schemeClr val="bg1"/>
                </a:solidFill>
                <a:latin typeface="Arial"/>
                <a:ea typeface="Arial"/>
                <a:cs typeface="Arial"/>
                <a:sym typeface="Arial"/>
              </a:rPr>
              <a:t> implementación</a:t>
            </a:r>
          </a:p>
        </p:txBody>
      </p:sp>
      <p:sp>
        <p:nvSpPr>
          <p:cNvPr id="352" name="Shape 352"/>
          <p:cNvSpPr/>
          <p:nvPr/>
        </p:nvSpPr>
        <p:spPr>
          <a:xfrm>
            <a:off x="1" y="2309000"/>
            <a:ext cx="9143725" cy="2600700"/>
          </a:xfrm>
          <a:prstGeom prst="rect">
            <a:avLst/>
          </a:prstGeom>
          <a:solidFill>
            <a:srgbClr val="E5851B"/>
          </a:solidFill>
          <a:ln>
            <a:noFill/>
          </a:ln>
        </p:spPr>
        <p:txBody>
          <a:bodyPr wrap="square" lIns="68575" tIns="34275" rIns="68575" bIns="34275" anchor="ctr" anchorCtr="0">
            <a:noAutofit/>
          </a:bodyPr>
          <a:lstStyle/>
          <a:p>
            <a:pPr algn="ctr">
              <a:buSzPct val="25000"/>
            </a:pPr>
            <a:r>
              <a:rPr lang="en" b="1" dirty="0">
                <a:solidFill>
                  <a:schemeClr val="lt1"/>
                </a:solidFill>
                <a:latin typeface="Calibri"/>
                <a:ea typeface="Calibri"/>
                <a:cs typeface="Calibri"/>
                <a:sym typeface="Calibri"/>
              </a:rPr>
              <a:t>JUSTIFICACIÓN, </a:t>
            </a:r>
            <a:r>
              <a:rPr lang="es-ES" b="1" dirty="0">
                <a:solidFill>
                  <a:schemeClr val="lt1"/>
                </a:solidFill>
                <a:latin typeface="Calibri"/>
                <a:ea typeface="Calibri"/>
                <a:cs typeface="Calibri"/>
                <a:sym typeface="Calibri"/>
              </a:rPr>
              <a:t>IMPORTANCIA Y LIMITACIONES DE LA INVESTIGACIÓN</a:t>
            </a:r>
            <a:endParaRPr lang="en" b="1" dirty="0">
              <a:solidFill>
                <a:schemeClr val="lt1"/>
              </a:solidFill>
              <a:latin typeface="Calibri"/>
              <a:ea typeface="Calibri"/>
              <a:cs typeface="Calibri"/>
              <a:sym typeface="Calibri"/>
            </a:endParaRPr>
          </a:p>
        </p:txBody>
      </p:sp>
      <p:pic>
        <p:nvPicPr>
          <p:cNvPr id="9" name="Shape 422"/>
          <p:cNvPicPr preferRelativeResize="0"/>
          <p:nvPr/>
        </p:nvPicPr>
        <p:blipFill rotWithShape="1">
          <a:blip r:embed="rId3" cstate="email">
            <a:alphaModFix amt="32000"/>
            <a:biLevel thresh="50000"/>
            <a:extLst>
              <a:ext uri="{28A0092B-C50C-407E-A947-70E740481C1C}">
                <a14:useLocalDpi xmlns:a14="http://schemas.microsoft.com/office/drawing/2010/main"/>
              </a:ext>
            </a:extLst>
          </a:blip>
          <a:srcRect/>
          <a:stretch/>
        </p:blipFill>
        <p:spPr>
          <a:xfrm>
            <a:off x="4964168" y="3147946"/>
            <a:ext cx="4176313" cy="2287620"/>
          </a:xfrm>
          <a:prstGeom prst="rect">
            <a:avLst/>
          </a:prstGeom>
          <a:noFill/>
          <a:ln>
            <a:noFill/>
          </a:ln>
        </p:spPr>
      </p:pic>
      <p:pic>
        <p:nvPicPr>
          <p:cNvPr id="6" name="Picture 5">
            <a:extLst>
              <a:ext uri="{FF2B5EF4-FFF2-40B4-BE49-F238E27FC236}">
                <a16:creationId xmlns:a16="http://schemas.microsoft.com/office/drawing/2014/main" id="{403962AA-76D0-4D16-B9ED-CD8AE9D83BD4}"/>
              </a:ext>
            </a:extLst>
          </p:cNvPr>
          <p:cNvPicPr>
            <a:picLocks noChangeAspect="1"/>
          </p:cNvPicPr>
          <p:nvPr/>
        </p:nvPicPr>
        <p:blipFill>
          <a:blip r:embed="rId4"/>
          <a:stretch>
            <a:fillRect/>
          </a:stretch>
        </p:blipFill>
        <p:spPr>
          <a:xfrm>
            <a:off x="8258010" y="6319618"/>
            <a:ext cx="885990" cy="552450"/>
          </a:xfrm>
          <a:prstGeom prst="rect">
            <a:avLst/>
          </a:prstGeom>
        </p:spPr>
      </p:pic>
    </p:spTree>
    <p:extLst>
      <p:ext uri="{BB962C8B-B14F-4D97-AF65-F5344CB8AC3E}">
        <p14:creationId xmlns:p14="http://schemas.microsoft.com/office/powerpoint/2010/main" val="420243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esultado de imagen para chatbot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3" name="AutoShape 4" descr="Resultado de imagen para chatbo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15" name="AutoShape 6" descr="Resultado de imagen para chatbots"/>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17" name="16 CuadroTexto"/>
          <p:cNvSpPr txBox="1"/>
          <p:nvPr/>
        </p:nvSpPr>
        <p:spPr>
          <a:xfrm>
            <a:off x="305048" y="526983"/>
            <a:ext cx="3387851" cy="338554"/>
          </a:xfrm>
          <a:prstGeom prst="rect">
            <a:avLst/>
          </a:prstGeom>
          <a:noFill/>
        </p:spPr>
        <p:txBody>
          <a:bodyPr wrap="none" rtlCol="0">
            <a:spAutoFit/>
          </a:bodyPr>
          <a:lstStyle/>
          <a:p>
            <a:r>
              <a:rPr lang="es-PE" sz="1600" b="1" dirty="0">
                <a:latin typeface="Flexo" pitchFamily="50" charset="0"/>
              </a:rPr>
              <a:t>JUSTIFICACIÓN DE LA INVESTIGACIÓN</a:t>
            </a:r>
          </a:p>
        </p:txBody>
      </p:sp>
      <p:sp>
        <p:nvSpPr>
          <p:cNvPr id="16" name="AutoShape 14" descr="Resultado de imagen para CHATBOT BAN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22" name="Picture 8" descr="Resultado de imagen para check icon"/>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9195" y="4240533"/>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8" name="17 Rectángulo"/>
          <p:cNvSpPr/>
          <p:nvPr/>
        </p:nvSpPr>
        <p:spPr>
          <a:xfrm>
            <a:off x="999485" y="4250005"/>
            <a:ext cx="4572000" cy="523220"/>
          </a:xfrm>
          <a:prstGeom prst="rect">
            <a:avLst/>
          </a:prstGeom>
        </p:spPr>
        <p:txBody>
          <a:bodyPr>
            <a:spAutoFit/>
          </a:bodyPr>
          <a:lstStyle/>
          <a:p>
            <a:pPr algn="just"/>
            <a:r>
              <a:rPr lang="es-ES" sz="1400" kern="0" dirty="0">
                <a:latin typeface="Flexo" pitchFamily="50" charset="0"/>
              </a:rPr>
              <a:t>DISMINUCIÓN DE COLAS EN LAS AGENCIAS DE BANCOS</a:t>
            </a:r>
          </a:p>
          <a:p>
            <a:pPr algn="just" hangingPunct="0"/>
            <a:endParaRPr lang="en-US" sz="1400" b="1" kern="0" dirty="0">
              <a:latin typeface="Flexo" pitchFamily="50" charset="0"/>
            </a:endParaRPr>
          </a:p>
        </p:txBody>
      </p:sp>
      <p:sp>
        <p:nvSpPr>
          <p:cNvPr id="30" name="29 Rectángulo"/>
          <p:cNvSpPr/>
          <p:nvPr/>
        </p:nvSpPr>
        <p:spPr>
          <a:xfrm>
            <a:off x="368300" y="978347"/>
            <a:ext cx="5197744" cy="1600438"/>
          </a:xfrm>
          <a:prstGeom prst="rect">
            <a:avLst/>
          </a:prstGeom>
        </p:spPr>
        <p:txBody>
          <a:bodyPr wrap="square">
            <a:spAutoFit/>
          </a:bodyPr>
          <a:lstStyle/>
          <a:p>
            <a:pPr algn="just"/>
            <a:r>
              <a:rPr lang="es-ES" sz="1400" kern="0" dirty="0">
                <a:latin typeface="Flexo" pitchFamily="50" charset="0"/>
              </a:rPr>
              <a:t>UN CLIENTE SATISFECHO GENERA UNA MEJOR EXPERIENCIA Y POR ENDE BENEFICIOS NO SOLO PARA LA EMPRESA FINANCIERA SINO TAMBIÉN PARA EL USUARIO, NO SOLO ES ENTREGAR UNA RESPUESTA (DISTANCIA DE AGENCIA FINANCIERA MÁS CERCANA) SINO ES ENTREGAR UNA EXPERIENCIA, RECOMENDACIONES PARA EL USUARIO (RECOMENDAR LA AGENCIA FINANCIERA MÁS IDÓNEO PARA EL USUARIO)</a:t>
            </a:r>
            <a:endParaRPr lang="en-US" sz="1400" kern="0" dirty="0">
              <a:latin typeface="Flexo" pitchFamily="50" charset="0"/>
            </a:endParaRPr>
          </a:p>
        </p:txBody>
      </p:sp>
      <p:pic>
        <p:nvPicPr>
          <p:cNvPr id="33" name="Picture 8" descr="Resultado de imagen para check icon"/>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9195" y="3604080"/>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34" name="33 Rectángulo"/>
          <p:cNvSpPr/>
          <p:nvPr/>
        </p:nvSpPr>
        <p:spPr>
          <a:xfrm>
            <a:off x="1008112" y="3501008"/>
            <a:ext cx="4572000" cy="738664"/>
          </a:xfrm>
          <a:prstGeom prst="rect">
            <a:avLst/>
          </a:prstGeom>
        </p:spPr>
        <p:txBody>
          <a:bodyPr>
            <a:spAutoFit/>
          </a:bodyPr>
          <a:lstStyle/>
          <a:p>
            <a:pPr algn="just"/>
            <a:r>
              <a:rPr lang="es-ES" sz="1400" kern="0" dirty="0">
                <a:latin typeface="Flexo" pitchFamily="50" charset="0"/>
              </a:rPr>
              <a:t>UNA MEJOR DISTRIBUCIÓN DE LOS CLIENTES HACIA LAS DISTINTAS AGENCIAS DEL PERÚ</a:t>
            </a:r>
          </a:p>
          <a:p>
            <a:pPr algn="just" hangingPunct="0"/>
            <a:endParaRPr lang="en-US" sz="1400" b="1" kern="0" dirty="0">
              <a:latin typeface="Flexo" pitchFamily="50" charset="0"/>
            </a:endParaRPr>
          </a:p>
        </p:txBody>
      </p:sp>
      <p:pic>
        <p:nvPicPr>
          <p:cNvPr id="35" name="Picture 8" descr="Resultado de imagen para check icon"/>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9195" y="4841892"/>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36" name="35 Rectángulo"/>
          <p:cNvSpPr/>
          <p:nvPr/>
        </p:nvSpPr>
        <p:spPr>
          <a:xfrm>
            <a:off x="999485" y="4631099"/>
            <a:ext cx="4572000" cy="523220"/>
          </a:xfrm>
          <a:prstGeom prst="rect">
            <a:avLst/>
          </a:prstGeom>
        </p:spPr>
        <p:txBody>
          <a:bodyPr>
            <a:spAutoFit/>
          </a:bodyPr>
          <a:lstStyle/>
          <a:p>
            <a:pPr algn="just"/>
            <a:endParaRPr lang="es-ES" sz="1400" kern="0" dirty="0">
              <a:latin typeface="Flexo" pitchFamily="50" charset="0"/>
            </a:endParaRPr>
          </a:p>
          <a:p>
            <a:pPr algn="just"/>
            <a:r>
              <a:rPr lang="es-ES" sz="1400" kern="0" dirty="0">
                <a:latin typeface="Flexo" pitchFamily="50" charset="0"/>
              </a:rPr>
              <a:t>UNA EXCELENTE EXPERIENCIA PARA LOS CLIENTES</a:t>
            </a:r>
            <a:endParaRPr lang="en-US" sz="1400" kern="0" dirty="0">
              <a:latin typeface="Flexo" pitchFamily="50"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95987" y="1255726"/>
            <a:ext cx="2581275" cy="5229225"/>
          </a:xfrm>
          <a:prstGeom prst="rect">
            <a:avLst/>
          </a:prstGeom>
        </p:spPr>
      </p:pic>
      <p:pic>
        <p:nvPicPr>
          <p:cNvPr id="21" name="Picture 20">
            <a:extLst>
              <a:ext uri="{FF2B5EF4-FFF2-40B4-BE49-F238E27FC236}">
                <a16:creationId xmlns:a16="http://schemas.microsoft.com/office/drawing/2014/main" id="{8171025F-64C0-4CCD-9F48-7F3D5C750D41}"/>
              </a:ext>
            </a:extLst>
          </p:cNvPr>
          <p:cNvPicPr>
            <a:picLocks noChangeAspect="1"/>
          </p:cNvPicPr>
          <p:nvPr/>
        </p:nvPicPr>
        <p:blipFill rotWithShape="1">
          <a:blip r:embed="rId4">
            <a:extLst>
              <a:ext uri="{28A0092B-C50C-407E-A947-70E740481C1C}">
                <a14:useLocalDpi xmlns:a14="http://schemas.microsoft.com/office/drawing/2010/main" val="0"/>
              </a:ext>
            </a:extLst>
          </a:blip>
          <a:srcRect t="4827"/>
          <a:stretch/>
        </p:blipFill>
        <p:spPr>
          <a:xfrm>
            <a:off x="6231986" y="2320391"/>
            <a:ext cx="2168900" cy="3440323"/>
          </a:xfrm>
          <a:prstGeom prst="rect">
            <a:avLst/>
          </a:prstGeom>
        </p:spPr>
      </p:pic>
      <p:sp>
        <p:nvSpPr>
          <p:cNvPr id="23" name="16 CuadroTexto">
            <a:extLst>
              <a:ext uri="{FF2B5EF4-FFF2-40B4-BE49-F238E27FC236}">
                <a16:creationId xmlns:a16="http://schemas.microsoft.com/office/drawing/2014/main" id="{C2C19379-52B6-4F3F-A5B3-F0E2F4DF4839}"/>
              </a:ext>
            </a:extLst>
          </p:cNvPr>
          <p:cNvSpPr txBox="1"/>
          <p:nvPr/>
        </p:nvSpPr>
        <p:spPr>
          <a:xfrm>
            <a:off x="305047" y="2876130"/>
            <a:ext cx="3345275" cy="338554"/>
          </a:xfrm>
          <a:prstGeom prst="rect">
            <a:avLst/>
          </a:prstGeom>
          <a:noFill/>
        </p:spPr>
        <p:txBody>
          <a:bodyPr wrap="none" rtlCol="0">
            <a:spAutoFit/>
          </a:bodyPr>
          <a:lstStyle/>
          <a:p>
            <a:r>
              <a:rPr lang="es-PE" sz="1600" b="1" dirty="0">
                <a:latin typeface="Flexo" pitchFamily="50" charset="0"/>
              </a:rPr>
              <a:t>IMPORTANCIA DE LA INVESTIGACIÓN</a:t>
            </a:r>
          </a:p>
        </p:txBody>
      </p:sp>
      <p:pic>
        <p:nvPicPr>
          <p:cNvPr id="20" name="Picture 8" descr="Resultado de imagen para check icon">
            <a:extLst>
              <a:ext uri="{FF2B5EF4-FFF2-40B4-BE49-F238E27FC236}">
                <a16:creationId xmlns:a16="http://schemas.microsoft.com/office/drawing/2014/main" id="{07B59EB0-EFFD-4725-93EB-6E9AE2A64B1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6849" y="6161908"/>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24" name="16 CuadroTexto">
            <a:extLst>
              <a:ext uri="{FF2B5EF4-FFF2-40B4-BE49-F238E27FC236}">
                <a16:creationId xmlns:a16="http://schemas.microsoft.com/office/drawing/2014/main" id="{98B6F575-9779-4EF0-A995-47C147A48994}"/>
              </a:ext>
            </a:extLst>
          </p:cNvPr>
          <p:cNvSpPr txBox="1"/>
          <p:nvPr/>
        </p:nvSpPr>
        <p:spPr>
          <a:xfrm>
            <a:off x="305046" y="5517884"/>
            <a:ext cx="3331618" cy="338554"/>
          </a:xfrm>
          <a:prstGeom prst="rect">
            <a:avLst/>
          </a:prstGeom>
          <a:noFill/>
        </p:spPr>
        <p:txBody>
          <a:bodyPr wrap="none" rtlCol="0">
            <a:spAutoFit/>
          </a:bodyPr>
          <a:lstStyle/>
          <a:p>
            <a:r>
              <a:rPr lang="es-PE" sz="1600" b="1" dirty="0">
                <a:latin typeface="Flexo" pitchFamily="50" charset="0"/>
              </a:rPr>
              <a:t>LIMITACIONES DE LA INVESTIGACIÓN</a:t>
            </a:r>
          </a:p>
        </p:txBody>
      </p:sp>
      <p:sp>
        <p:nvSpPr>
          <p:cNvPr id="25" name="35 Rectángulo">
            <a:extLst>
              <a:ext uri="{FF2B5EF4-FFF2-40B4-BE49-F238E27FC236}">
                <a16:creationId xmlns:a16="http://schemas.microsoft.com/office/drawing/2014/main" id="{D3727C53-20B0-47C2-82CB-63537D8CE5D1}"/>
              </a:ext>
            </a:extLst>
          </p:cNvPr>
          <p:cNvSpPr/>
          <p:nvPr/>
        </p:nvSpPr>
        <p:spPr>
          <a:xfrm>
            <a:off x="994044" y="5734439"/>
            <a:ext cx="4572000" cy="954107"/>
          </a:xfrm>
          <a:prstGeom prst="rect">
            <a:avLst/>
          </a:prstGeom>
        </p:spPr>
        <p:txBody>
          <a:bodyPr>
            <a:spAutoFit/>
          </a:bodyPr>
          <a:lstStyle/>
          <a:p>
            <a:pPr algn="just"/>
            <a:endParaRPr lang="es-ES" sz="1400" kern="0" dirty="0">
              <a:latin typeface="Flexo" pitchFamily="50" charset="0"/>
            </a:endParaRPr>
          </a:p>
          <a:p>
            <a:pPr algn="just"/>
            <a:r>
              <a:rPr lang="es-ES" sz="1400" kern="0" dirty="0">
                <a:latin typeface="Flexo" pitchFamily="50" charset="0"/>
              </a:rPr>
              <a:t>UNA LIMITACIÓN QUE TIENE LA INVESTIGACIÓN ES NO DISPONER CON LA CANTIDAD DE USUARIOS EN UNA AGENCIA FINANCIERA CUALQUIERA</a:t>
            </a:r>
            <a:endParaRPr lang="en-US" sz="1400" kern="0" dirty="0">
              <a:latin typeface="Flexo" pitchFamily="50" charset="0"/>
            </a:endParaRPr>
          </a:p>
        </p:txBody>
      </p:sp>
    </p:spTree>
    <p:extLst>
      <p:ext uri="{BB962C8B-B14F-4D97-AF65-F5344CB8AC3E}">
        <p14:creationId xmlns:p14="http://schemas.microsoft.com/office/powerpoint/2010/main" val="2507817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9" name="Shape 349"/>
          <p:cNvSpPr/>
          <p:nvPr/>
        </p:nvSpPr>
        <p:spPr>
          <a:xfrm>
            <a:off x="1823392" y="3266390"/>
            <a:ext cx="2280062" cy="1643248"/>
          </a:xfrm>
          <a:prstGeom prst="arc">
            <a:avLst>
              <a:gd name="adj1" fmla="val 16200000"/>
              <a:gd name="adj2" fmla="val 0"/>
            </a:avLst>
          </a:prstGeom>
          <a:noFill/>
          <a:ln w="28575" cap="flat" cmpd="sng">
            <a:solidFill>
              <a:schemeClr val="lt1"/>
            </a:solidFill>
            <a:prstDash val="solid"/>
            <a:miter lim="800000"/>
            <a:headEnd type="none" w="med" len="med"/>
            <a:tailEnd type="none" w="med" len="med"/>
          </a:ln>
        </p:spPr>
        <p:txBody>
          <a:bodyPr wrap="square" lIns="68575" tIns="34275" rIns="68575" bIns="34275" anchor="ctr" anchorCtr="0">
            <a:noAutofit/>
          </a:bodyPr>
          <a:lstStyle/>
          <a:p>
            <a:pPr algn="ctr"/>
            <a:endParaRPr sz="1400">
              <a:solidFill>
                <a:schemeClr val="dk1"/>
              </a:solidFill>
              <a:latin typeface="Calibri"/>
              <a:ea typeface="Calibri"/>
              <a:cs typeface="Calibri"/>
              <a:sym typeface="Calibri"/>
            </a:endParaRPr>
          </a:p>
        </p:txBody>
      </p:sp>
      <p:sp>
        <p:nvSpPr>
          <p:cNvPr id="350" name="Shape 350"/>
          <p:cNvSpPr/>
          <p:nvPr/>
        </p:nvSpPr>
        <p:spPr>
          <a:xfrm>
            <a:off x="640626" y="4208529"/>
            <a:ext cx="1707485" cy="986749"/>
          </a:xfrm>
          <a:prstGeom prst="rect">
            <a:avLst/>
          </a:prstGeom>
          <a:noFill/>
          <a:ln>
            <a:noFill/>
          </a:ln>
        </p:spPr>
        <p:txBody>
          <a:bodyPr wrap="square" lIns="68575" tIns="34275" rIns="68575" bIns="34275" anchor="b" anchorCtr="0">
            <a:noAutofit/>
          </a:bodyPr>
          <a:lstStyle/>
          <a:p>
            <a:pPr algn="ctr"/>
            <a:r>
              <a:rPr lang="en" b="1" dirty="0">
                <a:solidFill>
                  <a:schemeClr val="bg1"/>
                </a:solidFill>
              </a:rPr>
              <a:t>Desarrollo</a:t>
            </a:r>
            <a:r>
              <a:rPr lang="en" sz="1400" b="1" dirty="0">
                <a:solidFill>
                  <a:schemeClr val="bg1"/>
                </a:solidFill>
                <a:latin typeface="Arial"/>
                <a:ea typeface="Arial"/>
                <a:cs typeface="Arial"/>
                <a:sym typeface="Arial"/>
              </a:rPr>
              <a:t> </a:t>
            </a:r>
            <a:r>
              <a:rPr lang="en" b="1" dirty="0">
                <a:solidFill>
                  <a:schemeClr val="bg1"/>
                </a:solidFill>
              </a:rPr>
              <a:t>e</a:t>
            </a:r>
            <a:r>
              <a:rPr lang="en" sz="1400" b="1" dirty="0">
                <a:solidFill>
                  <a:schemeClr val="bg1"/>
                </a:solidFill>
                <a:latin typeface="Arial"/>
                <a:ea typeface="Arial"/>
                <a:cs typeface="Arial"/>
                <a:sym typeface="Arial"/>
              </a:rPr>
              <a:t> implementación</a:t>
            </a:r>
          </a:p>
        </p:txBody>
      </p:sp>
      <p:sp>
        <p:nvSpPr>
          <p:cNvPr id="352" name="Shape 352"/>
          <p:cNvSpPr/>
          <p:nvPr/>
        </p:nvSpPr>
        <p:spPr>
          <a:xfrm>
            <a:off x="1" y="2309000"/>
            <a:ext cx="9143725" cy="2600700"/>
          </a:xfrm>
          <a:prstGeom prst="rect">
            <a:avLst/>
          </a:prstGeom>
          <a:solidFill>
            <a:srgbClr val="E5851B"/>
          </a:solidFill>
          <a:ln>
            <a:noFill/>
          </a:ln>
        </p:spPr>
        <p:txBody>
          <a:bodyPr wrap="square" lIns="68575" tIns="34275" rIns="68575" bIns="34275" anchor="ctr" anchorCtr="0">
            <a:noAutofit/>
          </a:bodyPr>
          <a:lstStyle/>
          <a:p>
            <a:pPr algn="ctr">
              <a:buSzPct val="25000"/>
            </a:pPr>
            <a:r>
              <a:rPr lang="en" b="1" dirty="0">
                <a:solidFill>
                  <a:schemeClr val="lt1"/>
                </a:solidFill>
                <a:latin typeface="Calibri"/>
                <a:ea typeface="Calibri"/>
                <a:cs typeface="Calibri"/>
                <a:sym typeface="Calibri"/>
              </a:rPr>
              <a:t>ESTADO DE ARTE</a:t>
            </a:r>
          </a:p>
        </p:txBody>
      </p:sp>
      <p:pic>
        <p:nvPicPr>
          <p:cNvPr id="9" name="Shape 422"/>
          <p:cNvPicPr preferRelativeResize="0"/>
          <p:nvPr/>
        </p:nvPicPr>
        <p:blipFill rotWithShape="1">
          <a:blip r:embed="rId3" cstate="email">
            <a:alphaModFix amt="32000"/>
            <a:biLevel thresh="50000"/>
            <a:extLst>
              <a:ext uri="{28A0092B-C50C-407E-A947-70E740481C1C}">
                <a14:useLocalDpi xmlns:a14="http://schemas.microsoft.com/office/drawing/2010/main"/>
              </a:ext>
            </a:extLst>
          </a:blip>
          <a:srcRect/>
          <a:stretch/>
        </p:blipFill>
        <p:spPr>
          <a:xfrm>
            <a:off x="4964168" y="3147946"/>
            <a:ext cx="4176313" cy="2287620"/>
          </a:xfrm>
          <a:prstGeom prst="rect">
            <a:avLst/>
          </a:prstGeom>
          <a:noFill/>
          <a:ln>
            <a:noFill/>
          </a:ln>
        </p:spPr>
      </p:pic>
      <p:pic>
        <p:nvPicPr>
          <p:cNvPr id="6" name="Picture 5">
            <a:extLst>
              <a:ext uri="{FF2B5EF4-FFF2-40B4-BE49-F238E27FC236}">
                <a16:creationId xmlns:a16="http://schemas.microsoft.com/office/drawing/2014/main" id="{403962AA-76D0-4D16-B9ED-CD8AE9D83BD4}"/>
              </a:ext>
            </a:extLst>
          </p:cNvPr>
          <p:cNvPicPr>
            <a:picLocks noChangeAspect="1"/>
          </p:cNvPicPr>
          <p:nvPr/>
        </p:nvPicPr>
        <p:blipFill>
          <a:blip r:embed="rId4"/>
          <a:stretch>
            <a:fillRect/>
          </a:stretch>
        </p:blipFill>
        <p:spPr>
          <a:xfrm>
            <a:off x="8258010" y="6319618"/>
            <a:ext cx="885990" cy="552450"/>
          </a:xfrm>
          <a:prstGeom prst="rect">
            <a:avLst/>
          </a:prstGeom>
        </p:spPr>
      </p:pic>
    </p:spTree>
    <p:extLst>
      <p:ext uri="{BB962C8B-B14F-4D97-AF65-F5344CB8AC3E}">
        <p14:creationId xmlns:p14="http://schemas.microsoft.com/office/powerpoint/2010/main" val="15917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17DBA-F4BC-4AF8-81B1-367D85DC2CA7}"/>
              </a:ext>
            </a:extLst>
          </p:cNvPr>
          <p:cNvSpPr txBox="1"/>
          <p:nvPr/>
        </p:nvSpPr>
        <p:spPr>
          <a:xfrm rot="20526858">
            <a:off x="1902030" y="2897049"/>
            <a:ext cx="2015616" cy="369332"/>
          </a:xfrm>
          <a:prstGeom prst="rect">
            <a:avLst/>
          </a:prstGeom>
          <a:solidFill>
            <a:schemeClr val="accent1">
              <a:lumMod val="75000"/>
            </a:schemeClr>
          </a:solidFill>
        </p:spPr>
        <p:txBody>
          <a:bodyPr wrap="none" rtlCol="0">
            <a:spAutoFit/>
          </a:bodyPr>
          <a:lstStyle/>
          <a:p>
            <a:r>
              <a:rPr lang="es-ES" dirty="0">
                <a:solidFill>
                  <a:schemeClr val="bg1"/>
                </a:solidFill>
              </a:rPr>
              <a:t>APLICACIÓN MOVIL</a:t>
            </a:r>
          </a:p>
        </p:txBody>
      </p:sp>
      <p:sp>
        <p:nvSpPr>
          <p:cNvPr id="3" name="TextBox 2">
            <a:extLst>
              <a:ext uri="{FF2B5EF4-FFF2-40B4-BE49-F238E27FC236}">
                <a16:creationId xmlns:a16="http://schemas.microsoft.com/office/drawing/2014/main" id="{34AC531C-9358-4C96-9695-B411BF6BAE39}"/>
              </a:ext>
            </a:extLst>
          </p:cNvPr>
          <p:cNvSpPr txBox="1"/>
          <p:nvPr/>
        </p:nvSpPr>
        <p:spPr>
          <a:xfrm rot="20341490">
            <a:off x="4582071" y="2391129"/>
            <a:ext cx="1598515" cy="369332"/>
          </a:xfrm>
          <a:prstGeom prst="rect">
            <a:avLst/>
          </a:prstGeom>
          <a:solidFill>
            <a:schemeClr val="accent1">
              <a:lumMod val="75000"/>
            </a:schemeClr>
          </a:solidFill>
        </p:spPr>
        <p:txBody>
          <a:bodyPr wrap="none" rtlCol="0">
            <a:spAutoFit/>
          </a:bodyPr>
          <a:lstStyle/>
          <a:p>
            <a:r>
              <a:rPr lang="es-ES" dirty="0">
                <a:solidFill>
                  <a:schemeClr val="bg1"/>
                </a:solidFill>
              </a:rPr>
              <a:t>GOOGLE MAPS</a:t>
            </a:r>
          </a:p>
        </p:txBody>
      </p:sp>
      <p:sp>
        <p:nvSpPr>
          <p:cNvPr id="4" name="TextBox 3">
            <a:extLst>
              <a:ext uri="{FF2B5EF4-FFF2-40B4-BE49-F238E27FC236}">
                <a16:creationId xmlns:a16="http://schemas.microsoft.com/office/drawing/2014/main" id="{67FD5424-BD20-49EA-BD2E-A29513FC3A38}"/>
              </a:ext>
            </a:extLst>
          </p:cNvPr>
          <p:cNvSpPr txBox="1"/>
          <p:nvPr/>
        </p:nvSpPr>
        <p:spPr>
          <a:xfrm rot="413292">
            <a:off x="3209009" y="3584467"/>
            <a:ext cx="1946210" cy="369332"/>
          </a:xfrm>
          <a:prstGeom prst="rect">
            <a:avLst/>
          </a:prstGeom>
          <a:solidFill>
            <a:schemeClr val="accent1">
              <a:lumMod val="75000"/>
            </a:schemeClr>
          </a:solidFill>
        </p:spPr>
        <p:txBody>
          <a:bodyPr wrap="square" rtlCol="0">
            <a:spAutoFit/>
          </a:bodyPr>
          <a:lstStyle/>
          <a:p>
            <a:r>
              <a:rPr lang="es-ES" dirty="0">
                <a:solidFill>
                  <a:schemeClr val="bg1"/>
                </a:solidFill>
              </a:rPr>
              <a:t>GOOGLE MAPS API</a:t>
            </a:r>
          </a:p>
        </p:txBody>
      </p:sp>
      <p:sp>
        <p:nvSpPr>
          <p:cNvPr id="5" name="TextBox 4">
            <a:extLst>
              <a:ext uri="{FF2B5EF4-FFF2-40B4-BE49-F238E27FC236}">
                <a16:creationId xmlns:a16="http://schemas.microsoft.com/office/drawing/2014/main" id="{634CDCB1-4500-4244-9EB2-A342D32225B4}"/>
              </a:ext>
            </a:extLst>
          </p:cNvPr>
          <p:cNvSpPr txBox="1"/>
          <p:nvPr/>
        </p:nvSpPr>
        <p:spPr>
          <a:xfrm rot="20932385">
            <a:off x="3798277" y="1688123"/>
            <a:ext cx="3213240" cy="383400"/>
          </a:xfrm>
          <a:prstGeom prst="rect">
            <a:avLst/>
          </a:prstGeom>
          <a:solidFill>
            <a:schemeClr val="accent1">
              <a:lumMod val="75000"/>
            </a:schemeClr>
          </a:solidFill>
        </p:spPr>
        <p:txBody>
          <a:bodyPr wrap="square" rtlCol="0">
            <a:spAutoFit/>
          </a:bodyPr>
          <a:lstStyle/>
          <a:p>
            <a:r>
              <a:rPr lang="es-ES" dirty="0">
                <a:solidFill>
                  <a:schemeClr val="bg1"/>
                </a:solidFill>
              </a:rPr>
              <a:t>ALGORITMO DE DIJKSTRA</a:t>
            </a:r>
          </a:p>
        </p:txBody>
      </p:sp>
      <p:sp>
        <p:nvSpPr>
          <p:cNvPr id="6" name="TextBox 5">
            <a:extLst>
              <a:ext uri="{FF2B5EF4-FFF2-40B4-BE49-F238E27FC236}">
                <a16:creationId xmlns:a16="http://schemas.microsoft.com/office/drawing/2014/main" id="{07930D80-F532-436F-B05D-B63569F70978}"/>
              </a:ext>
            </a:extLst>
          </p:cNvPr>
          <p:cNvSpPr txBox="1"/>
          <p:nvPr/>
        </p:nvSpPr>
        <p:spPr>
          <a:xfrm rot="533983">
            <a:off x="4585690" y="3284428"/>
            <a:ext cx="1961884" cy="369332"/>
          </a:xfrm>
          <a:prstGeom prst="rect">
            <a:avLst/>
          </a:prstGeom>
          <a:solidFill>
            <a:schemeClr val="accent1">
              <a:lumMod val="75000"/>
            </a:schemeClr>
          </a:solidFill>
        </p:spPr>
        <p:txBody>
          <a:bodyPr wrap="none" rtlCol="0">
            <a:spAutoFit/>
          </a:bodyPr>
          <a:lstStyle/>
          <a:p>
            <a:r>
              <a:rPr lang="es-ES" dirty="0">
                <a:solidFill>
                  <a:schemeClr val="bg1"/>
                </a:solidFill>
              </a:rPr>
              <a:t>ALGORITMO DE A*</a:t>
            </a:r>
          </a:p>
        </p:txBody>
      </p:sp>
      <p:pic>
        <p:nvPicPr>
          <p:cNvPr id="7" name="Picture 6">
            <a:extLst>
              <a:ext uri="{FF2B5EF4-FFF2-40B4-BE49-F238E27FC236}">
                <a16:creationId xmlns:a16="http://schemas.microsoft.com/office/drawing/2014/main" id="{648DF9C2-12DE-46C5-9E2C-E34B0D8D6FC0}"/>
              </a:ext>
            </a:extLst>
          </p:cNvPr>
          <p:cNvPicPr>
            <a:picLocks noChangeAspect="1"/>
          </p:cNvPicPr>
          <p:nvPr/>
        </p:nvPicPr>
        <p:blipFill>
          <a:blip r:embed="rId2"/>
          <a:stretch>
            <a:fillRect/>
          </a:stretch>
        </p:blipFill>
        <p:spPr>
          <a:xfrm>
            <a:off x="8258010" y="6305550"/>
            <a:ext cx="885990" cy="552450"/>
          </a:xfrm>
          <a:prstGeom prst="rect">
            <a:avLst/>
          </a:prstGeom>
        </p:spPr>
      </p:pic>
    </p:spTree>
    <p:extLst>
      <p:ext uri="{BB962C8B-B14F-4D97-AF65-F5344CB8AC3E}">
        <p14:creationId xmlns:p14="http://schemas.microsoft.com/office/powerpoint/2010/main" val="187135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9" name="Shape 349"/>
          <p:cNvSpPr/>
          <p:nvPr/>
        </p:nvSpPr>
        <p:spPr>
          <a:xfrm>
            <a:off x="1823392" y="3266390"/>
            <a:ext cx="2280062" cy="1643248"/>
          </a:xfrm>
          <a:prstGeom prst="arc">
            <a:avLst>
              <a:gd name="adj1" fmla="val 16200000"/>
              <a:gd name="adj2" fmla="val 0"/>
            </a:avLst>
          </a:prstGeom>
          <a:noFill/>
          <a:ln w="28575" cap="flat" cmpd="sng">
            <a:solidFill>
              <a:schemeClr val="lt1"/>
            </a:solidFill>
            <a:prstDash val="solid"/>
            <a:miter lim="800000"/>
            <a:headEnd type="none" w="med" len="med"/>
            <a:tailEnd type="none" w="med" len="med"/>
          </a:ln>
        </p:spPr>
        <p:txBody>
          <a:bodyPr wrap="square" lIns="68575" tIns="34275" rIns="68575" bIns="34275" anchor="ctr" anchorCtr="0">
            <a:noAutofit/>
          </a:bodyPr>
          <a:lstStyle/>
          <a:p>
            <a:pPr algn="ctr"/>
            <a:endParaRPr sz="1400">
              <a:solidFill>
                <a:schemeClr val="dk1"/>
              </a:solidFill>
              <a:latin typeface="Calibri"/>
              <a:ea typeface="Calibri"/>
              <a:cs typeface="Calibri"/>
              <a:sym typeface="Calibri"/>
            </a:endParaRPr>
          </a:p>
        </p:txBody>
      </p:sp>
      <p:sp>
        <p:nvSpPr>
          <p:cNvPr id="350" name="Shape 350"/>
          <p:cNvSpPr/>
          <p:nvPr/>
        </p:nvSpPr>
        <p:spPr>
          <a:xfrm>
            <a:off x="640626" y="4208529"/>
            <a:ext cx="1707485" cy="986749"/>
          </a:xfrm>
          <a:prstGeom prst="rect">
            <a:avLst/>
          </a:prstGeom>
          <a:noFill/>
          <a:ln>
            <a:noFill/>
          </a:ln>
        </p:spPr>
        <p:txBody>
          <a:bodyPr wrap="square" lIns="68575" tIns="34275" rIns="68575" bIns="34275" anchor="b" anchorCtr="0">
            <a:noAutofit/>
          </a:bodyPr>
          <a:lstStyle/>
          <a:p>
            <a:pPr algn="ctr"/>
            <a:r>
              <a:rPr lang="en" b="1" dirty="0">
                <a:solidFill>
                  <a:schemeClr val="bg1"/>
                </a:solidFill>
              </a:rPr>
              <a:t>Desarrollo</a:t>
            </a:r>
            <a:r>
              <a:rPr lang="en" sz="1400" b="1" dirty="0">
                <a:solidFill>
                  <a:schemeClr val="bg1"/>
                </a:solidFill>
                <a:latin typeface="Arial"/>
                <a:ea typeface="Arial"/>
                <a:cs typeface="Arial"/>
                <a:sym typeface="Arial"/>
              </a:rPr>
              <a:t> </a:t>
            </a:r>
            <a:r>
              <a:rPr lang="en" b="1" dirty="0">
                <a:solidFill>
                  <a:schemeClr val="bg1"/>
                </a:solidFill>
              </a:rPr>
              <a:t>e</a:t>
            </a:r>
            <a:r>
              <a:rPr lang="en" sz="1400" b="1" dirty="0">
                <a:solidFill>
                  <a:schemeClr val="bg1"/>
                </a:solidFill>
                <a:latin typeface="Arial"/>
                <a:ea typeface="Arial"/>
                <a:cs typeface="Arial"/>
                <a:sym typeface="Arial"/>
              </a:rPr>
              <a:t> implementación</a:t>
            </a:r>
          </a:p>
        </p:txBody>
      </p:sp>
      <p:sp>
        <p:nvSpPr>
          <p:cNvPr id="352" name="Shape 352"/>
          <p:cNvSpPr/>
          <p:nvPr/>
        </p:nvSpPr>
        <p:spPr>
          <a:xfrm>
            <a:off x="1" y="2309000"/>
            <a:ext cx="9143725" cy="2600700"/>
          </a:xfrm>
          <a:prstGeom prst="rect">
            <a:avLst/>
          </a:prstGeom>
          <a:solidFill>
            <a:srgbClr val="E5851B"/>
          </a:solidFill>
          <a:ln>
            <a:noFill/>
          </a:ln>
        </p:spPr>
        <p:txBody>
          <a:bodyPr wrap="square" lIns="68575" tIns="34275" rIns="68575" bIns="34275" anchor="ctr" anchorCtr="0">
            <a:noAutofit/>
          </a:bodyPr>
          <a:lstStyle/>
          <a:p>
            <a:pPr algn="ctr">
              <a:buSzPct val="25000"/>
            </a:pPr>
            <a:r>
              <a:rPr lang="en" b="1" dirty="0">
                <a:solidFill>
                  <a:schemeClr val="lt1"/>
                </a:solidFill>
                <a:latin typeface="Calibri"/>
                <a:ea typeface="Calibri"/>
                <a:cs typeface="Calibri"/>
                <a:sym typeface="Calibri"/>
              </a:rPr>
              <a:t>MARCO TE</a:t>
            </a:r>
            <a:r>
              <a:rPr lang="es-ES" b="1" dirty="0" err="1">
                <a:solidFill>
                  <a:schemeClr val="lt1"/>
                </a:solidFill>
                <a:latin typeface="Calibri"/>
                <a:ea typeface="Calibri"/>
                <a:cs typeface="Calibri"/>
                <a:sym typeface="Calibri"/>
              </a:rPr>
              <a:t>Ó</a:t>
            </a:r>
            <a:r>
              <a:rPr lang="en" b="1" dirty="0">
                <a:solidFill>
                  <a:schemeClr val="lt1"/>
                </a:solidFill>
                <a:latin typeface="Calibri"/>
                <a:ea typeface="Calibri"/>
                <a:cs typeface="Calibri"/>
                <a:sym typeface="Calibri"/>
              </a:rPr>
              <a:t>RICO</a:t>
            </a:r>
          </a:p>
        </p:txBody>
      </p:sp>
      <p:pic>
        <p:nvPicPr>
          <p:cNvPr id="9" name="Shape 422"/>
          <p:cNvPicPr preferRelativeResize="0"/>
          <p:nvPr/>
        </p:nvPicPr>
        <p:blipFill rotWithShape="1">
          <a:blip r:embed="rId3" cstate="email">
            <a:alphaModFix amt="32000"/>
            <a:biLevel thresh="50000"/>
            <a:extLst>
              <a:ext uri="{28A0092B-C50C-407E-A947-70E740481C1C}">
                <a14:useLocalDpi xmlns:a14="http://schemas.microsoft.com/office/drawing/2010/main"/>
              </a:ext>
            </a:extLst>
          </a:blip>
          <a:srcRect/>
          <a:stretch/>
        </p:blipFill>
        <p:spPr>
          <a:xfrm>
            <a:off x="4964168" y="3147946"/>
            <a:ext cx="4176313" cy="2287620"/>
          </a:xfrm>
          <a:prstGeom prst="rect">
            <a:avLst/>
          </a:prstGeom>
          <a:noFill/>
          <a:ln>
            <a:noFill/>
          </a:ln>
        </p:spPr>
      </p:pic>
      <p:pic>
        <p:nvPicPr>
          <p:cNvPr id="6" name="Picture 5">
            <a:extLst>
              <a:ext uri="{FF2B5EF4-FFF2-40B4-BE49-F238E27FC236}">
                <a16:creationId xmlns:a16="http://schemas.microsoft.com/office/drawing/2014/main" id="{403962AA-76D0-4D16-B9ED-CD8AE9D83BD4}"/>
              </a:ext>
            </a:extLst>
          </p:cNvPr>
          <p:cNvPicPr>
            <a:picLocks noChangeAspect="1"/>
          </p:cNvPicPr>
          <p:nvPr/>
        </p:nvPicPr>
        <p:blipFill>
          <a:blip r:embed="rId4"/>
          <a:stretch>
            <a:fillRect/>
          </a:stretch>
        </p:blipFill>
        <p:spPr>
          <a:xfrm>
            <a:off x="8258010" y="6319618"/>
            <a:ext cx="885990" cy="552450"/>
          </a:xfrm>
          <a:prstGeom prst="rect">
            <a:avLst/>
          </a:prstGeom>
        </p:spPr>
      </p:pic>
    </p:spTree>
    <p:extLst>
      <p:ext uri="{BB962C8B-B14F-4D97-AF65-F5344CB8AC3E}">
        <p14:creationId xmlns:p14="http://schemas.microsoft.com/office/powerpoint/2010/main" val="3697540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E5B66A-9449-44D1-B8CC-E0A3E22324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32882" y="45767"/>
            <a:ext cx="1990725" cy="3317875"/>
          </a:xfrm>
          <a:prstGeom prst="rect">
            <a:avLst/>
          </a:prstGeom>
          <a:noFill/>
          <a:ln>
            <a:noFill/>
          </a:ln>
        </p:spPr>
      </p:pic>
      <p:pic>
        <p:nvPicPr>
          <p:cNvPr id="4" name="Picture 3">
            <a:extLst>
              <a:ext uri="{FF2B5EF4-FFF2-40B4-BE49-F238E27FC236}">
                <a16:creationId xmlns:a16="http://schemas.microsoft.com/office/drawing/2014/main" id="{30A46A5C-E316-4377-BAEA-141887FA863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4978" y="45767"/>
            <a:ext cx="1979295" cy="3298825"/>
          </a:xfrm>
          <a:prstGeom prst="rect">
            <a:avLst/>
          </a:prstGeom>
          <a:noFill/>
          <a:ln>
            <a:noFill/>
          </a:ln>
        </p:spPr>
      </p:pic>
      <p:pic>
        <p:nvPicPr>
          <p:cNvPr id="5" name="Picture 4">
            <a:extLst>
              <a:ext uri="{FF2B5EF4-FFF2-40B4-BE49-F238E27FC236}">
                <a16:creationId xmlns:a16="http://schemas.microsoft.com/office/drawing/2014/main" id="{01E67343-13B4-441E-BCE7-BAB401A15B7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32882" y="3429000"/>
            <a:ext cx="1990725" cy="3317875"/>
          </a:xfrm>
          <a:prstGeom prst="rect">
            <a:avLst/>
          </a:prstGeom>
          <a:noFill/>
          <a:ln>
            <a:noFill/>
          </a:ln>
        </p:spPr>
      </p:pic>
      <p:pic>
        <p:nvPicPr>
          <p:cNvPr id="6" name="Picture 5">
            <a:extLst>
              <a:ext uri="{FF2B5EF4-FFF2-40B4-BE49-F238E27FC236}">
                <a16:creationId xmlns:a16="http://schemas.microsoft.com/office/drawing/2014/main" id="{483BB331-9CA1-4E3A-8253-2278B713B3C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833548" y="3448050"/>
            <a:ext cx="1990725" cy="3317875"/>
          </a:xfrm>
          <a:prstGeom prst="rect">
            <a:avLst/>
          </a:prstGeom>
          <a:noFill/>
          <a:ln>
            <a:noFill/>
          </a:ln>
        </p:spPr>
      </p:pic>
      <p:sp>
        <p:nvSpPr>
          <p:cNvPr id="7" name="TextBox 6">
            <a:extLst>
              <a:ext uri="{FF2B5EF4-FFF2-40B4-BE49-F238E27FC236}">
                <a16:creationId xmlns:a16="http://schemas.microsoft.com/office/drawing/2014/main" id="{58C003EF-7906-4FD7-B63C-0859BDF49B3E}"/>
              </a:ext>
            </a:extLst>
          </p:cNvPr>
          <p:cNvSpPr txBox="1"/>
          <p:nvPr/>
        </p:nvSpPr>
        <p:spPr>
          <a:xfrm>
            <a:off x="351692" y="2616587"/>
            <a:ext cx="2356487" cy="1569660"/>
          </a:xfrm>
          <a:prstGeom prst="rect">
            <a:avLst/>
          </a:prstGeom>
          <a:solidFill>
            <a:schemeClr val="bg2"/>
          </a:solidFill>
        </p:spPr>
        <p:txBody>
          <a:bodyPr wrap="square" rtlCol="0">
            <a:spAutoFit/>
          </a:bodyPr>
          <a:lstStyle/>
          <a:p>
            <a:pPr algn="ctr"/>
            <a:r>
              <a:rPr lang="es-PE" sz="1600" b="1" dirty="0">
                <a:solidFill>
                  <a:schemeClr val="accent4">
                    <a:lumMod val="75000"/>
                  </a:schemeClr>
                </a:solidFill>
              </a:rPr>
              <a:t>ACTUALMENTE SE USA COMO BASE DE BÚSQUEDA EL ALGORITMO DIJKSTRA, MEDIANTE EL APPI DE GOOGLE MAPS </a:t>
            </a:r>
            <a:endParaRPr lang="es-ES" sz="1600" b="1" dirty="0">
              <a:solidFill>
                <a:schemeClr val="accent4">
                  <a:lumMod val="75000"/>
                </a:schemeClr>
              </a:solidFill>
            </a:endParaRPr>
          </a:p>
        </p:txBody>
      </p:sp>
      <p:pic>
        <p:nvPicPr>
          <p:cNvPr id="8" name="Picture 7">
            <a:extLst>
              <a:ext uri="{FF2B5EF4-FFF2-40B4-BE49-F238E27FC236}">
                <a16:creationId xmlns:a16="http://schemas.microsoft.com/office/drawing/2014/main" id="{AC7582DF-1541-4633-A2F0-8826CBD81488}"/>
              </a:ext>
            </a:extLst>
          </p:cNvPr>
          <p:cNvPicPr>
            <a:picLocks noChangeAspect="1"/>
          </p:cNvPicPr>
          <p:nvPr/>
        </p:nvPicPr>
        <p:blipFill>
          <a:blip r:embed="rId6"/>
          <a:stretch>
            <a:fillRect/>
          </a:stretch>
        </p:blipFill>
        <p:spPr>
          <a:xfrm>
            <a:off x="8258010" y="6305550"/>
            <a:ext cx="885990" cy="552450"/>
          </a:xfrm>
          <a:prstGeom prst="rect">
            <a:avLst/>
          </a:prstGeom>
        </p:spPr>
      </p:pic>
    </p:spTree>
    <p:extLst>
      <p:ext uri="{BB962C8B-B14F-4D97-AF65-F5344CB8AC3E}">
        <p14:creationId xmlns:p14="http://schemas.microsoft.com/office/powerpoint/2010/main" val="383510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9" name="Shape 349"/>
          <p:cNvSpPr/>
          <p:nvPr/>
        </p:nvSpPr>
        <p:spPr>
          <a:xfrm>
            <a:off x="1823392" y="3266390"/>
            <a:ext cx="2280062" cy="1643248"/>
          </a:xfrm>
          <a:prstGeom prst="arc">
            <a:avLst>
              <a:gd name="adj1" fmla="val 16200000"/>
              <a:gd name="adj2" fmla="val 0"/>
            </a:avLst>
          </a:prstGeom>
          <a:noFill/>
          <a:ln w="28575" cap="flat" cmpd="sng">
            <a:solidFill>
              <a:schemeClr val="lt1"/>
            </a:solidFill>
            <a:prstDash val="solid"/>
            <a:miter lim="800000"/>
            <a:headEnd type="none" w="med" len="med"/>
            <a:tailEnd type="none" w="med" len="med"/>
          </a:ln>
        </p:spPr>
        <p:txBody>
          <a:bodyPr wrap="square" lIns="68575" tIns="34275" rIns="68575" bIns="34275" anchor="ctr" anchorCtr="0">
            <a:noAutofit/>
          </a:bodyPr>
          <a:lstStyle/>
          <a:p>
            <a:pPr algn="ctr"/>
            <a:endParaRPr sz="1400">
              <a:solidFill>
                <a:schemeClr val="dk1"/>
              </a:solidFill>
              <a:latin typeface="Calibri"/>
              <a:ea typeface="Calibri"/>
              <a:cs typeface="Calibri"/>
              <a:sym typeface="Calibri"/>
            </a:endParaRPr>
          </a:p>
        </p:txBody>
      </p:sp>
      <p:sp>
        <p:nvSpPr>
          <p:cNvPr id="350" name="Shape 350"/>
          <p:cNvSpPr/>
          <p:nvPr/>
        </p:nvSpPr>
        <p:spPr>
          <a:xfrm>
            <a:off x="640626" y="4208529"/>
            <a:ext cx="1707485" cy="986749"/>
          </a:xfrm>
          <a:prstGeom prst="rect">
            <a:avLst/>
          </a:prstGeom>
          <a:noFill/>
          <a:ln>
            <a:noFill/>
          </a:ln>
        </p:spPr>
        <p:txBody>
          <a:bodyPr wrap="square" lIns="68575" tIns="34275" rIns="68575" bIns="34275" anchor="b" anchorCtr="0">
            <a:noAutofit/>
          </a:bodyPr>
          <a:lstStyle/>
          <a:p>
            <a:pPr algn="ctr"/>
            <a:r>
              <a:rPr lang="en" b="1" dirty="0">
                <a:solidFill>
                  <a:schemeClr val="bg1"/>
                </a:solidFill>
              </a:rPr>
              <a:t>Desarrollo</a:t>
            </a:r>
            <a:r>
              <a:rPr lang="en" sz="1400" b="1" dirty="0">
                <a:solidFill>
                  <a:schemeClr val="bg1"/>
                </a:solidFill>
                <a:latin typeface="Arial"/>
                <a:ea typeface="Arial"/>
                <a:cs typeface="Arial"/>
                <a:sym typeface="Arial"/>
              </a:rPr>
              <a:t> </a:t>
            </a:r>
            <a:r>
              <a:rPr lang="en" b="1" dirty="0">
                <a:solidFill>
                  <a:schemeClr val="bg1"/>
                </a:solidFill>
              </a:rPr>
              <a:t>e</a:t>
            </a:r>
            <a:r>
              <a:rPr lang="en" sz="1400" b="1" dirty="0">
                <a:solidFill>
                  <a:schemeClr val="bg1"/>
                </a:solidFill>
                <a:latin typeface="Arial"/>
                <a:ea typeface="Arial"/>
                <a:cs typeface="Arial"/>
                <a:sym typeface="Arial"/>
              </a:rPr>
              <a:t> implementación</a:t>
            </a:r>
          </a:p>
        </p:txBody>
      </p:sp>
      <p:sp>
        <p:nvSpPr>
          <p:cNvPr id="352" name="Shape 352"/>
          <p:cNvSpPr/>
          <p:nvPr/>
        </p:nvSpPr>
        <p:spPr>
          <a:xfrm>
            <a:off x="1" y="2309000"/>
            <a:ext cx="9143725" cy="2600700"/>
          </a:xfrm>
          <a:prstGeom prst="rect">
            <a:avLst/>
          </a:prstGeom>
          <a:solidFill>
            <a:srgbClr val="E5851B"/>
          </a:solidFill>
          <a:ln>
            <a:noFill/>
          </a:ln>
        </p:spPr>
        <p:txBody>
          <a:bodyPr wrap="square" lIns="68575" tIns="34275" rIns="68575" bIns="34275" anchor="ctr" anchorCtr="0">
            <a:noAutofit/>
          </a:bodyPr>
          <a:lstStyle/>
          <a:p>
            <a:pPr algn="ctr">
              <a:buSzPct val="25000"/>
            </a:pPr>
            <a:r>
              <a:rPr lang="en" b="1" dirty="0">
                <a:solidFill>
                  <a:schemeClr val="lt1"/>
                </a:solidFill>
                <a:latin typeface="Calibri"/>
                <a:ea typeface="Calibri"/>
                <a:cs typeface="Calibri"/>
                <a:sym typeface="Calibri"/>
              </a:rPr>
              <a:t>I</a:t>
            </a:r>
            <a:r>
              <a:rPr lang="es-ES" b="1" dirty="0">
                <a:solidFill>
                  <a:schemeClr val="lt1"/>
                </a:solidFill>
                <a:latin typeface="Calibri"/>
                <a:ea typeface="Calibri"/>
                <a:cs typeface="Calibri"/>
                <a:sym typeface="Calibri"/>
              </a:rPr>
              <a:t>NTRODUCCIÓN</a:t>
            </a:r>
            <a:endParaRPr lang="en" b="1" dirty="0">
              <a:solidFill>
                <a:schemeClr val="lt1"/>
              </a:solidFill>
              <a:latin typeface="Calibri"/>
              <a:ea typeface="Calibri"/>
              <a:cs typeface="Calibri"/>
              <a:sym typeface="Calibri"/>
            </a:endParaRPr>
          </a:p>
        </p:txBody>
      </p:sp>
      <p:pic>
        <p:nvPicPr>
          <p:cNvPr id="9" name="Shape 422"/>
          <p:cNvPicPr preferRelativeResize="0"/>
          <p:nvPr/>
        </p:nvPicPr>
        <p:blipFill rotWithShape="1">
          <a:blip r:embed="rId3" cstate="email">
            <a:alphaModFix amt="32000"/>
            <a:biLevel thresh="50000"/>
            <a:extLst>
              <a:ext uri="{28A0092B-C50C-407E-A947-70E740481C1C}">
                <a14:useLocalDpi xmlns:a14="http://schemas.microsoft.com/office/drawing/2010/main"/>
              </a:ext>
            </a:extLst>
          </a:blip>
          <a:srcRect/>
          <a:stretch/>
        </p:blipFill>
        <p:spPr>
          <a:xfrm>
            <a:off x="4964168" y="3147946"/>
            <a:ext cx="4176313" cy="2287620"/>
          </a:xfrm>
          <a:prstGeom prst="rect">
            <a:avLst/>
          </a:prstGeom>
          <a:noFill/>
          <a:ln>
            <a:noFill/>
          </a:ln>
        </p:spPr>
      </p:pic>
      <p:pic>
        <p:nvPicPr>
          <p:cNvPr id="6" name="Picture 5">
            <a:extLst>
              <a:ext uri="{FF2B5EF4-FFF2-40B4-BE49-F238E27FC236}">
                <a16:creationId xmlns:a16="http://schemas.microsoft.com/office/drawing/2014/main" id="{403962AA-76D0-4D16-B9ED-CD8AE9D83BD4}"/>
              </a:ext>
            </a:extLst>
          </p:cNvPr>
          <p:cNvPicPr>
            <a:picLocks noChangeAspect="1"/>
          </p:cNvPicPr>
          <p:nvPr/>
        </p:nvPicPr>
        <p:blipFill>
          <a:blip r:embed="rId4"/>
          <a:stretch>
            <a:fillRect/>
          </a:stretch>
        </p:blipFill>
        <p:spPr>
          <a:xfrm>
            <a:off x="8258010" y="6319618"/>
            <a:ext cx="885990" cy="552450"/>
          </a:xfrm>
          <a:prstGeom prst="rect">
            <a:avLst/>
          </a:prstGeom>
        </p:spPr>
      </p:pic>
    </p:spTree>
    <p:extLst>
      <p:ext uri="{BB962C8B-B14F-4D97-AF65-F5344CB8AC3E}">
        <p14:creationId xmlns:p14="http://schemas.microsoft.com/office/powerpoint/2010/main" val="173628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10F3DD-ACFA-4709-9160-8EE0E868C2B0}"/>
              </a:ext>
            </a:extLst>
          </p:cNvPr>
          <p:cNvPicPr>
            <a:picLocks noChangeAspect="1"/>
          </p:cNvPicPr>
          <p:nvPr/>
        </p:nvPicPr>
        <p:blipFill rotWithShape="1">
          <a:blip r:embed="rId2">
            <a:extLst>
              <a:ext uri="{28A0092B-C50C-407E-A947-70E740481C1C}">
                <a14:useLocalDpi xmlns:a14="http://schemas.microsoft.com/office/drawing/2010/main" val="0"/>
              </a:ext>
            </a:extLst>
          </a:blip>
          <a:srcRect t="4827"/>
          <a:stretch/>
        </p:blipFill>
        <p:spPr>
          <a:xfrm>
            <a:off x="4740813" y="745588"/>
            <a:ext cx="3365695" cy="5338688"/>
          </a:xfrm>
          <a:prstGeom prst="rect">
            <a:avLst/>
          </a:prstGeom>
        </p:spPr>
      </p:pic>
      <p:sp>
        <p:nvSpPr>
          <p:cNvPr id="5" name="Rectángulo redondeado 6">
            <a:extLst>
              <a:ext uri="{FF2B5EF4-FFF2-40B4-BE49-F238E27FC236}">
                <a16:creationId xmlns:a16="http://schemas.microsoft.com/office/drawing/2014/main" id="{4CA42E10-5579-4260-98D2-3874C7298B7E}"/>
              </a:ext>
            </a:extLst>
          </p:cNvPr>
          <p:cNvSpPr/>
          <p:nvPr/>
        </p:nvSpPr>
        <p:spPr>
          <a:xfrm>
            <a:off x="474144" y="2082017"/>
            <a:ext cx="3907942" cy="1828801"/>
          </a:xfrm>
          <a:prstGeom prst="roundRect">
            <a:avLst>
              <a:gd name="adj" fmla="val 6757"/>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TextBox 3">
            <a:extLst>
              <a:ext uri="{FF2B5EF4-FFF2-40B4-BE49-F238E27FC236}">
                <a16:creationId xmlns:a16="http://schemas.microsoft.com/office/drawing/2014/main" id="{8E32FF51-C0CF-4428-83D9-FF457939A5D9}"/>
              </a:ext>
            </a:extLst>
          </p:cNvPr>
          <p:cNvSpPr txBox="1"/>
          <p:nvPr/>
        </p:nvSpPr>
        <p:spPr>
          <a:xfrm>
            <a:off x="872195" y="2487544"/>
            <a:ext cx="3123028" cy="1015663"/>
          </a:xfrm>
          <a:prstGeom prst="rect">
            <a:avLst/>
          </a:prstGeom>
          <a:noFill/>
        </p:spPr>
        <p:txBody>
          <a:bodyPr wrap="square" rtlCol="0">
            <a:spAutoFit/>
          </a:bodyPr>
          <a:lstStyle/>
          <a:p>
            <a:pPr algn="ctr"/>
            <a:r>
              <a:rPr lang="es-PE" sz="2000" b="1" dirty="0">
                <a:solidFill>
                  <a:schemeClr val="accent4">
                    <a:lumMod val="75000"/>
                  </a:schemeClr>
                </a:solidFill>
              </a:rPr>
              <a:t>¿ Que pasa cuando hay muchas agencias para escoger ?</a:t>
            </a:r>
            <a:endParaRPr lang="es-ES" sz="2000" b="1" dirty="0">
              <a:solidFill>
                <a:schemeClr val="accent4">
                  <a:lumMod val="75000"/>
                </a:schemeClr>
              </a:solidFill>
            </a:endParaRPr>
          </a:p>
        </p:txBody>
      </p:sp>
      <p:pic>
        <p:nvPicPr>
          <p:cNvPr id="6" name="Picture 5">
            <a:extLst>
              <a:ext uri="{FF2B5EF4-FFF2-40B4-BE49-F238E27FC236}">
                <a16:creationId xmlns:a16="http://schemas.microsoft.com/office/drawing/2014/main" id="{E676C8E6-8E00-47C4-986F-57AC7A509F1E}"/>
              </a:ext>
            </a:extLst>
          </p:cNvPr>
          <p:cNvPicPr>
            <a:picLocks noChangeAspect="1"/>
          </p:cNvPicPr>
          <p:nvPr/>
        </p:nvPicPr>
        <p:blipFill>
          <a:blip r:embed="rId3"/>
          <a:stretch>
            <a:fillRect/>
          </a:stretch>
        </p:blipFill>
        <p:spPr>
          <a:xfrm>
            <a:off x="8258010" y="6319618"/>
            <a:ext cx="885990" cy="552450"/>
          </a:xfrm>
          <a:prstGeom prst="rect">
            <a:avLst/>
          </a:prstGeom>
        </p:spPr>
      </p:pic>
    </p:spTree>
    <p:extLst>
      <p:ext uri="{BB962C8B-B14F-4D97-AF65-F5344CB8AC3E}">
        <p14:creationId xmlns:p14="http://schemas.microsoft.com/office/powerpoint/2010/main" val="2938340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9" name="Shape 349"/>
          <p:cNvSpPr/>
          <p:nvPr/>
        </p:nvSpPr>
        <p:spPr>
          <a:xfrm>
            <a:off x="1823392" y="3266390"/>
            <a:ext cx="2280062" cy="1643248"/>
          </a:xfrm>
          <a:prstGeom prst="arc">
            <a:avLst>
              <a:gd name="adj1" fmla="val 16200000"/>
              <a:gd name="adj2" fmla="val 0"/>
            </a:avLst>
          </a:prstGeom>
          <a:noFill/>
          <a:ln w="28575" cap="flat" cmpd="sng">
            <a:solidFill>
              <a:schemeClr val="lt1"/>
            </a:solidFill>
            <a:prstDash val="solid"/>
            <a:miter lim="800000"/>
            <a:headEnd type="none" w="med" len="med"/>
            <a:tailEnd type="none" w="med" len="med"/>
          </a:ln>
        </p:spPr>
        <p:txBody>
          <a:bodyPr wrap="square" lIns="68575" tIns="34275" rIns="68575" bIns="34275" anchor="ctr" anchorCtr="0">
            <a:noAutofit/>
          </a:bodyPr>
          <a:lstStyle/>
          <a:p>
            <a:pPr algn="ctr"/>
            <a:endParaRPr sz="1400">
              <a:solidFill>
                <a:schemeClr val="dk1"/>
              </a:solidFill>
              <a:latin typeface="Calibri"/>
              <a:ea typeface="Calibri"/>
              <a:cs typeface="Calibri"/>
              <a:sym typeface="Calibri"/>
            </a:endParaRPr>
          </a:p>
        </p:txBody>
      </p:sp>
      <p:sp>
        <p:nvSpPr>
          <p:cNvPr id="350" name="Shape 350"/>
          <p:cNvSpPr/>
          <p:nvPr/>
        </p:nvSpPr>
        <p:spPr>
          <a:xfrm>
            <a:off x="640626" y="4208529"/>
            <a:ext cx="1707485" cy="986749"/>
          </a:xfrm>
          <a:prstGeom prst="rect">
            <a:avLst/>
          </a:prstGeom>
          <a:noFill/>
          <a:ln>
            <a:noFill/>
          </a:ln>
        </p:spPr>
        <p:txBody>
          <a:bodyPr wrap="square" lIns="68575" tIns="34275" rIns="68575" bIns="34275" anchor="b" anchorCtr="0">
            <a:noAutofit/>
          </a:bodyPr>
          <a:lstStyle/>
          <a:p>
            <a:pPr algn="ctr"/>
            <a:r>
              <a:rPr lang="en" b="1" dirty="0">
                <a:solidFill>
                  <a:schemeClr val="bg1"/>
                </a:solidFill>
              </a:rPr>
              <a:t>Desarrollo</a:t>
            </a:r>
            <a:r>
              <a:rPr lang="en" sz="1400" b="1" dirty="0">
                <a:solidFill>
                  <a:schemeClr val="bg1"/>
                </a:solidFill>
                <a:latin typeface="Arial"/>
                <a:ea typeface="Arial"/>
                <a:cs typeface="Arial"/>
                <a:sym typeface="Arial"/>
              </a:rPr>
              <a:t> </a:t>
            </a:r>
            <a:r>
              <a:rPr lang="en" b="1" dirty="0">
                <a:solidFill>
                  <a:schemeClr val="bg1"/>
                </a:solidFill>
              </a:rPr>
              <a:t>e</a:t>
            </a:r>
            <a:r>
              <a:rPr lang="en" sz="1400" b="1" dirty="0">
                <a:solidFill>
                  <a:schemeClr val="bg1"/>
                </a:solidFill>
                <a:latin typeface="Arial"/>
                <a:ea typeface="Arial"/>
                <a:cs typeface="Arial"/>
                <a:sym typeface="Arial"/>
              </a:rPr>
              <a:t> implementación</a:t>
            </a:r>
          </a:p>
        </p:txBody>
      </p:sp>
      <p:sp>
        <p:nvSpPr>
          <p:cNvPr id="352" name="Shape 352"/>
          <p:cNvSpPr/>
          <p:nvPr/>
        </p:nvSpPr>
        <p:spPr>
          <a:xfrm>
            <a:off x="1" y="2309000"/>
            <a:ext cx="9143725" cy="2600700"/>
          </a:xfrm>
          <a:prstGeom prst="rect">
            <a:avLst/>
          </a:prstGeom>
          <a:solidFill>
            <a:srgbClr val="E5851B"/>
          </a:solidFill>
          <a:ln>
            <a:noFill/>
          </a:ln>
        </p:spPr>
        <p:txBody>
          <a:bodyPr wrap="square" lIns="68575" tIns="34275" rIns="68575" bIns="34275" anchor="ctr" anchorCtr="0">
            <a:noAutofit/>
          </a:bodyPr>
          <a:lstStyle/>
          <a:p>
            <a:pPr algn="ctr">
              <a:buSzPct val="25000"/>
            </a:pPr>
            <a:r>
              <a:rPr lang="en" b="1" dirty="0">
                <a:solidFill>
                  <a:schemeClr val="lt1"/>
                </a:solidFill>
                <a:latin typeface="Calibri"/>
                <a:ea typeface="Calibri"/>
                <a:cs typeface="Calibri"/>
                <a:sym typeface="Calibri"/>
              </a:rPr>
              <a:t>LO QUE SE PLANTEA</a:t>
            </a:r>
          </a:p>
        </p:txBody>
      </p:sp>
      <p:pic>
        <p:nvPicPr>
          <p:cNvPr id="9" name="Shape 422"/>
          <p:cNvPicPr preferRelativeResize="0"/>
          <p:nvPr/>
        </p:nvPicPr>
        <p:blipFill rotWithShape="1">
          <a:blip r:embed="rId3" cstate="email">
            <a:alphaModFix amt="32000"/>
            <a:biLevel thresh="50000"/>
            <a:extLst>
              <a:ext uri="{28A0092B-C50C-407E-A947-70E740481C1C}">
                <a14:useLocalDpi xmlns:a14="http://schemas.microsoft.com/office/drawing/2010/main"/>
              </a:ext>
            </a:extLst>
          </a:blip>
          <a:srcRect/>
          <a:stretch/>
        </p:blipFill>
        <p:spPr>
          <a:xfrm>
            <a:off x="4964168" y="3147946"/>
            <a:ext cx="4176313" cy="2287620"/>
          </a:xfrm>
          <a:prstGeom prst="rect">
            <a:avLst/>
          </a:prstGeom>
          <a:noFill/>
          <a:ln>
            <a:noFill/>
          </a:ln>
        </p:spPr>
      </p:pic>
      <p:pic>
        <p:nvPicPr>
          <p:cNvPr id="6" name="Picture 5">
            <a:extLst>
              <a:ext uri="{FF2B5EF4-FFF2-40B4-BE49-F238E27FC236}">
                <a16:creationId xmlns:a16="http://schemas.microsoft.com/office/drawing/2014/main" id="{403962AA-76D0-4D16-B9ED-CD8AE9D83BD4}"/>
              </a:ext>
            </a:extLst>
          </p:cNvPr>
          <p:cNvPicPr>
            <a:picLocks noChangeAspect="1"/>
          </p:cNvPicPr>
          <p:nvPr/>
        </p:nvPicPr>
        <p:blipFill>
          <a:blip r:embed="rId4"/>
          <a:stretch>
            <a:fillRect/>
          </a:stretch>
        </p:blipFill>
        <p:spPr>
          <a:xfrm>
            <a:off x="8258010" y="6319618"/>
            <a:ext cx="885990" cy="552450"/>
          </a:xfrm>
          <a:prstGeom prst="rect">
            <a:avLst/>
          </a:prstGeom>
        </p:spPr>
      </p:pic>
    </p:spTree>
    <p:extLst>
      <p:ext uri="{BB962C8B-B14F-4D97-AF65-F5344CB8AC3E}">
        <p14:creationId xmlns:p14="http://schemas.microsoft.com/office/powerpoint/2010/main" val="844931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10" name="Shape 352"/>
          <p:cNvSpPr/>
          <p:nvPr/>
        </p:nvSpPr>
        <p:spPr>
          <a:xfrm>
            <a:off x="-1" y="5229201"/>
            <a:ext cx="9143725" cy="576064"/>
          </a:xfrm>
          <a:prstGeom prst="rect">
            <a:avLst/>
          </a:prstGeom>
          <a:solidFill>
            <a:srgbClr val="E5851B"/>
          </a:solidFill>
          <a:ln>
            <a:noFill/>
          </a:ln>
        </p:spPr>
        <p:txBody>
          <a:bodyPr wrap="square" lIns="68575" tIns="34275" rIns="68575" bIns="34275" anchor="ctr" anchorCtr="0">
            <a:noAutofit/>
          </a:bodyPr>
          <a:lstStyle/>
          <a:p>
            <a:pPr algn="ctr">
              <a:buSzPct val="25000"/>
            </a:pPr>
            <a:r>
              <a:rPr lang="en" b="1" dirty="0">
                <a:solidFill>
                  <a:schemeClr val="lt1"/>
                </a:solidFill>
                <a:latin typeface="Calibri"/>
                <a:ea typeface="Calibri"/>
                <a:cs typeface="Calibri"/>
                <a:sym typeface="Calibri"/>
              </a:rPr>
              <a:t>I</a:t>
            </a:r>
            <a:r>
              <a:rPr lang="es-ES" b="1" dirty="0">
                <a:solidFill>
                  <a:schemeClr val="lt1"/>
                </a:solidFill>
                <a:latin typeface="Calibri"/>
                <a:ea typeface="Calibri"/>
                <a:cs typeface="Calibri"/>
                <a:sym typeface="Calibri"/>
              </a:rPr>
              <a:t>NTEGRACION DE MAS PARAMETROS – PARA UNA MEJOR BUSQUEDA</a:t>
            </a:r>
            <a:endParaRPr lang="en" b="1" dirty="0">
              <a:solidFill>
                <a:schemeClr val="lt1"/>
              </a:solidFill>
              <a:latin typeface="Calibri"/>
              <a:ea typeface="Calibri"/>
              <a:cs typeface="Calibri"/>
              <a:sym typeface="Calibri"/>
            </a:endParaRPr>
          </a:p>
        </p:txBody>
      </p:sp>
      <p:sp>
        <p:nvSpPr>
          <p:cNvPr id="22" name="Rectángulo redondeado 21"/>
          <p:cNvSpPr/>
          <p:nvPr/>
        </p:nvSpPr>
        <p:spPr>
          <a:xfrm>
            <a:off x="4091997" y="533691"/>
            <a:ext cx="4911326" cy="4371950"/>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object 5"/>
          <p:cNvSpPr txBox="1">
            <a:spLocks/>
          </p:cNvSpPr>
          <p:nvPr/>
        </p:nvSpPr>
        <p:spPr>
          <a:xfrm>
            <a:off x="5016190" y="1686802"/>
            <a:ext cx="3495084" cy="2369880"/>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5715" algn="l"/>
            <a:r>
              <a:rPr lang="es-ES" sz="1400" b="1" dirty="0">
                <a:solidFill>
                  <a:schemeClr val="tx1">
                    <a:lumMod val="50000"/>
                    <a:lumOff val="50000"/>
                  </a:schemeClr>
                </a:solidFill>
                <a:latin typeface="Century Gothic"/>
              </a:rPr>
              <a:t>Una de las diferencias más significativas que propongo no es solo usar la distancia obtenida por Google maps para sugerir una agencia por ser las mas corta, de menos distancia sino darle al cliente verdaderas sugerencias donde usaremos más parámetros como son el tráfico, el horario de atención, cantidad de usuarios en una agencia, entre otros. A más parámetros mejor la respuesta para el cliente</a:t>
            </a:r>
            <a:endParaRPr lang="es-ES_tradnl" sz="1400" b="1" dirty="0">
              <a:solidFill>
                <a:schemeClr val="tx1">
                  <a:lumMod val="50000"/>
                  <a:lumOff val="50000"/>
                </a:schemeClr>
              </a:solidFill>
              <a:latin typeface="Century Gothic"/>
            </a:endParaRPr>
          </a:p>
        </p:txBody>
      </p:sp>
      <p:pic>
        <p:nvPicPr>
          <p:cNvPr id="25" name="Imagen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3125" y="1421797"/>
            <a:ext cx="3700000" cy="3042857"/>
          </a:xfrm>
          <a:prstGeom prst="rect">
            <a:avLst/>
          </a:prstGeom>
        </p:spPr>
      </p:pic>
      <p:pic>
        <p:nvPicPr>
          <p:cNvPr id="7" name="Picture 6">
            <a:extLst>
              <a:ext uri="{FF2B5EF4-FFF2-40B4-BE49-F238E27FC236}">
                <a16:creationId xmlns:a16="http://schemas.microsoft.com/office/drawing/2014/main" id="{600A60F8-F265-493F-A38A-83388FB0E6AC}"/>
              </a:ext>
            </a:extLst>
          </p:cNvPr>
          <p:cNvPicPr>
            <a:picLocks noChangeAspect="1"/>
          </p:cNvPicPr>
          <p:nvPr/>
        </p:nvPicPr>
        <p:blipFill>
          <a:blip r:embed="rId4"/>
          <a:stretch>
            <a:fillRect/>
          </a:stretch>
        </p:blipFill>
        <p:spPr>
          <a:xfrm>
            <a:off x="8258010" y="6310241"/>
            <a:ext cx="885990" cy="552450"/>
          </a:xfrm>
          <a:prstGeom prst="rect">
            <a:avLst/>
          </a:prstGeom>
        </p:spPr>
      </p:pic>
    </p:spTree>
    <p:extLst>
      <p:ext uri="{BB962C8B-B14F-4D97-AF65-F5344CB8AC3E}">
        <p14:creationId xmlns:p14="http://schemas.microsoft.com/office/powerpoint/2010/main" val="2149234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10" name="Shape 352"/>
          <p:cNvSpPr/>
          <p:nvPr/>
        </p:nvSpPr>
        <p:spPr>
          <a:xfrm>
            <a:off x="-1" y="5229201"/>
            <a:ext cx="9143725" cy="576064"/>
          </a:xfrm>
          <a:prstGeom prst="rect">
            <a:avLst/>
          </a:prstGeom>
          <a:solidFill>
            <a:srgbClr val="E5851B"/>
          </a:solidFill>
          <a:ln>
            <a:noFill/>
          </a:ln>
        </p:spPr>
        <p:txBody>
          <a:bodyPr wrap="square" lIns="68575" tIns="34275" rIns="68575" bIns="34275" anchor="ctr" anchorCtr="0">
            <a:noAutofit/>
          </a:bodyPr>
          <a:lstStyle/>
          <a:p>
            <a:pPr algn="ctr">
              <a:buSzPct val="25000"/>
            </a:pPr>
            <a:r>
              <a:rPr lang="en" b="1" dirty="0">
                <a:solidFill>
                  <a:schemeClr val="lt1"/>
                </a:solidFill>
                <a:latin typeface="Calibri"/>
                <a:ea typeface="Calibri"/>
                <a:cs typeface="Calibri"/>
                <a:sym typeface="Calibri"/>
              </a:rPr>
              <a:t>RESULTADOS – MEJORES EXPERIENCIAS</a:t>
            </a:r>
          </a:p>
        </p:txBody>
      </p:sp>
      <p:sp>
        <p:nvSpPr>
          <p:cNvPr id="22" name="Rectángulo redondeado 21"/>
          <p:cNvSpPr/>
          <p:nvPr/>
        </p:nvSpPr>
        <p:spPr>
          <a:xfrm>
            <a:off x="1420837" y="533691"/>
            <a:ext cx="6499274" cy="4371950"/>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object 5"/>
          <p:cNvSpPr txBox="1">
            <a:spLocks/>
          </p:cNvSpPr>
          <p:nvPr/>
        </p:nvSpPr>
        <p:spPr>
          <a:xfrm>
            <a:off x="1962443" y="881660"/>
            <a:ext cx="5416061" cy="4185761"/>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1600" dirty="0"/>
              <a:t>Para poder distribuir a los clientes eficientemente es no solo entregar un dato al cliente sino es darle sugerencias como, por ejemplo: “Esta agencia es la más cercana, pero por tu posición te convendría ir a la agencia B ya que tiene menos clientes en cola” “La agencia A tiene menos clientes pero por el tráfico que hay sería recomendable que te acerques a la agencia B” “Acercarse a la agencia B ya que su horario de atención es hasta las 6.00 pm y la agencia A cierra antes”</a:t>
            </a:r>
          </a:p>
          <a:p>
            <a:r>
              <a:rPr lang="es-ES" sz="1600" dirty="0"/>
              <a:t>Para eso aumentaremos mas parámetro a mi algoritmo de búsqueda y usaremos el algoritmo A* para disponer de otros atributos como son la cantidad de clientes en la agencia o el trafico que hay en ese instante de la petición.</a:t>
            </a:r>
          </a:p>
          <a:p>
            <a:r>
              <a:rPr lang="es-ES" sz="1600" dirty="0"/>
              <a:t>Al usar más parámetros lo sucederá es que se optimizará el patrón de búsqueda y dará mejores alternativas al usuario lo cual generará mejores ingresos al banco con una limpia distribución de sus clientes generando menos colas y mayor bienestar a los usuarios finales.</a:t>
            </a:r>
          </a:p>
        </p:txBody>
      </p:sp>
      <p:pic>
        <p:nvPicPr>
          <p:cNvPr id="6" name="Picture 5">
            <a:extLst>
              <a:ext uri="{FF2B5EF4-FFF2-40B4-BE49-F238E27FC236}">
                <a16:creationId xmlns:a16="http://schemas.microsoft.com/office/drawing/2014/main" id="{FD75272E-4EB0-4411-915E-03390E29A3E7}"/>
              </a:ext>
            </a:extLst>
          </p:cNvPr>
          <p:cNvPicPr>
            <a:picLocks noChangeAspect="1"/>
          </p:cNvPicPr>
          <p:nvPr/>
        </p:nvPicPr>
        <p:blipFill>
          <a:blip r:embed="rId3"/>
          <a:stretch>
            <a:fillRect/>
          </a:stretch>
        </p:blipFill>
        <p:spPr>
          <a:xfrm>
            <a:off x="8257734" y="6319618"/>
            <a:ext cx="885990" cy="552450"/>
          </a:xfrm>
          <a:prstGeom prst="rect">
            <a:avLst/>
          </a:prstGeom>
        </p:spPr>
      </p:pic>
    </p:spTree>
    <p:extLst>
      <p:ext uri="{BB962C8B-B14F-4D97-AF65-F5344CB8AC3E}">
        <p14:creationId xmlns:p14="http://schemas.microsoft.com/office/powerpoint/2010/main" val="3934020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85192-4BEC-4E1A-9153-F79836C72B0D}"/>
              </a:ext>
            </a:extLst>
          </p:cNvPr>
          <p:cNvSpPr txBox="1"/>
          <p:nvPr/>
        </p:nvSpPr>
        <p:spPr>
          <a:xfrm>
            <a:off x="3601329" y="3136612"/>
            <a:ext cx="1941342" cy="584775"/>
          </a:xfrm>
          <a:prstGeom prst="rect">
            <a:avLst/>
          </a:prstGeom>
          <a:noFill/>
        </p:spPr>
        <p:txBody>
          <a:bodyPr wrap="square" rtlCol="0">
            <a:spAutoFit/>
          </a:bodyPr>
          <a:lstStyle/>
          <a:p>
            <a:r>
              <a:rPr lang="es-PE" sz="3200" dirty="0">
                <a:solidFill>
                  <a:schemeClr val="accent4">
                    <a:lumMod val="75000"/>
                  </a:schemeClr>
                </a:solidFill>
              </a:rPr>
              <a:t>GRACIAS</a:t>
            </a:r>
            <a:endParaRPr lang="es-ES" sz="3200" dirty="0">
              <a:solidFill>
                <a:schemeClr val="accent4">
                  <a:lumMod val="75000"/>
                </a:schemeClr>
              </a:solidFill>
            </a:endParaRPr>
          </a:p>
        </p:txBody>
      </p:sp>
      <p:pic>
        <p:nvPicPr>
          <p:cNvPr id="3" name="Picture 2">
            <a:extLst>
              <a:ext uri="{FF2B5EF4-FFF2-40B4-BE49-F238E27FC236}">
                <a16:creationId xmlns:a16="http://schemas.microsoft.com/office/drawing/2014/main" id="{7C45098F-0691-4C04-8B6A-F81135B6E58C}"/>
              </a:ext>
            </a:extLst>
          </p:cNvPr>
          <p:cNvPicPr>
            <a:picLocks noChangeAspect="1"/>
          </p:cNvPicPr>
          <p:nvPr/>
        </p:nvPicPr>
        <p:blipFill>
          <a:blip r:embed="rId2"/>
          <a:stretch>
            <a:fillRect/>
          </a:stretch>
        </p:blipFill>
        <p:spPr>
          <a:xfrm>
            <a:off x="8258010" y="6319618"/>
            <a:ext cx="885990" cy="552450"/>
          </a:xfrm>
          <a:prstGeom prst="rect">
            <a:avLst/>
          </a:prstGeom>
        </p:spPr>
      </p:pic>
    </p:spTree>
    <p:extLst>
      <p:ext uri="{BB962C8B-B14F-4D97-AF65-F5344CB8AC3E}">
        <p14:creationId xmlns:p14="http://schemas.microsoft.com/office/powerpoint/2010/main" val="256587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60159E-E610-4939-8840-9EE681D4A09C}"/>
              </a:ext>
            </a:extLst>
          </p:cNvPr>
          <p:cNvPicPr>
            <a:picLocks noChangeAspect="1"/>
          </p:cNvPicPr>
          <p:nvPr/>
        </p:nvPicPr>
        <p:blipFill>
          <a:blip r:embed="rId2"/>
          <a:stretch>
            <a:fillRect/>
          </a:stretch>
        </p:blipFill>
        <p:spPr>
          <a:xfrm>
            <a:off x="5877162" y="772200"/>
            <a:ext cx="1606850" cy="2331250"/>
          </a:xfrm>
          <a:prstGeom prst="rect">
            <a:avLst/>
          </a:prstGeom>
        </p:spPr>
      </p:pic>
      <p:sp>
        <p:nvSpPr>
          <p:cNvPr id="7" name="TextBox 6">
            <a:extLst>
              <a:ext uri="{FF2B5EF4-FFF2-40B4-BE49-F238E27FC236}">
                <a16:creationId xmlns:a16="http://schemas.microsoft.com/office/drawing/2014/main" id="{93FF1609-D1B0-47E7-AD0A-8BD46168C747}"/>
              </a:ext>
            </a:extLst>
          </p:cNvPr>
          <p:cNvSpPr txBox="1"/>
          <p:nvPr/>
        </p:nvSpPr>
        <p:spPr>
          <a:xfrm>
            <a:off x="2078884" y="1291494"/>
            <a:ext cx="2424062" cy="646331"/>
          </a:xfrm>
          <a:prstGeom prst="rect">
            <a:avLst/>
          </a:prstGeom>
          <a:noFill/>
        </p:spPr>
        <p:txBody>
          <a:bodyPr wrap="none" rtlCol="0">
            <a:spAutoFit/>
          </a:bodyPr>
          <a:lstStyle/>
          <a:p>
            <a:r>
              <a:rPr lang="es-PE" dirty="0">
                <a:solidFill>
                  <a:schemeClr val="accent5">
                    <a:lumMod val="50000"/>
                  </a:schemeClr>
                </a:solidFill>
              </a:rPr>
              <a:t>Últimos </a:t>
            </a:r>
            <a:r>
              <a:rPr lang="es-PE" sz="3600" b="1" dirty="0">
                <a:solidFill>
                  <a:schemeClr val="accent5">
                    <a:lumMod val="50000"/>
                  </a:schemeClr>
                </a:solidFill>
              </a:rPr>
              <a:t>15 años</a:t>
            </a:r>
            <a:endParaRPr lang="es-ES" sz="3600" b="1" dirty="0">
              <a:solidFill>
                <a:schemeClr val="accent5">
                  <a:lumMod val="50000"/>
                </a:schemeClr>
              </a:solidFill>
            </a:endParaRPr>
          </a:p>
        </p:txBody>
      </p:sp>
      <p:sp>
        <p:nvSpPr>
          <p:cNvPr id="8" name="TextBox 7">
            <a:extLst>
              <a:ext uri="{FF2B5EF4-FFF2-40B4-BE49-F238E27FC236}">
                <a16:creationId xmlns:a16="http://schemas.microsoft.com/office/drawing/2014/main" id="{AA3AFAED-F152-46F7-A260-BD19348EE06A}"/>
              </a:ext>
            </a:extLst>
          </p:cNvPr>
          <p:cNvSpPr txBox="1"/>
          <p:nvPr/>
        </p:nvSpPr>
        <p:spPr>
          <a:xfrm>
            <a:off x="1537550" y="1937825"/>
            <a:ext cx="3506729" cy="1015663"/>
          </a:xfrm>
          <a:prstGeom prst="rect">
            <a:avLst/>
          </a:prstGeom>
          <a:noFill/>
        </p:spPr>
        <p:txBody>
          <a:bodyPr wrap="none" rtlCol="0">
            <a:spAutoFit/>
          </a:bodyPr>
          <a:lstStyle/>
          <a:p>
            <a:r>
              <a:rPr lang="es-PE" dirty="0">
                <a:solidFill>
                  <a:schemeClr val="accent5">
                    <a:lumMod val="50000"/>
                  </a:schemeClr>
                </a:solidFill>
              </a:rPr>
              <a:t>El Perú aumento </a:t>
            </a:r>
            <a:r>
              <a:rPr lang="es-PE" sz="6000" dirty="0">
                <a:solidFill>
                  <a:schemeClr val="accent5">
                    <a:lumMod val="50000"/>
                  </a:schemeClr>
                </a:solidFill>
              </a:rPr>
              <a:t>164%</a:t>
            </a:r>
            <a:endParaRPr lang="es-ES" sz="6000" dirty="0">
              <a:solidFill>
                <a:schemeClr val="accent5">
                  <a:lumMod val="50000"/>
                </a:schemeClr>
              </a:solidFill>
            </a:endParaRPr>
          </a:p>
        </p:txBody>
      </p:sp>
      <p:sp>
        <p:nvSpPr>
          <p:cNvPr id="9" name="TextBox 8">
            <a:extLst>
              <a:ext uri="{FF2B5EF4-FFF2-40B4-BE49-F238E27FC236}">
                <a16:creationId xmlns:a16="http://schemas.microsoft.com/office/drawing/2014/main" id="{4EF36434-E812-40CC-9B24-7EBB57AE735D}"/>
              </a:ext>
            </a:extLst>
          </p:cNvPr>
          <p:cNvSpPr txBox="1"/>
          <p:nvPr/>
        </p:nvSpPr>
        <p:spPr>
          <a:xfrm>
            <a:off x="3368500" y="3912275"/>
            <a:ext cx="2494594" cy="1877437"/>
          </a:xfrm>
          <a:prstGeom prst="rect">
            <a:avLst/>
          </a:prstGeom>
          <a:noFill/>
        </p:spPr>
        <p:txBody>
          <a:bodyPr wrap="none" rtlCol="0">
            <a:spAutoFit/>
          </a:bodyPr>
          <a:lstStyle/>
          <a:p>
            <a:r>
              <a:rPr lang="es-PE" sz="8000" u="sng" dirty="0">
                <a:solidFill>
                  <a:srgbClr val="C00000"/>
                </a:solidFill>
              </a:rPr>
              <a:t>2 149</a:t>
            </a:r>
          </a:p>
          <a:p>
            <a:r>
              <a:rPr lang="es-PE" dirty="0">
                <a:solidFill>
                  <a:schemeClr val="accent5">
                    <a:lumMod val="50000"/>
                  </a:schemeClr>
                </a:solidFill>
              </a:rPr>
              <a:t>Oficinas a nivel nacional</a:t>
            </a:r>
          </a:p>
          <a:p>
            <a:r>
              <a:rPr lang="es-ES" dirty="0">
                <a:solidFill>
                  <a:schemeClr val="accent5">
                    <a:lumMod val="50000"/>
                  </a:schemeClr>
                </a:solidFill>
              </a:rPr>
              <a:t> según informo(</a:t>
            </a:r>
            <a:r>
              <a:rPr lang="es-ES" dirty="0" err="1">
                <a:solidFill>
                  <a:schemeClr val="accent5">
                    <a:lumMod val="50000"/>
                  </a:schemeClr>
                </a:solidFill>
              </a:rPr>
              <a:t>Asbanc</a:t>
            </a:r>
            <a:r>
              <a:rPr lang="es-ES" dirty="0">
                <a:solidFill>
                  <a:schemeClr val="accent5">
                    <a:lumMod val="50000"/>
                  </a:schemeClr>
                </a:solidFill>
              </a:rPr>
              <a:t>)</a:t>
            </a:r>
          </a:p>
        </p:txBody>
      </p:sp>
      <p:pic>
        <p:nvPicPr>
          <p:cNvPr id="10" name="Picture 9">
            <a:extLst>
              <a:ext uri="{FF2B5EF4-FFF2-40B4-BE49-F238E27FC236}">
                <a16:creationId xmlns:a16="http://schemas.microsoft.com/office/drawing/2014/main" id="{492E1332-7E13-4EA1-B78E-848098251FB9}"/>
              </a:ext>
            </a:extLst>
          </p:cNvPr>
          <p:cNvPicPr>
            <a:picLocks noChangeAspect="1"/>
          </p:cNvPicPr>
          <p:nvPr/>
        </p:nvPicPr>
        <p:blipFill>
          <a:blip r:embed="rId3"/>
          <a:stretch>
            <a:fillRect/>
          </a:stretch>
        </p:blipFill>
        <p:spPr>
          <a:xfrm>
            <a:off x="7186253" y="325728"/>
            <a:ext cx="632117" cy="595295"/>
          </a:xfrm>
          <a:prstGeom prst="rect">
            <a:avLst/>
          </a:prstGeom>
        </p:spPr>
      </p:pic>
      <p:pic>
        <p:nvPicPr>
          <p:cNvPr id="11" name="Picture 10">
            <a:extLst>
              <a:ext uri="{FF2B5EF4-FFF2-40B4-BE49-F238E27FC236}">
                <a16:creationId xmlns:a16="http://schemas.microsoft.com/office/drawing/2014/main" id="{78B65165-486E-4DAF-BC3A-9CE014132987}"/>
              </a:ext>
            </a:extLst>
          </p:cNvPr>
          <p:cNvPicPr>
            <a:picLocks noChangeAspect="1"/>
          </p:cNvPicPr>
          <p:nvPr/>
        </p:nvPicPr>
        <p:blipFill>
          <a:blip r:embed="rId4"/>
          <a:stretch>
            <a:fillRect/>
          </a:stretch>
        </p:blipFill>
        <p:spPr>
          <a:xfrm>
            <a:off x="5575520" y="380962"/>
            <a:ext cx="699625" cy="484828"/>
          </a:xfrm>
          <a:prstGeom prst="rect">
            <a:avLst/>
          </a:prstGeom>
        </p:spPr>
      </p:pic>
      <p:pic>
        <p:nvPicPr>
          <p:cNvPr id="12" name="Picture 11">
            <a:extLst>
              <a:ext uri="{FF2B5EF4-FFF2-40B4-BE49-F238E27FC236}">
                <a16:creationId xmlns:a16="http://schemas.microsoft.com/office/drawing/2014/main" id="{8CA853BF-8F68-4686-A4D1-2F79CE7215E0}"/>
              </a:ext>
            </a:extLst>
          </p:cNvPr>
          <p:cNvPicPr>
            <a:picLocks noChangeAspect="1"/>
          </p:cNvPicPr>
          <p:nvPr/>
        </p:nvPicPr>
        <p:blipFill>
          <a:blip r:embed="rId5"/>
          <a:stretch>
            <a:fillRect/>
          </a:stretch>
        </p:blipFill>
        <p:spPr>
          <a:xfrm>
            <a:off x="7467111" y="1471636"/>
            <a:ext cx="767133" cy="484828"/>
          </a:xfrm>
          <a:prstGeom prst="rect">
            <a:avLst/>
          </a:prstGeom>
        </p:spPr>
      </p:pic>
      <p:pic>
        <p:nvPicPr>
          <p:cNvPr id="13" name="Picture 12">
            <a:extLst>
              <a:ext uri="{FF2B5EF4-FFF2-40B4-BE49-F238E27FC236}">
                <a16:creationId xmlns:a16="http://schemas.microsoft.com/office/drawing/2014/main" id="{0696D346-AFC5-4CA3-96B0-244713415ADC}"/>
              </a:ext>
            </a:extLst>
          </p:cNvPr>
          <p:cNvPicPr>
            <a:picLocks noChangeAspect="1"/>
          </p:cNvPicPr>
          <p:nvPr/>
        </p:nvPicPr>
        <p:blipFill>
          <a:blip r:embed="rId6"/>
          <a:stretch>
            <a:fillRect/>
          </a:stretch>
        </p:blipFill>
        <p:spPr>
          <a:xfrm>
            <a:off x="5542370" y="2179213"/>
            <a:ext cx="589158" cy="589158"/>
          </a:xfrm>
          <a:prstGeom prst="rect">
            <a:avLst/>
          </a:prstGeom>
        </p:spPr>
      </p:pic>
      <p:pic>
        <p:nvPicPr>
          <p:cNvPr id="14" name="Picture 13">
            <a:extLst>
              <a:ext uri="{FF2B5EF4-FFF2-40B4-BE49-F238E27FC236}">
                <a16:creationId xmlns:a16="http://schemas.microsoft.com/office/drawing/2014/main" id="{51874B47-FD30-4778-A0B0-2901ADAB6B76}"/>
              </a:ext>
            </a:extLst>
          </p:cNvPr>
          <p:cNvPicPr>
            <a:picLocks noChangeAspect="1"/>
          </p:cNvPicPr>
          <p:nvPr/>
        </p:nvPicPr>
        <p:blipFill>
          <a:blip r:embed="rId7"/>
          <a:stretch>
            <a:fillRect/>
          </a:stretch>
        </p:blipFill>
        <p:spPr>
          <a:xfrm>
            <a:off x="7757518" y="2487223"/>
            <a:ext cx="601432" cy="601432"/>
          </a:xfrm>
          <a:prstGeom prst="rect">
            <a:avLst/>
          </a:prstGeom>
        </p:spPr>
      </p:pic>
      <p:pic>
        <p:nvPicPr>
          <p:cNvPr id="17" name="Picture 16">
            <a:extLst>
              <a:ext uri="{FF2B5EF4-FFF2-40B4-BE49-F238E27FC236}">
                <a16:creationId xmlns:a16="http://schemas.microsoft.com/office/drawing/2014/main" id="{7D12EC7B-B9B4-4C8C-B3DC-7ECCF4416354}"/>
              </a:ext>
            </a:extLst>
          </p:cNvPr>
          <p:cNvPicPr>
            <a:picLocks noChangeAspect="1"/>
          </p:cNvPicPr>
          <p:nvPr/>
        </p:nvPicPr>
        <p:blipFill>
          <a:blip r:embed="rId8"/>
          <a:stretch>
            <a:fillRect/>
          </a:stretch>
        </p:blipFill>
        <p:spPr>
          <a:xfrm>
            <a:off x="8258010" y="6305550"/>
            <a:ext cx="885990" cy="552450"/>
          </a:xfrm>
          <a:prstGeom prst="rect">
            <a:avLst/>
          </a:prstGeom>
        </p:spPr>
      </p:pic>
    </p:spTree>
    <p:extLst>
      <p:ext uri="{BB962C8B-B14F-4D97-AF65-F5344CB8AC3E}">
        <p14:creationId xmlns:p14="http://schemas.microsoft.com/office/powerpoint/2010/main" val="235500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par>
                                <p:cTn id="26" presetID="6" presetClass="entr" presetSubtype="16"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ircle(in)">
                                      <p:cBhvr>
                                        <p:cTn id="28" dur="2000"/>
                                        <p:tgtEl>
                                          <p:spTgt spid="10"/>
                                        </p:tgtEl>
                                      </p:cBhvr>
                                    </p:animEffect>
                                  </p:childTnLst>
                                </p:cTn>
                              </p:par>
                              <p:par>
                                <p:cTn id="29" presetID="6" presetClass="entr" presetSubtype="16"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par>
                                <p:cTn id="32" presetID="6" presetClass="entr" presetSubtype="16"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ircle(in)">
                                      <p:cBhvr>
                                        <p:cTn id="34" dur="2000"/>
                                        <p:tgtEl>
                                          <p:spTgt spid="12"/>
                                        </p:tgtEl>
                                      </p:cBhvr>
                                    </p:animEffect>
                                  </p:childTnLst>
                                </p:cTn>
                              </p:par>
                              <p:par>
                                <p:cTn id="35" presetID="6" presetClass="entr" presetSubtype="16"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ircle(in)">
                                      <p:cBhvr>
                                        <p:cTn id="3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D3361D-C063-4226-8432-3E4F48413BAE}"/>
              </a:ext>
            </a:extLst>
          </p:cNvPr>
          <p:cNvPicPr>
            <a:picLocks noChangeAspect="1"/>
          </p:cNvPicPr>
          <p:nvPr/>
        </p:nvPicPr>
        <p:blipFill>
          <a:blip r:embed="rId2"/>
          <a:stretch>
            <a:fillRect/>
          </a:stretch>
        </p:blipFill>
        <p:spPr>
          <a:xfrm>
            <a:off x="779879" y="614334"/>
            <a:ext cx="4686300" cy="3057525"/>
          </a:xfrm>
          <a:prstGeom prst="rect">
            <a:avLst/>
          </a:prstGeom>
        </p:spPr>
      </p:pic>
      <p:pic>
        <p:nvPicPr>
          <p:cNvPr id="3" name="Picture 2">
            <a:extLst>
              <a:ext uri="{FF2B5EF4-FFF2-40B4-BE49-F238E27FC236}">
                <a16:creationId xmlns:a16="http://schemas.microsoft.com/office/drawing/2014/main" id="{6BD20CC0-6257-41DB-A80A-1C3A03E5B84A}"/>
              </a:ext>
            </a:extLst>
          </p:cNvPr>
          <p:cNvPicPr>
            <a:picLocks noChangeAspect="1"/>
          </p:cNvPicPr>
          <p:nvPr/>
        </p:nvPicPr>
        <p:blipFill>
          <a:blip r:embed="rId3"/>
          <a:stretch>
            <a:fillRect/>
          </a:stretch>
        </p:blipFill>
        <p:spPr>
          <a:xfrm>
            <a:off x="6730639" y="1821665"/>
            <a:ext cx="1242442" cy="1376244"/>
          </a:xfrm>
          <a:prstGeom prst="rect">
            <a:avLst/>
          </a:prstGeom>
        </p:spPr>
      </p:pic>
      <p:pic>
        <p:nvPicPr>
          <p:cNvPr id="4" name="Picture 3">
            <a:extLst>
              <a:ext uri="{FF2B5EF4-FFF2-40B4-BE49-F238E27FC236}">
                <a16:creationId xmlns:a16="http://schemas.microsoft.com/office/drawing/2014/main" id="{8AC11AF5-044E-47C8-9713-50C4365F9122}"/>
              </a:ext>
            </a:extLst>
          </p:cNvPr>
          <p:cNvPicPr>
            <a:picLocks noChangeAspect="1"/>
          </p:cNvPicPr>
          <p:nvPr/>
        </p:nvPicPr>
        <p:blipFill>
          <a:blip r:embed="rId4"/>
          <a:stretch>
            <a:fillRect/>
          </a:stretch>
        </p:blipFill>
        <p:spPr>
          <a:xfrm>
            <a:off x="6582431" y="459590"/>
            <a:ext cx="1390650" cy="1362075"/>
          </a:xfrm>
          <a:prstGeom prst="rect">
            <a:avLst/>
          </a:prstGeom>
        </p:spPr>
      </p:pic>
      <p:sp>
        <p:nvSpPr>
          <p:cNvPr id="5" name="TextBox 4">
            <a:extLst>
              <a:ext uri="{FF2B5EF4-FFF2-40B4-BE49-F238E27FC236}">
                <a16:creationId xmlns:a16="http://schemas.microsoft.com/office/drawing/2014/main" id="{4D820402-AA10-43E8-87EF-7432D1D3E996}"/>
              </a:ext>
            </a:extLst>
          </p:cNvPr>
          <p:cNvSpPr txBox="1"/>
          <p:nvPr/>
        </p:nvSpPr>
        <p:spPr>
          <a:xfrm flipH="1">
            <a:off x="856551" y="4065562"/>
            <a:ext cx="4609627" cy="1569660"/>
          </a:xfrm>
          <a:prstGeom prst="rect">
            <a:avLst/>
          </a:prstGeom>
          <a:noFill/>
        </p:spPr>
        <p:txBody>
          <a:bodyPr wrap="square" rtlCol="0">
            <a:spAutoFit/>
          </a:bodyPr>
          <a:lstStyle/>
          <a:p>
            <a:r>
              <a:rPr lang="es-PE" sz="2400" dirty="0">
                <a:solidFill>
                  <a:schemeClr val="accent4">
                    <a:lumMod val="50000"/>
                  </a:schemeClr>
                </a:solidFill>
              </a:rPr>
              <a:t>Chile</a:t>
            </a:r>
            <a:r>
              <a:rPr lang="es-PE" sz="3200" dirty="0">
                <a:solidFill>
                  <a:schemeClr val="accent4">
                    <a:lumMod val="50000"/>
                  </a:schemeClr>
                </a:solidFill>
              </a:rPr>
              <a:t> 315 </a:t>
            </a:r>
            <a:r>
              <a:rPr lang="es-PE" sz="2400" dirty="0">
                <a:solidFill>
                  <a:schemeClr val="accent4">
                    <a:lumMod val="50000"/>
                  </a:schemeClr>
                </a:solidFill>
              </a:rPr>
              <a:t>puntos de atención</a:t>
            </a:r>
          </a:p>
          <a:p>
            <a:r>
              <a:rPr lang="es-PE" sz="2400" dirty="0">
                <a:solidFill>
                  <a:schemeClr val="accent4">
                    <a:lumMod val="50000"/>
                  </a:schemeClr>
                </a:solidFill>
              </a:rPr>
              <a:t>Colombia </a:t>
            </a:r>
            <a:r>
              <a:rPr lang="es-PE" sz="3200" dirty="0">
                <a:solidFill>
                  <a:schemeClr val="accent4">
                    <a:lumMod val="50000"/>
                  </a:schemeClr>
                </a:solidFill>
              </a:rPr>
              <a:t>345</a:t>
            </a:r>
            <a:r>
              <a:rPr lang="es-PE" sz="2400" dirty="0">
                <a:solidFill>
                  <a:schemeClr val="accent4">
                    <a:lumMod val="50000"/>
                  </a:schemeClr>
                </a:solidFill>
              </a:rPr>
              <a:t> puntos de atención</a:t>
            </a:r>
          </a:p>
          <a:p>
            <a:r>
              <a:rPr lang="es-PE" sz="2400" dirty="0">
                <a:solidFill>
                  <a:schemeClr val="accent4">
                    <a:lumMod val="50000"/>
                  </a:schemeClr>
                </a:solidFill>
              </a:rPr>
              <a:t>Brasil </a:t>
            </a:r>
            <a:r>
              <a:rPr lang="es-PE" sz="3200" dirty="0">
                <a:solidFill>
                  <a:schemeClr val="accent4">
                    <a:lumMod val="50000"/>
                  </a:schemeClr>
                </a:solidFill>
              </a:rPr>
              <a:t>329</a:t>
            </a:r>
            <a:r>
              <a:rPr lang="es-PE" sz="2400" dirty="0">
                <a:solidFill>
                  <a:schemeClr val="accent4">
                    <a:lumMod val="50000"/>
                  </a:schemeClr>
                </a:solidFill>
              </a:rPr>
              <a:t> puntos de atención  </a:t>
            </a:r>
            <a:endParaRPr lang="es-ES" sz="2400" dirty="0">
              <a:solidFill>
                <a:schemeClr val="accent4">
                  <a:lumMod val="50000"/>
                </a:schemeClr>
              </a:solidFill>
            </a:endParaRPr>
          </a:p>
        </p:txBody>
      </p:sp>
      <p:pic>
        <p:nvPicPr>
          <p:cNvPr id="6" name="Picture 5">
            <a:extLst>
              <a:ext uri="{FF2B5EF4-FFF2-40B4-BE49-F238E27FC236}">
                <a16:creationId xmlns:a16="http://schemas.microsoft.com/office/drawing/2014/main" id="{2B80CBEA-A995-410B-82DD-D0E09E7F5419}"/>
              </a:ext>
            </a:extLst>
          </p:cNvPr>
          <p:cNvPicPr>
            <a:picLocks noChangeAspect="1"/>
          </p:cNvPicPr>
          <p:nvPr/>
        </p:nvPicPr>
        <p:blipFill>
          <a:blip r:embed="rId5"/>
          <a:stretch>
            <a:fillRect/>
          </a:stretch>
        </p:blipFill>
        <p:spPr>
          <a:xfrm>
            <a:off x="8258010" y="6305550"/>
            <a:ext cx="885990" cy="552450"/>
          </a:xfrm>
          <a:prstGeom prst="rect">
            <a:avLst/>
          </a:prstGeom>
        </p:spPr>
      </p:pic>
    </p:spTree>
    <p:extLst>
      <p:ext uri="{BB962C8B-B14F-4D97-AF65-F5344CB8AC3E}">
        <p14:creationId xmlns:p14="http://schemas.microsoft.com/office/powerpoint/2010/main" val="3131212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0AE91F-6B78-45FB-8AA5-15450DC29114}"/>
              </a:ext>
            </a:extLst>
          </p:cNvPr>
          <p:cNvPicPr>
            <a:picLocks noChangeAspect="1"/>
          </p:cNvPicPr>
          <p:nvPr/>
        </p:nvPicPr>
        <p:blipFill>
          <a:blip r:embed="rId2"/>
          <a:stretch>
            <a:fillRect/>
          </a:stretch>
        </p:blipFill>
        <p:spPr>
          <a:xfrm>
            <a:off x="1305161" y="1030029"/>
            <a:ext cx="2844807" cy="4127303"/>
          </a:xfrm>
          <a:prstGeom prst="rect">
            <a:avLst/>
          </a:prstGeom>
        </p:spPr>
      </p:pic>
      <p:pic>
        <p:nvPicPr>
          <p:cNvPr id="3" name="Picture 2">
            <a:extLst>
              <a:ext uri="{FF2B5EF4-FFF2-40B4-BE49-F238E27FC236}">
                <a16:creationId xmlns:a16="http://schemas.microsoft.com/office/drawing/2014/main" id="{FF013E5F-385C-4FBC-8DBA-14479FB0446C}"/>
              </a:ext>
            </a:extLst>
          </p:cNvPr>
          <p:cNvPicPr>
            <a:picLocks noChangeAspect="1"/>
          </p:cNvPicPr>
          <p:nvPr/>
        </p:nvPicPr>
        <p:blipFill>
          <a:blip r:embed="rId3"/>
          <a:stretch>
            <a:fillRect/>
          </a:stretch>
        </p:blipFill>
        <p:spPr>
          <a:xfrm>
            <a:off x="4216324" y="787615"/>
            <a:ext cx="632117" cy="595295"/>
          </a:xfrm>
          <a:prstGeom prst="rect">
            <a:avLst/>
          </a:prstGeom>
        </p:spPr>
      </p:pic>
      <p:pic>
        <p:nvPicPr>
          <p:cNvPr id="4" name="Picture 3">
            <a:extLst>
              <a:ext uri="{FF2B5EF4-FFF2-40B4-BE49-F238E27FC236}">
                <a16:creationId xmlns:a16="http://schemas.microsoft.com/office/drawing/2014/main" id="{3372C0AC-270F-4443-99C8-1F6BF58003BC}"/>
              </a:ext>
            </a:extLst>
          </p:cNvPr>
          <p:cNvPicPr>
            <a:picLocks noChangeAspect="1"/>
          </p:cNvPicPr>
          <p:nvPr/>
        </p:nvPicPr>
        <p:blipFill>
          <a:blip r:embed="rId4"/>
          <a:stretch>
            <a:fillRect/>
          </a:stretch>
        </p:blipFill>
        <p:spPr>
          <a:xfrm>
            <a:off x="605536" y="1085263"/>
            <a:ext cx="699625" cy="484828"/>
          </a:xfrm>
          <a:prstGeom prst="rect">
            <a:avLst/>
          </a:prstGeom>
        </p:spPr>
      </p:pic>
      <p:pic>
        <p:nvPicPr>
          <p:cNvPr id="5" name="Picture 4">
            <a:extLst>
              <a:ext uri="{FF2B5EF4-FFF2-40B4-BE49-F238E27FC236}">
                <a16:creationId xmlns:a16="http://schemas.microsoft.com/office/drawing/2014/main" id="{7BC394E5-E0FA-4E54-A832-615F1660BD7A}"/>
              </a:ext>
            </a:extLst>
          </p:cNvPr>
          <p:cNvPicPr>
            <a:picLocks noChangeAspect="1"/>
          </p:cNvPicPr>
          <p:nvPr/>
        </p:nvPicPr>
        <p:blipFill>
          <a:blip r:embed="rId5"/>
          <a:stretch>
            <a:fillRect/>
          </a:stretch>
        </p:blipFill>
        <p:spPr>
          <a:xfrm>
            <a:off x="4339995" y="2608852"/>
            <a:ext cx="767133" cy="484828"/>
          </a:xfrm>
          <a:prstGeom prst="rect">
            <a:avLst/>
          </a:prstGeom>
        </p:spPr>
      </p:pic>
      <p:pic>
        <p:nvPicPr>
          <p:cNvPr id="6" name="Picture 5">
            <a:extLst>
              <a:ext uri="{FF2B5EF4-FFF2-40B4-BE49-F238E27FC236}">
                <a16:creationId xmlns:a16="http://schemas.microsoft.com/office/drawing/2014/main" id="{5484CDED-576D-42AE-B887-C1794FEBA0A6}"/>
              </a:ext>
            </a:extLst>
          </p:cNvPr>
          <p:cNvPicPr>
            <a:picLocks noChangeAspect="1"/>
          </p:cNvPicPr>
          <p:nvPr/>
        </p:nvPicPr>
        <p:blipFill>
          <a:blip r:embed="rId6"/>
          <a:stretch>
            <a:fillRect/>
          </a:stretch>
        </p:blipFill>
        <p:spPr>
          <a:xfrm>
            <a:off x="944226" y="3203798"/>
            <a:ext cx="589158" cy="589158"/>
          </a:xfrm>
          <a:prstGeom prst="rect">
            <a:avLst/>
          </a:prstGeom>
        </p:spPr>
      </p:pic>
      <p:pic>
        <p:nvPicPr>
          <p:cNvPr id="7" name="Picture 6">
            <a:extLst>
              <a:ext uri="{FF2B5EF4-FFF2-40B4-BE49-F238E27FC236}">
                <a16:creationId xmlns:a16="http://schemas.microsoft.com/office/drawing/2014/main" id="{78172FBE-DC79-45BD-8C86-2D8D7B674B08}"/>
              </a:ext>
            </a:extLst>
          </p:cNvPr>
          <p:cNvPicPr>
            <a:picLocks noChangeAspect="1"/>
          </p:cNvPicPr>
          <p:nvPr/>
        </p:nvPicPr>
        <p:blipFill>
          <a:blip r:embed="rId7"/>
          <a:stretch>
            <a:fillRect/>
          </a:stretch>
        </p:blipFill>
        <p:spPr>
          <a:xfrm>
            <a:off x="2791260" y="5386577"/>
            <a:ext cx="601432" cy="601432"/>
          </a:xfrm>
          <a:prstGeom prst="rect">
            <a:avLst/>
          </a:prstGeom>
        </p:spPr>
      </p:pic>
      <p:sp>
        <p:nvSpPr>
          <p:cNvPr id="8" name="TextBox 7">
            <a:extLst>
              <a:ext uri="{FF2B5EF4-FFF2-40B4-BE49-F238E27FC236}">
                <a16:creationId xmlns:a16="http://schemas.microsoft.com/office/drawing/2014/main" id="{06DEC340-118D-4D5F-97F6-1B7848E80ABA}"/>
              </a:ext>
            </a:extLst>
          </p:cNvPr>
          <p:cNvSpPr txBox="1"/>
          <p:nvPr/>
        </p:nvSpPr>
        <p:spPr>
          <a:xfrm>
            <a:off x="5865598" y="2962409"/>
            <a:ext cx="2700997" cy="1015663"/>
          </a:xfrm>
          <a:prstGeom prst="rect">
            <a:avLst/>
          </a:prstGeom>
          <a:noFill/>
        </p:spPr>
        <p:txBody>
          <a:bodyPr wrap="square" rtlCol="0">
            <a:spAutoFit/>
          </a:bodyPr>
          <a:lstStyle/>
          <a:p>
            <a:pPr algn="ctr"/>
            <a:r>
              <a:rPr lang="es-PE" sz="2000" b="1" dirty="0">
                <a:solidFill>
                  <a:schemeClr val="accent4">
                    <a:lumMod val="50000"/>
                  </a:schemeClr>
                </a:solidFill>
              </a:rPr>
              <a:t>Si tenemos tantos puntos de atención y bancos a disposición</a:t>
            </a:r>
            <a:endParaRPr lang="es-ES" sz="2000" b="1" dirty="0">
              <a:solidFill>
                <a:schemeClr val="accent4">
                  <a:lumMod val="50000"/>
                </a:schemeClr>
              </a:solidFill>
            </a:endParaRPr>
          </a:p>
        </p:txBody>
      </p:sp>
      <p:pic>
        <p:nvPicPr>
          <p:cNvPr id="9" name="Picture 8">
            <a:extLst>
              <a:ext uri="{FF2B5EF4-FFF2-40B4-BE49-F238E27FC236}">
                <a16:creationId xmlns:a16="http://schemas.microsoft.com/office/drawing/2014/main" id="{19528975-8CB9-4226-84AE-A6963A38BE14}"/>
              </a:ext>
            </a:extLst>
          </p:cNvPr>
          <p:cNvPicPr>
            <a:picLocks noChangeAspect="1"/>
          </p:cNvPicPr>
          <p:nvPr/>
        </p:nvPicPr>
        <p:blipFill>
          <a:blip r:embed="rId8"/>
          <a:stretch>
            <a:fillRect/>
          </a:stretch>
        </p:blipFill>
        <p:spPr>
          <a:xfrm>
            <a:off x="6331728" y="631637"/>
            <a:ext cx="1712473" cy="2219629"/>
          </a:xfrm>
          <a:prstGeom prst="rect">
            <a:avLst/>
          </a:prstGeom>
        </p:spPr>
      </p:pic>
      <p:sp>
        <p:nvSpPr>
          <p:cNvPr id="10" name="TextBox 9">
            <a:extLst>
              <a:ext uri="{FF2B5EF4-FFF2-40B4-BE49-F238E27FC236}">
                <a16:creationId xmlns:a16="http://schemas.microsoft.com/office/drawing/2014/main" id="{FF6459A8-1BC1-4674-8A22-4B33C1EC7BAA}"/>
              </a:ext>
            </a:extLst>
          </p:cNvPr>
          <p:cNvSpPr txBox="1"/>
          <p:nvPr/>
        </p:nvSpPr>
        <p:spPr>
          <a:xfrm>
            <a:off x="5584869" y="4121831"/>
            <a:ext cx="3206804" cy="1569660"/>
          </a:xfrm>
          <a:prstGeom prst="rect">
            <a:avLst/>
          </a:prstGeom>
          <a:noFill/>
        </p:spPr>
        <p:txBody>
          <a:bodyPr wrap="square" rtlCol="0">
            <a:spAutoFit/>
          </a:bodyPr>
          <a:lstStyle/>
          <a:p>
            <a:pPr algn="ctr"/>
            <a:r>
              <a:rPr lang="es-PE" sz="2400" dirty="0">
                <a:solidFill>
                  <a:srgbClr val="C00000"/>
                </a:solidFill>
                <a:effectLst>
                  <a:outerShdw blurRad="38100" dist="38100" dir="2700000" algn="tl">
                    <a:srgbClr val="000000">
                      <a:alpha val="43137"/>
                    </a:srgbClr>
                  </a:outerShdw>
                </a:effectLst>
              </a:rPr>
              <a:t>¿ PORQUE TENEMOS ALTOS INDICES DE CLIENTES INSATISFECHOS ?</a:t>
            </a:r>
            <a:endParaRPr lang="es-ES" sz="2400" dirty="0">
              <a:solidFill>
                <a:srgbClr val="C00000"/>
              </a:solidFill>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C94992C6-15B2-4896-B859-F9B47ABCD529}"/>
              </a:ext>
            </a:extLst>
          </p:cNvPr>
          <p:cNvPicPr>
            <a:picLocks noChangeAspect="1"/>
          </p:cNvPicPr>
          <p:nvPr/>
        </p:nvPicPr>
        <p:blipFill>
          <a:blip r:embed="rId9"/>
          <a:stretch>
            <a:fillRect/>
          </a:stretch>
        </p:blipFill>
        <p:spPr>
          <a:xfrm>
            <a:off x="8258010" y="6305550"/>
            <a:ext cx="885990" cy="552450"/>
          </a:xfrm>
          <a:prstGeom prst="rect">
            <a:avLst/>
          </a:prstGeom>
        </p:spPr>
      </p:pic>
    </p:spTree>
    <p:extLst>
      <p:ext uri="{BB962C8B-B14F-4D97-AF65-F5344CB8AC3E}">
        <p14:creationId xmlns:p14="http://schemas.microsoft.com/office/powerpoint/2010/main" val="343359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9"/>
                                        </p:tgtEl>
                                        <p:attrNameLst>
                                          <p:attrName>r</p:attrName>
                                        </p:attrNameLst>
                                      </p:cBhvr>
                                    </p:animRot>
                                    <p:animRot by="-240000">
                                      <p:cBhvr>
                                        <p:cTn id="27" dur="200" fill="hold">
                                          <p:stCondLst>
                                            <p:cond delay="200"/>
                                          </p:stCondLst>
                                        </p:cTn>
                                        <p:tgtEl>
                                          <p:spTgt spid="9"/>
                                        </p:tgtEl>
                                        <p:attrNameLst>
                                          <p:attrName>r</p:attrName>
                                        </p:attrNameLst>
                                      </p:cBhvr>
                                    </p:animRot>
                                    <p:animRot by="240000">
                                      <p:cBhvr>
                                        <p:cTn id="28" dur="200" fill="hold">
                                          <p:stCondLst>
                                            <p:cond delay="400"/>
                                          </p:stCondLst>
                                        </p:cTn>
                                        <p:tgtEl>
                                          <p:spTgt spid="9"/>
                                        </p:tgtEl>
                                        <p:attrNameLst>
                                          <p:attrName>r</p:attrName>
                                        </p:attrNameLst>
                                      </p:cBhvr>
                                    </p:animRot>
                                    <p:animRot by="-240000">
                                      <p:cBhvr>
                                        <p:cTn id="29" dur="200" fill="hold">
                                          <p:stCondLst>
                                            <p:cond delay="600"/>
                                          </p:stCondLst>
                                        </p:cTn>
                                        <p:tgtEl>
                                          <p:spTgt spid="9"/>
                                        </p:tgtEl>
                                        <p:attrNameLst>
                                          <p:attrName>r</p:attrName>
                                        </p:attrNameLst>
                                      </p:cBhvr>
                                    </p:animRot>
                                    <p:animRot by="120000">
                                      <p:cBhvr>
                                        <p:cTn id="30" dur="200" fill="hold">
                                          <p:stCondLst>
                                            <p:cond delay="800"/>
                                          </p:stCondLst>
                                        </p:cTn>
                                        <p:tgtEl>
                                          <p:spTgt spid="9"/>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2000" fill="hold"/>
                                        <p:tgtEl>
                                          <p:spTgt spid="10"/>
                                        </p:tgtEl>
                                        <p:attrNameLst>
                                          <p:attrName>ppt_x</p:attrName>
                                        </p:attrNameLst>
                                      </p:cBhvr>
                                      <p:tavLst>
                                        <p:tav tm="0">
                                          <p:val>
                                            <p:strVal val="#ppt_x"/>
                                          </p:val>
                                        </p:tav>
                                        <p:tav tm="100000">
                                          <p:val>
                                            <p:strVal val="#ppt_x"/>
                                          </p:val>
                                        </p:tav>
                                      </p:tavLst>
                                    </p:anim>
                                    <p:anim calcmode="lin" valueType="num">
                                      <p:cBhvr additive="base">
                                        <p:cTn id="41"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9" name="Shape 349"/>
          <p:cNvSpPr/>
          <p:nvPr/>
        </p:nvSpPr>
        <p:spPr>
          <a:xfrm>
            <a:off x="1823392" y="3266390"/>
            <a:ext cx="2280062" cy="1643248"/>
          </a:xfrm>
          <a:prstGeom prst="arc">
            <a:avLst>
              <a:gd name="adj1" fmla="val 16200000"/>
              <a:gd name="adj2" fmla="val 0"/>
            </a:avLst>
          </a:prstGeom>
          <a:noFill/>
          <a:ln w="28575" cap="flat" cmpd="sng">
            <a:solidFill>
              <a:schemeClr val="lt1"/>
            </a:solidFill>
            <a:prstDash val="solid"/>
            <a:miter lim="800000"/>
            <a:headEnd type="none" w="med" len="med"/>
            <a:tailEnd type="none" w="med" len="med"/>
          </a:ln>
        </p:spPr>
        <p:txBody>
          <a:bodyPr wrap="square" lIns="68575" tIns="34275" rIns="68575" bIns="34275" anchor="ctr" anchorCtr="0">
            <a:noAutofit/>
          </a:bodyPr>
          <a:lstStyle/>
          <a:p>
            <a:pPr algn="ctr"/>
            <a:endParaRPr sz="1400">
              <a:solidFill>
                <a:schemeClr val="dk1"/>
              </a:solidFill>
              <a:latin typeface="Calibri"/>
              <a:ea typeface="Calibri"/>
              <a:cs typeface="Calibri"/>
              <a:sym typeface="Calibri"/>
            </a:endParaRPr>
          </a:p>
        </p:txBody>
      </p:sp>
      <p:sp>
        <p:nvSpPr>
          <p:cNvPr id="350" name="Shape 350"/>
          <p:cNvSpPr/>
          <p:nvPr/>
        </p:nvSpPr>
        <p:spPr>
          <a:xfrm>
            <a:off x="640626" y="4208529"/>
            <a:ext cx="1707485" cy="986749"/>
          </a:xfrm>
          <a:prstGeom prst="rect">
            <a:avLst/>
          </a:prstGeom>
          <a:noFill/>
          <a:ln>
            <a:noFill/>
          </a:ln>
        </p:spPr>
        <p:txBody>
          <a:bodyPr wrap="square" lIns="68575" tIns="34275" rIns="68575" bIns="34275" anchor="b" anchorCtr="0">
            <a:noAutofit/>
          </a:bodyPr>
          <a:lstStyle/>
          <a:p>
            <a:pPr algn="ctr"/>
            <a:r>
              <a:rPr lang="en" b="1" dirty="0">
                <a:solidFill>
                  <a:schemeClr val="bg1"/>
                </a:solidFill>
              </a:rPr>
              <a:t>Desarrollo</a:t>
            </a:r>
            <a:r>
              <a:rPr lang="en" sz="1400" b="1" dirty="0">
                <a:solidFill>
                  <a:schemeClr val="bg1"/>
                </a:solidFill>
                <a:latin typeface="Arial"/>
                <a:ea typeface="Arial"/>
                <a:cs typeface="Arial"/>
                <a:sym typeface="Arial"/>
              </a:rPr>
              <a:t> </a:t>
            </a:r>
            <a:r>
              <a:rPr lang="en" b="1" dirty="0">
                <a:solidFill>
                  <a:schemeClr val="bg1"/>
                </a:solidFill>
              </a:rPr>
              <a:t>e</a:t>
            </a:r>
            <a:r>
              <a:rPr lang="en" sz="1400" b="1" dirty="0">
                <a:solidFill>
                  <a:schemeClr val="bg1"/>
                </a:solidFill>
                <a:latin typeface="Arial"/>
                <a:ea typeface="Arial"/>
                <a:cs typeface="Arial"/>
                <a:sym typeface="Arial"/>
              </a:rPr>
              <a:t> implementación</a:t>
            </a:r>
          </a:p>
        </p:txBody>
      </p:sp>
      <p:sp>
        <p:nvSpPr>
          <p:cNvPr id="352" name="Shape 352"/>
          <p:cNvSpPr/>
          <p:nvPr/>
        </p:nvSpPr>
        <p:spPr>
          <a:xfrm>
            <a:off x="1" y="2309000"/>
            <a:ext cx="9143725" cy="2600700"/>
          </a:xfrm>
          <a:prstGeom prst="rect">
            <a:avLst/>
          </a:prstGeom>
          <a:solidFill>
            <a:srgbClr val="E5851B"/>
          </a:solidFill>
          <a:ln>
            <a:noFill/>
          </a:ln>
        </p:spPr>
        <p:txBody>
          <a:bodyPr wrap="square" lIns="68575" tIns="34275" rIns="68575" bIns="34275" anchor="ctr" anchorCtr="0">
            <a:noAutofit/>
          </a:bodyPr>
          <a:lstStyle/>
          <a:p>
            <a:pPr algn="ctr">
              <a:buSzPct val="25000"/>
            </a:pPr>
            <a:r>
              <a:rPr lang="en" b="1" dirty="0">
                <a:solidFill>
                  <a:schemeClr val="lt1"/>
                </a:solidFill>
                <a:latin typeface="Calibri"/>
                <a:ea typeface="Calibri"/>
                <a:cs typeface="Calibri"/>
                <a:sym typeface="Calibri"/>
              </a:rPr>
              <a:t>PLANTEAMIENTO DEL PROBLEMA</a:t>
            </a:r>
          </a:p>
        </p:txBody>
      </p:sp>
      <p:pic>
        <p:nvPicPr>
          <p:cNvPr id="9" name="Shape 422"/>
          <p:cNvPicPr preferRelativeResize="0"/>
          <p:nvPr/>
        </p:nvPicPr>
        <p:blipFill rotWithShape="1">
          <a:blip r:embed="rId3" cstate="email">
            <a:alphaModFix amt="32000"/>
            <a:biLevel thresh="50000"/>
            <a:extLst>
              <a:ext uri="{28A0092B-C50C-407E-A947-70E740481C1C}">
                <a14:useLocalDpi xmlns:a14="http://schemas.microsoft.com/office/drawing/2010/main"/>
              </a:ext>
            </a:extLst>
          </a:blip>
          <a:srcRect/>
          <a:stretch/>
        </p:blipFill>
        <p:spPr>
          <a:xfrm>
            <a:off x="4964168" y="3147946"/>
            <a:ext cx="4176313" cy="2287620"/>
          </a:xfrm>
          <a:prstGeom prst="rect">
            <a:avLst/>
          </a:prstGeom>
          <a:noFill/>
          <a:ln>
            <a:noFill/>
          </a:ln>
        </p:spPr>
      </p:pic>
      <p:pic>
        <p:nvPicPr>
          <p:cNvPr id="6" name="Picture 5">
            <a:extLst>
              <a:ext uri="{FF2B5EF4-FFF2-40B4-BE49-F238E27FC236}">
                <a16:creationId xmlns:a16="http://schemas.microsoft.com/office/drawing/2014/main" id="{403962AA-76D0-4D16-B9ED-CD8AE9D83BD4}"/>
              </a:ext>
            </a:extLst>
          </p:cNvPr>
          <p:cNvPicPr>
            <a:picLocks noChangeAspect="1"/>
          </p:cNvPicPr>
          <p:nvPr/>
        </p:nvPicPr>
        <p:blipFill>
          <a:blip r:embed="rId4"/>
          <a:stretch>
            <a:fillRect/>
          </a:stretch>
        </p:blipFill>
        <p:spPr>
          <a:xfrm>
            <a:off x="8258010" y="6319618"/>
            <a:ext cx="885990" cy="552450"/>
          </a:xfrm>
          <a:prstGeom prst="rect">
            <a:avLst/>
          </a:prstGeom>
        </p:spPr>
      </p:pic>
    </p:spTree>
    <p:extLst>
      <p:ext uri="{BB962C8B-B14F-4D97-AF65-F5344CB8AC3E}">
        <p14:creationId xmlns:p14="http://schemas.microsoft.com/office/powerpoint/2010/main" val="344867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55EAC0-EACF-41C7-B8A9-AA05250B7C6B}"/>
              </a:ext>
            </a:extLst>
          </p:cNvPr>
          <p:cNvPicPr>
            <a:picLocks noChangeAspect="1"/>
          </p:cNvPicPr>
          <p:nvPr/>
        </p:nvPicPr>
        <p:blipFill>
          <a:blip r:embed="rId2"/>
          <a:stretch>
            <a:fillRect/>
          </a:stretch>
        </p:blipFill>
        <p:spPr>
          <a:xfrm>
            <a:off x="347073" y="871180"/>
            <a:ext cx="8449854" cy="5115639"/>
          </a:xfrm>
          <a:prstGeom prst="rect">
            <a:avLst/>
          </a:prstGeom>
        </p:spPr>
      </p:pic>
      <p:pic>
        <p:nvPicPr>
          <p:cNvPr id="3" name="Picture 2">
            <a:extLst>
              <a:ext uri="{FF2B5EF4-FFF2-40B4-BE49-F238E27FC236}">
                <a16:creationId xmlns:a16="http://schemas.microsoft.com/office/drawing/2014/main" id="{7BDCBA57-A1BD-4D7F-9613-D89212328E09}"/>
              </a:ext>
            </a:extLst>
          </p:cNvPr>
          <p:cNvPicPr>
            <a:picLocks noChangeAspect="1"/>
          </p:cNvPicPr>
          <p:nvPr/>
        </p:nvPicPr>
        <p:blipFill>
          <a:blip r:embed="rId3"/>
          <a:stretch>
            <a:fillRect/>
          </a:stretch>
        </p:blipFill>
        <p:spPr>
          <a:xfrm>
            <a:off x="8258010" y="6319618"/>
            <a:ext cx="885990" cy="552450"/>
          </a:xfrm>
          <a:prstGeom prst="rect">
            <a:avLst/>
          </a:prstGeom>
        </p:spPr>
      </p:pic>
    </p:spTree>
    <p:extLst>
      <p:ext uri="{BB962C8B-B14F-4D97-AF65-F5344CB8AC3E}">
        <p14:creationId xmlns:p14="http://schemas.microsoft.com/office/powerpoint/2010/main" val="73891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10" name="Shape 352"/>
          <p:cNvSpPr/>
          <p:nvPr/>
        </p:nvSpPr>
        <p:spPr>
          <a:xfrm>
            <a:off x="-1" y="5229201"/>
            <a:ext cx="9143725" cy="576064"/>
          </a:xfrm>
          <a:prstGeom prst="rect">
            <a:avLst/>
          </a:prstGeom>
          <a:solidFill>
            <a:srgbClr val="E5851B"/>
          </a:solidFill>
          <a:ln>
            <a:noFill/>
          </a:ln>
        </p:spPr>
        <p:txBody>
          <a:bodyPr wrap="square" lIns="68575" tIns="34275" rIns="68575" bIns="34275" anchor="ctr" anchorCtr="0">
            <a:noAutofit/>
          </a:bodyPr>
          <a:lstStyle/>
          <a:p>
            <a:pPr algn="ctr">
              <a:buSzPct val="25000"/>
            </a:pPr>
            <a:r>
              <a:rPr lang="en" sz="2000" b="1" dirty="0">
                <a:solidFill>
                  <a:schemeClr val="lt1"/>
                </a:solidFill>
                <a:latin typeface="Calibri"/>
                <a:ea typeface="Calibri"/>
                <a:cs typeface="Calibri"/>
                <a:sym typeface="Calibri"/>
              </a:rPr>
              <a:t>PLANTEAMIENTO DEL PROBLEMA</a:t>
            </a:r>
          </a:p>
        </p:txBody>
      </p:sp>
      <p:sp>
        <p:nvSpPr>
          <p:cNvPr id="5" name="44 CuadroTexto"/>
          <p:cNvSpPr txBox="1"/>
          <p:nvPr/>
        </p:nvSpPr>
        <p:spPr>
          <a:xfrm>
            <a:off x="385762" y="1469572"/>
            <a:ext cx="8431667" cy="830997"/>
          </a:xfrm>
          <a:prstGeom prst="rect">
            <a:avLst/>
          </a:prstGeom>
          <a:noFill/>
        </p:spPr>
        <p:txBody>
          <a:bodyPr wrap="square" rtlCol="0">
            <a:spAutoFit/>
          </a:bodyPr>
          <a:lstStyle/>
          <a:p>
            <a:pPr algn="ctr"/>
            <a:r>
              <a:rPr lang="es-PE" sz="2400" kern="0" dirty="0">
                <a:solidFill>
                  <a:schemeClr val="tx2"/>
                </a:solidFill>
                <a:latin typeface="Century Gothic" panose="020B0502020202020204" pitchFamily="34" charset="0"/>
                <a:cs typeface="Arial" panose="020B0604020202020204" pitchFamily="34" charset="0"/>
              </a:rPr>
              <a:t>La mala distribución de los clientes hacia las agencias de bancos</a:t>
            </a:r>
          </a:p>
        </p:txBody>
      </p:sp>
      <p:pic>
        <p:nvPicPr>
          <p:cNvPr id="6" name="Imagen 5"/>
          <p:cNvPicPr>
            <a:picLocks noChangeAspect="1"/>
          </p:cNvPicPr>
          <p:nvPr/>
        </p:nvPicPr>
        <p:blipFill>
          <a:blip r:embed="rId3"/>
          <a:stretch>
            <a:fillRect/>
          </a:stretch>
        </p:blipFill>
        <p:spPr>
          <a:xfrm>
            <a:off x="2998243" y="2844969"/>
            <a:ext cx="2964464" cy="1839831"/>
          </a:xfrm>
          <a:prstGeom prst="rect">
            <a:avLst/>
          </a:prstGeom>
        </p:spPr>
      </p:pic>
      <p:pic>
        <p:nvPicPr>
          <p:cNvPr id="7" name="Picture 6">
            <a:extLst>
              <a:ext uri="{FF2B5EF4-FFF2-40B4-BE49-F238E27FC236}">
                <a16:creationId xmlns:a16="http://schemas.microsoft.com/office/drawing/2014/main" id="{95EEB39D-AFCF-4525-A0DB-A28C9D8728C9}"/>
              </a:ext>
            </a:extLst>
          </p:cNvPr>
          <p:cNvPicPr>
            <a:picLocks noChangeAspect="1"/>
          </p:cNvPicPr>
          <p:nvPr/>
        </p:nvPicPr>
        <p:blipFill>
          <a:blip r:embed="rId4"/>
          <a:stretch>
            <a:fillRect/>
          </a:stretch>
        </p:blipFill>
        <p:spPr>
          <a:xfrm>
            <a:off x="8212517" y="6305550"/>
            <a:ext cx="885990" cy="552450"/>
          </a:xfrm>
          <a:prstGeom prst="rect">
            <a:avLst/>
          </a:prstGeom>
        </p:spPr>
      </p:pic>
    </p:spTree>
    <p:extLst>
      <p:ext uri="{BB962C8B-B14F-4D97-AF65-F5344CB8AC3E}">
        <p14:creationId xmlns:p14="http://schemas.microsoft.com/office/powerpoint/2010/main" val="31143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449AEB-A1F2-42FE-8332-F7CD7C2E0017}"/>
              </a:ext>
            </a:extLst>
          </p:cNvPr>
          <p:cNvPicPr>
            <a:picLocks noChangeAspect="1"/>
          </p:cNvPicPr>
          <p:nvPr/>
        </p:nvPicPr>
        <p:blipFill>
          <a:blip r:embed="rId2"/>
          <a:stretch>
            <a:fillRect/>
          </a:stretch>
        </p:blipFill>
        <p:spPr>
          <a:xfrm>
            <a:off x="2155500" y="1580015"/>
            <a:ext cx="4270291" cy="2937894"/>
          </a:xfrm>
          <a:prstGeom prst="rect">
            <a:avLst/>
          </a:prstGeom>
        </p:spPr>
      </p:pic>
      <p:pic>
        <p:nvPicPr>
          <p:cNvPr id="3" name="Picture 2">
            <a:extLst>
              <a:ext uri="{FF2B5EF4-FFF2-40B4-BE49-F238E27FC236}">
                <a16:creationId xmlns:a16="http://schemas.microsoft.com/office/drawing/2014/main" id="{00D66566-72BE-47E0-83C8-2430BF6E1900}"/>
              </a:ext>
            </a:extLst>
          </p:cNvPr>
          <p:cNvPicPr>
            <a:picLocks noChangeAspect="1"/>
          </p:cNvPicPr>
          <p:nvPr/>
        </p:nvPicPr>
        <p:blipFill>
          <a:blip r:embed="rId3"/>
          <a:stretch>
            <a:fillRect/>
          </a:stretch>
        </p:blipFill>
        <p:spPr>
          <a:xfrm>
            <a:off x="8258010" y="6305550"/>
            <a:ext cx="885990" cy="552450"/>
          </a:xfrm>
          <a:prstGeom prst="rect">
            <a:avLst/>
          </a:prstGeom>
        </p:spPr>
      </p:pic>
    </p:spTree>
    <p:extLst>
      <p:ext uri="{BB962C8B-B14F-4D97-AF65-F5344CB8AC3E}">
        <p14:creationId xmlns:p14="http://schemas.microsoft.com/office/powerpoint/2010/main" val="41706333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50F6B86A-E77B-48E5-A824-60E5E792F505}" vid="{AE64A2D6-CD8D-4D19-BBE8-4070B3348E4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42202</TotalTime>
  <Words>749</Words>
  <Application>Microsoft Office PowerPoint</Application>
  <PresentationFormat>On-screen Show (4:3)</PresentationFormat>
  <Paragraphs>71</Paragraphs>
  <Slides>24</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3" baseType="lpstr">
      <vt:lpstr>Arial</vt:lpstr>
      <vt:lpstr>Calibri</vt:lpstr>
      <vt:lpstr>Calibri Light</vt:lpstr>
      <vt:lpstr>Century Gothic</vt:lpstr>
      <vt:lpstr>Flexo</vt:lpstr>
      <vt:lpstr>Flexo Light</vt:lpstr>
      <vt:lpstr>Flexo Medium</vt:lpstr>
      <vt:lpstr>Tema de Office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dc:title>
  <dc:creator>Hector Huaman Flores</dc:creator>
  <cp:lastModifiedBy>Hector Huaman  Flores</cp:lastModifiedBy>
  <cp:revision>1676</cp:revision>
  <dcterms:created xsi:type="dcterms:W3CDTF">2015-12-30T03:39:19Z</dcterms:created>
  <dcterms:modified xsi:type="dcterms:W3CDTF">2017-11-28T05:15:11Z</dcterms:modified>
</cp:coreProperties>
</file>