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ct val="127272"/>
              <a:buChar char="●"/>
              <a:defRPr b="0" i="0" sz="1100" u="none" cap="none" strike="noStrike"/>
            </a:lvl1pPr>
            <a:lvl2pPr indent="0" lvl="1" marL="457200" marR="0" rtl="0" algn="l">
              <a:spcBef>
                <a:spcPts val="0"/>
              </a:spcBef>
              <a:buSzPct val="127272"/>
              <a:buChar char="○"/>
              <a:defRPr b="0" i="0" sz="1100" u="none" cap="none" strike="noStrike"/>
            </a:lvl2pPr>
            <a:lvl3pPr indent="0" lvl="2" marL="914400" marR="0" rtl="0" algn="l">
              <a:spcBef>
                <a:spcPts val="0"/>
              </a:spcBef>
              <a:buSzPct val="127272"/>
              <a:buChar char="■"/>
              <a:defRPr b="0" i="0" sz="1100" u="none" cap="none" strike="noStrike"/>
            </a:lvl3pPr>
            <a:lvl4pPr indent="0" lvl="3" marL="1371600" marR="0" rtl="0" algn="l">
              <a:spcBef>
                <a:spcPts val="0"/>
              </a:spcBef>
              <a:buSzPct val="127272"/>
              <a:buChar char="●"/>
              <a:defRPr b="0" i="0" sz="1100" u="none" cap="none" strike="noStrike"/>
            </a:lvl4pPr>
            <a:lvl5pPr indent="0" lvl="4" marL="1828800" marR="0" rtl="0" algn="l">
              <a:spcBef>
                <a:spcPts val="0"/>
              </a:spcBef>
              <a:buSzPct val="127272"/>
              <a:buChar char="○"/>
              <a:defRPr b="0" i="0" sz="1100" u="none" cap="none" strike="noStrike"/>
            </a:lvl5pPr>
            <a:lvl6pPr indent="0" lvl="5" marL="2286000" marR="0" rtl="0" algn="l">
              <a:spcBef>
                <a:spcPts val="0"/>
              </a:spcBef>
              <a:buSzPct val="127272"/>
              <a:buChar char="■"/>
              <a:defRPr b="0" i="0" sz="1100" u="none" cap="none" strike="noStrike"/>
            </a:lvl6pPr>
            <a:lvl7pPr indent="0" lvl="6" marL="2743200" marR="0" rtl="0" algn="l">
              <a:spcBef>
                <a:spcPts val="0"/>
              </a:spcBef>
              <a:buSzPct val="127272"/>
              <a:buChar char="●"/>
              <a:defRPr b="0" i="0" sz="1100" u="none" cap="none" strike="noStrike"/>
            </a:lvl7pPr>
            <a:lvl8pPr indent="0" lvl="7" marL="3200400" marR="0" rtl="0" algn="l">
              <a:spcBef>
                <a:spcPts val="0"/>
              </a:spcBef>
              <a:buSzPct val="127272"/>
              <a:buChar char="○"/>
              <a:defRPr b="0" i="0" sz="1100" u="none" cap="none" strike="noStrike"/>
            </a:lvl8pPr>
            <a:lvl9pPr indent="0" lvl="8" marL="3657600" marR="0" rtl="0" algn="l">
              <a:spcBef>
                <a:spcPts val="0"/>
              </a:spcBef>
              <a:buSzPct val="127272"/>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600" cy="2690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accent1"/>
              </a:buClr>
              <a:buSzPct val="25000"/>
              <a:buFont typeface="Amatic SC"/>
              <a:buNone/>
              <a:defRPr b="1" i="0" sz="80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2pPr>
            <a:lvl3pPr indent="0" lvl="2"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3pPr>
            <a:lvl4pPr indent="0" lvl="3"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4pPr>
            <a:lvl5pPr indent="0" lvl="4"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5pPr>
            <a:lvl6pPr indent="0" lvl="5"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6pPr>
            <a:lvl7pPr indent="0" lvl="6"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7pPr>
            <a:lvl8pPr indent="0" lvl="7"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8pPr>
            <a:lvl9pPr indent="0" lvl="8" algn="ctr">
              <a:spcBef>
                <a:spcPts val="0"/>
              </a:spcBef>
              <a:buClr>
                <a:schemeClr val="accent1"/>
              </a:buClr>
              <a:buSzPct val="25000"/>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600" cy="706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SzPct val="66666"/>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lt1"/>
              </a:buClr>
              <a:buSzPct val="25000"/>
              <a:buFont typeface="Amatic SC"/>
              <a:buNone/>
              <a:defRPr b="1" i="0" sz="12000" u="none" cap="none" strike="noStrike">
                <a:solidFill>
                  <a:schemeClr val="lt1"/>
                </a:solidFill>
                <a:latin typeface="Amatic SC"/>
                <a:ea typeface="Amatic SC"/>
                <a:cs typeface="Amatic SC"/>
                <a:sym typeface="Amatic SC"/>
              </a:defRPr>
            </a:lvl1pPr>
            <a:lvl2pPr indent="0" lvl="1"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2pPr>
            <a:lvl3pPr indent="0" lvl="2"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3pPr>
            <a:lvl4pPr indent="0" lvl="3"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4pPr>
            <a:lvl5pPr indent="0" lvl="4"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5pPr>
            <a:lvl6pPr indent="0" lvl="5"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6pPr>
            <a:lvl7pPr indent="0" lvl="6"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7pPr>
            <a:lvl8pPr indent="0" lvl="7"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8pPr>
            <a:lvl9pPr indent="0" lvl="8" algn="ctr">
              <a:spcBef>
                <a:spcPts val="0"/>
              </a:spcBef>
              <a:buClr>
                <a:schemeClr val="lt1"/>
              </a:buClr>
              <a:buSzPct val="25000"/>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600" cy="1300800"/>
          </a:xfrm>
          <a:prstGeom prst="rect">
            <a:avLst/>
          </a:prstGeom>
          <a:noFill/>
          <a:ln>
            <a:noFill/>
          </a:ln>
        </p:spPr>
        <p:txBody>
          <a:bodyPr anchorCtr="0" anchor="t" bIns="91425" lIns="91425" rIns="91425" wrap="square" tIns="91425"/>
          <a:lstStyle>
            <a:lvl1pPr indent="0" lvl="0" marL="0" marR="0" rtl="0" algn="ctr">
              <a:lnSpc>
                <a:spcPct val="115000"/>
              </a:lnSpc>
              <a:spcBef>
                <a:spcPts val="0"/>
              </a:spcBef>
              <a:spcAft>
                <a:spcPts val="1600"/>
              </a:spcAft>
              <a:buClr>
                <a:schemeClr val="accent1"/>
              </a:buClr>
              <a:buSzPct val="77777"/>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SzPct val="33333"/>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500" cy="3538500"/>
          </a:xfrm>
          <a:prstGeom prst="rect">
            <a:avLst/>
          </a:prstGeom>
          <a:solidFill>
            <a:srgbClr val="FFFFFF"/>
          </a:solid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accent1"/>
              </a:buClr>
              <a:buSzPct val="29166"/>
              <a:buFont typeface="Amatic SC"/>
              <a:buNone/>
              <a:defRPr b="1" i="0" sz="48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2pPr>
            <a:lvl3pPr indent="0" lvl="2"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3pPr>
            <a:lvl4pPr indent="0" lvl="3"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4pPr>
            <a:lvl5pPr indent="0" lvl="4"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5pPr>
            <a:lvl6pPr indent="0" lvl="5"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6pPr>
            <a:lvl7pPr indent="0" lvl="6"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7pPr>
            <a:lvl8pPr indent="0" lvl="7"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8pPr>
            <a:lvl9pPr indent="0" lvl="8" algn="ctr">
              <a:spcBef>
                <a:spcPts val="0"/>
              </a:spcBef>
              <a:buClr>
                <a:schemeClr val="accent1"/>
              </a:buClr>
              <a:buSzPct val="29166"/>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SzPct val="33333"/>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900" cy="334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900" cy="334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SzPct val="35000"/>
              <a:buFont typeface="Amatic SC"/>
              <a:buNone/>
              <a:defRPr b="1" i="0" sz="4000" u="none" cap="none" strike="noStrike">
                <a:solidFill>
                  <a:schemeClr val="accent1"/>
                </a:solidFill>
                <a:latin typeface="Amatic SC"/>
                <a:ea typeface="Amatic SC"/>
                <a:cs typeface="Amatic SC"/>
                <a:sym typeface="Amatic SC"/>
              </a:defRPr>
            </a:lvl1pPr>
            <a:lvl2pPr indent="0" lvl="1">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2pPr>
            <a:lvl3pPr indent="0" lvl="2">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3pPr>
            <a:lvl4pPr indent="0" lvl="3">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4pPr>
            <a:lvl5pPr indent="0" lvl="4">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5pPr>
            <a:lvl6pPr indent="0" lvl="5">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6pPr>
            <a:lvl7pPr indent="0" lvl="6">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7pPr>
            <a:lvl8pPr indent="0" lvl="7">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8pPr>
            <a:lvl9pPr indent="0" lvl="8">
              <a:spcBef>
                <a:spcPts val="0"/>
              </a:spcBef>
              <a:buClr>
                <a:schemeClr val="accent1"/>
              </a:buClr>
              <a:buSzPct val="35000"/>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SzPct val="46666"/>
              <a:buFont typeface="Amatic SC"/>
              <a:buNone/>
              <a:defRPr b="1" i="0" sz="3000" u="none" cap="none" strike="noStrike">
                <a:solidFill>
                  <a:schemeClr val="accent1"/>
                </a:solidFill>
                <a:latin typeface="Amatic SC"/>
                <a:ea typeface="Amatic SC"/>
                <a:cs typeface="Amatic SC"/>
                <a:sym typeface="Amatic SC"/>
              </a:defRPr>
            </a:lvl1pPr>
            <a:lvl2pPr indent="0" lvl="1">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2pPr>
            <a:lvl3pPr indent="0" lvl="2">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3pPr>
            <a:lvl4pPr indent="0" lvl="3">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4pPr>
            <a:lvl5pPr indent="0" lvl="4">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5pPr>
            <a:lvl6pPr indent="0" lvl="5">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6pPr>
            <a:lvl7pPr indent="0" lvl="6">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7pPr>
            <a:lvl8pPr indent="0" lvl="7">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8pPr>
            <a:lvl9pPr indent="0" lvl="8">
              <a:spcBef>
                <a:spcPts val="0"/>
              </a:spcBef>
              <a:buClr>
                <a:schemeClr val="accent1"/>
              </a:buClr>
              <a:buSzPct val="46666"/>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16666"/>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ct val="25000"/>
              <a:buFont typeface="Amatic SC"/>
              <a:buNone/>
              <a:defRPr b="1" i="0" sz="6000" u="none" cap="none" strike="noStrike">
                <a:solidFill>
                  <a:schemeClr val="lt1"/>
                </a:solidFill>
                <a:latin typeface="Amatic SC"/>
                <a:ea typeface="Amatic SC"/>
                <a:cs typeface="Amatic SC"/>
                <a:sym typeface="Amatic SC"/>
              </a:defRPr>
            </a:lvl1pPr>
            <a:lvl2pPr indent="0" lvl="1">
              <a:spcBef>
                <a:spcPts val="0"/>
              </a:spcBef>
              <a:buClr>
                <a:schemeClr val="lt1"/>
              </a:buClr>
              <a:buSzPct val="25000"/>
              <a:buFont typeface="Amatic SC"/>
              <a:buNone/>
              <a:defRPr b="1" sz="6000">
                <a:solidFill>
                  <a:schemeClr val="lt1"/>
                </a:solidFill>
                <a:latin typeface="Amatic SC"/>
                <a:ea typeface="Amatic SC"/>
                <a:cs typeface="Amatic SC"/>
                <a:sym typeface="Amatic SC"/>
              </a:defRPr>
            </a:lvl2pPr>
            <a:lvl3pPr indent="0" lvl="2">
              <a:spcBef>
                <a:spcPts val="0"/>
              </a:spcBef>
              <a:buClr>
                <a:schemeClr val="lt1"/>
              </a:buClr>
              <a:buSzPct val="25000"/>
              <a:buFont typeface="Amatic SC"/>
              <a:buNone/>
              <a:defRPr b="1" sz="6000">
                <a:solidFill>
                  <a:schemeClr val="lt1"/>
                </a:solidFill>
                <a:latin typeface="Amatic SC"/>
                <a:ea typeface="Amatic SC"/>
                <a:cs typeface="Amatic SC"/>
                <a:sym typeface="Amatic SC"/>
              </a:defRPr>
            </a:lvl3pPr>
            <a:lvl4pPr indent="0" lvl="3">
              <a:spcBef>
                <a:spcPts val="0"/>
              </a:spcBef>
              <a:buClr>
                <a:schemeClr val="lt1"/>
              </a:buClr>
              <a:buSzPct val="25000"/>
              <a:buFont typeface="Amatic SC"/>
              <a:buNone/>
              <a:defRPr b="1" sz="6000">
                <a:solidFill>
                  <a:schemeClr val="lt1"/>
                </a:solidFill>
                <a:latin typeface="Amatic SC"/>
                <a:ea typeface="Amatic SC"/>
                <a:cs typeface="Amatic SC"/>
                <a:sym typeface="Amatic SC"/>
              </a:defRPr>
            </a:lvl4pPr>
            <a:lvl5pPr indent="0" lvl="4">
              <a:spcBef>
                <a:spcPts val="0"/>
              </a:spcBef>
              <a:buClr>
                <a:schemeClr val="lt1"/>
              </a:buClr>
              <a:buSzPct val="25000"/>
              <a:buFont typeface="Amatic SC"/>
              <a:buNone/>
              <a:defRPr b="1" sz="6000">
                <a:solidFill>
                  <a:schemeClr val="lt1"/>
                </a:solidFill>
                <a:latin typeface="Amatic SC"/>
                <a:ea typeface="Amatic SC"/>
                <a:cs typeface="Amatic SC"/>
                <a:sym typeface="Amatic SC"/>
              </a:defRPr>
            </a:lvl5pPr>
            <a:lvl6pPr indent="0" lvl="5">
              <a:spcBef>
                <a:spcPts val="0"/>
              </a:spcBef>
              <a:buClr>
                <a:schemeClr val="lt1"/>
              </a:buClr>
              <a:buSzPct val="25000"/>
              <a:buFont typeface="Amatic SC"/>
              <a:buNone/>
              <a:defRPr b="1" sz="6000">
                <a:solidFill>
                  <a:schemeClr val="lt1"/>
                </a:solidFill>
                <a:latin typeface="Amatic SC"/>
                <a:ea typeface="Amatic SC"/>
                <a:cs typeface="Amatic SC"/>
                <a:sym typeface="Amatic SC"/>
              </a:defRPr>
            </a:lvl6pPr>
            <a:lvl7pPr indent="0" lvl="6">
              <a:spcBef>
                <a:spcPts val="0"/>
              </a:spcBef>
              <a:buClr>
                <a:schemeClr val="lt1"/>
              </a:buClr>
              <a:buSzPct val="25000"/>
              <a:buFont typeface="Amatic SC"/>
              <a:buNone/>
              <a:defRPr b="1" sz="6000">
                <a:solidFill>
                  <a:schemeClr val="lt1"/>
                </a:solidFill>
                <a:latin typeface="Amatic SC"/>
                <a:ea typeface="Amatic SC"/>
                <a:cs typeface="Amatic SC"/>
                <a:sym typeface="Amatic SC"/>
              </a:defRPr>
            </a:lvl7pPr>
            <a:lvl8pPr indent="0" lvl="7">
              <a:spcBef>
                <a:spcPts val="0"/>
              </a:spcBef>
              <a:buClr>
                <a:schemeClr val="lt1"/>
              </a:buClr>
              <a:buSzPct val="25000"/>
              <a:buFont typeface="Amatic SC"/>
              <a:buNone/>
              <a:defRPr b="1" sz="6000">
                <a:solidFill>
                  <a:schemeClr val="lt1"/>
                </a:solidFill>
                <a:latin typeface="Amatic SC"/>
                <a:ea typeface="Amatic SC"/>
                <a:cs typeface="Amatic SC"/>
                <a:sym typeface="Amatic SC"/>
              </a:defRPr>
            </a:lvl8pPr>
            <a:lvl9pPr indent="0" lvl="8">
              <a:spcBef>
                <a:spcPts val="0"/>
              </a:spcBef>
              <a:buClr>
                <a:schemeClr val="lt1"/>
              </a:buClr>
              <a:buSzPct val="25000"/>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accent1"/>
              </a:buClr>
              <a:buSzPct val="25925"/>
              <a:buFont typeface="Amatic SC"/>
              <a:buNone/>
              <a:defRPr b="1" i="0" sz="54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2pPr>
            <a:lvl3pPr indent="0" lvl="2"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3pPr>
            <a:lvl4pPr indent="0" lvl="3"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4pPr>
            <a:lvl5pPr indent="0" lvl="4"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5pPr>
            <a:lvl6pPr indent="0" lvl="5"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6pPr>
            <a:lvl7pPr indent="0" lvl="6"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7pPr>
            <a:lvl8pPr indent="0" lvl="7"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8pPr>
            <a:lvl9pPr indent="0" lvl="8" algn="ctr">
              <a:spcBef>
                <a:spcPts val="0"/>
              </a:spcBef>
              <a:buClr>
                <a:schemeClr val="accent1"/>
              </a:buClr>
              <a:buSzPct val="25925"/>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200" cy="13455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SzPct val="77777"/>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100"/>
          </a:xfrm>
          <a:prstGeom prst="rect">
            <a:avLst/>
          </a:prstGeom>
          <a:noFill/>
          <a:ln>
            <a:noFill/>
          </a:ln>
        </p:spPr>
        <p:txBody>
          <a:bodyPr anchorCtr="0" anchor="ctr" bIns="91425" lIns="91425" rIns="91425" wrap="square" tIns="91425"/>
          <a:lstStyle>
            <a:lvl1pPr indent="0" lvl="0" marL="0" marR="0" rtl="0" algn="l">
              <a:lnSpc>
                <a:spcPct val="115000"/>
              </a:lnSpc>
              <a:spcBef>
                <a:spcPts val="0"/>
              </a:spcBef>
              <a:spcAft>
                <a:spcPts val="1600"/>
              </a:spcAft>
              <a:buClr>
                <a:schemeClr val="accent1"/>
              </a:buClr>
              <a:buSzPct val="77777"/>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SzPct val="100000"/>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accent1"/>
              </a:buClr>
              <a:buSzPct val="58333"/>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00000"/>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s"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SzPct val="33333"/>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SzPct val="33333"/>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ct val="77777"/>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SzPct val="1000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s"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Amatic SC"/>
              <a:buNone/>
            </a:pPr>
            <a:r>
              <a:rPr b="1" i="0" lang="es" sz="4800" u="none" cap="none" strike="noStrike">
                <a:solidFill>
                  <a:schemeClr val="accent1"/>
                </a:solidFill>
                <a:latin typeface="Amatic SC"/>
                <a:ea typeface="Amatic SC"/>
                <a:cs typeface="Amatic SC"/>
                <a:sym typeface="Amatic SC"/>
              </a:rPr>
              <a:t>Sistema de comunicación móvil alternativa para NIÑOS con parálisis cerebral</a:t>
            </a:r>
          </a:p>
        </p:txBody>
      </p:sp>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Source Code Pro"/>
              <a:buNone/>
            </a:pPr>
            <a:r>
              <a:rPr b="1" i="0" lang="es" sz="2100" u="none" cap="none" strike="noStrike">
                <a:solidFill>
                  <a:schemeClr val="accent1"/>
                </a:solidFill>
                <a:latin typeface="Source Code Pro"/>
                <a:ea typeface="Source Code Pro"/>
                <a:cs typeface="Source Code Pro"/>
                <a:sym typeface="Source Code Pro"/>
              </a:rPr>
              <a:t>by Guzman Condor Raul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s" sz="4200" u="none" cap="none" strike="noStrike">
                <a:solidFill>
                  <a:schemeClr val="accent1"/>
                </a:solidFill>
                <a:latin typeface="Amatic SC"/>
                <a:ea typeface="Amatic SC"/>
                <a:cs typeface="Amatic SC"/>
                <a:sym typeface="Amatic SC"/>
              </a:rPr>
              <a:t>Problema</a:t>
            </a:r>
          </a:p>
        </p:txBody>
      </p:sp>
      <p:sp>
        <p:nvSpPr>
          <p:cNvPr id="63" name="Shape 63"/>
          <p:cNvSpPr txBox="1"/>
          <p:nvPr>
            <p:ph idx="1" type="body"/>
          </p:nvPr>
        </p:nvSpPr>
        <p:spPr>
          <a:xfrm>
            <a:off x="311700" y="1228675"/>
            <a:ext cx="8520600" cy="3340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Las personas afectados con este padecimiento no pueden controlar algunos o todos sus movimientos. Específicamente las personas con parálisis cerebral severa, presentan dificultad de comunicación. Esto se debe a la discapacidad para articular palabras conocida como disartria y que es originada por la pérdida de control en los músculos del habla como la lengua, paladar y laringe.La posibilidad que las personas con parálisis cerebral severa utilicen sistemas alternativos de comunicación, para expresar sus emociones, sentimientos y necesidades.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s" sz="4200" u="none" cap="none" strike="noStrike">
                <a:solidFill>
                  <a:schemeClr val="accent1"/>
                </a:solidFill>
                <a:latin typeface="Amatic SC"/>
                <a:ea typeface="Amatic SC"/>
                <a:cs typeface="Amatic SC"/>
                <a:sym typeface="Amatic SC"/>
              </a:rPr>
              <a:t>objetivos</a:t>
            </a:r>
          </a:p>
        </p:txBody>
      </p:sp>
      <p:sp>
        <p:nvSpPr>
          <p:cNvPr id="69" name="Shape 69"/>
          <p:cNvSpPr txBox="1"/>
          <p:nvPr>
            <p:ph idx="1" type="body"/>
          </p:nvPr>
        </p:nvSpPr>
        <p:spPr>
          <a:xfrm>
            <a:off x="311700" y="1228675"/>
            <a:ext cx="8520600" cy="3340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El objetivo es facilitar la comunicación de las necesidades básicas de los niños afectados por este desorden motor, a fin de favorecer el logro de sus posibilidades de autonomía personal, permitiéndoles expresar palabras o frases.</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s" sz="4200" u="none" cap="none" strike="noStrike">
                <a:solidFill>
                  <a:schemeClr val="accent1"/>
                </a:solidFill>
                <a:latin typeface="Amatic SC"/>
                <a:ea typeface="Amatic SC"/>
                <a:cs typeface="Amatic SC"/>
                <a:sym typeface="Amatic SC"/>
              </a:rPr>
              <a:t>Antecedentes</a:t>
            </a:r>
          </a:p>
        </p:txBody>
      </p:sp>
      <p:sp>
        <p:nvSpPr>
          <p:cNvPr id="75" name="Shape 75"/>
          <p:cNvSpPr txBox="1"/>
          <p:nvPr>
            <p:ph idx="1" type="body"/>
          </p:nvPr>
        </p:nvSpPr>
        <p:spPr>
          <a:xfrm>
            <a:off x="311700" y="1228675"/>
            <a:ext cx="8520600" cy="33402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Título: Sistema de comunicación alternativa para personas con parálisis cerebral que saben leer y escribir con el apoyo de un dispositivo móvil con Android.</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Autores:</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Hector Guerra Crespo</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Aída Guillermina Cossío Martínez</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Jorge Octavio Guzmán Sánchez</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Germán Ríos Toledo</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Publicación: México, 13 de noviembre del 2013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311700" y="325800"/>
            <a:ext cx="8520600" cy="4243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Resumen: Mediante una interfaz en un dispositivo móvil se simula movimientos verticales u horizontales en cada palabra del teclado.Cuando el sistema focaliza una determinada palabra el niño deberá emitir algún movimiento con la boca para indicar que se requiere decir esa palabra entonces y así consecutivamente. Al finalizar el sistema emitirá el sonido de la palabra construida.</a:t>
            </a:r>
          </a:p>
          <a:p>
            <a:pPr indent="0" lvl="0" marL="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Aporte:Con un sensor que percibe el movimiento de la boca se logra construir el sistema de comunicación alternativa para personas con parálisis cerebral.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385025"/>
            <a:ext cx="8520600" cy="41838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Título: Tablero auxiliar de comunicación hospitalario para enfermos con problemas del habla y movilidad.</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Autores:</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Abdias Santis López</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Mauricio Cigarroa Trinidad</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Raúl Moreno Rincón</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Francisco Ronay López Estrada</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Publicación: México, 14 de junio del 2016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311700" y="325800"/>
            <a:ext cx="8520600" cy="42432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Resumen: Mediante un tablero se ha colocado imágenes que describen la acción que el emisor(persona con discapacidad) desea realizar, la persona receptora(enfermera) tiene un dispositivo al cual llegan mensajes, que permiten al receptor estar informados de las necesidades de los emisores.</a:t>
            </a:r>
          </a:p>
          <a:p>
            <a:pPr indent="0" lvl="0" marL="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Aporte:Sistema de comunicación aumentativa utilizando un tablero con imágenes que describen la acción que se necesita.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385025"/>
            <a:ext cx="8520600" cy="41838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Título: Sistema alternativo y aumentativo de comunicación para personas con trastornos del habla con el apoyo de un dispositivo móvil con Android.</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Autores:</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Aída Guillermina Cossio Martínez </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Nayeli Jazmín Sánchez Alfonso</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Karen Yamileth Tipá Gordillo</a:t>
            </a:r>
          </a:p>
          <a:p>
            <a:pPr indent="-228600" lvl="1" marL="914400" marR="0" rtl="0" algn="l">
              <a:lnSpc>
                <a:spcPct val="115000"/>
              </a:lnSpc>
              <a:spcBef>
                <a:spcPts val="1600"/>
              </a:spcBef>
              <a:spcAft>
                <a:spcPts val="0"/>
              </a:spcAft>
              <a:buClr>
                <a:schemeClr val="dk2"/>
              </a:buClr>
              <a:buSzPct val="25000"/>
              <a:buFont typeface="Source Code Pro"/>
              <a:buNone/>
            </a:pPr>
            <a:r>
              <a:rPr b="0" i="0" lang="es" sz="1400" u="none" cap="none" strike="noStrike">
                <a:solidFill>
                  <a:schemeClr val="dk2"/>
                </a:solidFill>
                <a:latin typeface="Source Code Pro"/>
                <a:ea typeface="Source Code Pro"/>
                <a:cs typeface="Source Code Pro"/>
                <a:sym typeface="Source Code Pro"/>
              </a:rPr>
              <a:t>Héctor Guerra Crespo</a:t>
            </a:r>
          </a:p>
          <a:p>
            <a:pPr indent="-228600" lvl="0" marL="45720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Publicación: México, 11 de diciembre del 2014</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1" type="body"/>
          </p:nvPr>
        </p:nvSpPr>
        <p:spPr>
          <a:xfrm>
            <a:off x="311700" y="456275"/>
            <a:ext cx="8520600" cy="4112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Resumen: Sistema alternativo y aumentativo de comunicación es una aplicación que va dirigida a personas con parálisis cerebral que tienen problemas con el habla y lenguaje, es decir, tienen dificultad para comunicarse. Implementa los métodos Bliss, SPC y PECS a través de un teclado virtual donde se introducen palabras; cuenta con un menú de frases determinadas que se dividen en estados de ánimo y necesidades básicas; además, maneja botones con las palabras más comunes. Al presionar los botones hace que se inserten las palabras y se forme una cadena que permite la comunicación al presionar el botón “reproducir”</a:t>
            </a:r>
          </a:p>
          <a:p>
            <a:pPr indent="0" lvl="0" marL="0" marR="0" rtl="0" algn="l">
              <a:lnSpc>
                <a:spcPct val="115000"/>
              </a:lnSpc>
              <a:spcBef>
                <a:spcPts val="1600"/>
              </a:spcBef>
              <a:spcAft>
                <a:spcPts val="0"/>
              </a:spcAft>
              <a:buClr>
                <a:schemeClr val="dk2"/>
              </a:buClr>
              <a:buSzPct val="25000"/>
              <a:buFont typeface="Source Code Pro"/>
              <a:buNone/>
            </a:pPr>
            <a:r>
              <a:rPr b="0" i="0" lang="es" sz="1800" u="none" cap="none" strike="noStrike">
                <a:solidFill>
                  <a:schemeClr val="dk2"/>
                </a:solidFill>
                <a:latin typeface="Source Code Pro"/>
                <a:ea typeface="Source Code Pro"/>
                <a:cs typeface="Source Code Pro"/>
                <a:sym typeface="Source Code Pro"/>
              </a:rPr>
              <a:t>Aporte: Aplicación móvil utilizando Bliss, SPC y PECS para mejorar la comunicación entre personas con paralisis cerebral.</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