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ab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abin-bold.fntdata"/><Relationship Id="rId10" Type="http://schemas.openxmlformats.org/officeDocument/2006/relationships/slide" Target="slides/slide6.xml"/><Relationship Id="rId21" Type="http://schemas.openxmlformats.org/officeDocument/2006/relationships/font" Target="fonts/Cabin-regular.fntdata"/><Relationship Id="rId13" Type="http://schemas.openxmlformats.org/officeDocument/2006/relationships/slide" Target="slides/slide9.xml"/><Relationship Id="rId24" Type="http://schemas.openxmlformats.org/officeDocument/2006/relationships/font" Target="fonts/Cabin-boldItalic.fntdata"/><Relationship Id="rId12" Type="http://schemas.openxmlformats.org/officeDocument/2006/relationships/slide" Target="slides/slide8.xml"/><Relationship Id="rId23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38888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103500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PE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P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38888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81777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05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78857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78857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78857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78857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78857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78857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SzPct val="75272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736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71555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SzPct val="75272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736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71555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69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57" name="Shape 5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D58AC"/>
              </a:buClr>
              <a:buSzPct val="70000"/>
              <a:buFont typeface="Cabin"/>
              <a:buNone/>
              <a:defRPr b="0" i="0" sz="20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9160" lvl="0" marL="3060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7344" lvl="1" marL="630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84228" lvl="2" marL="90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56911" lvl="3" marL="124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1311" lvl="4" marL="160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4511" lvl="5" marL="1899999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49711" lvl="6" marL="22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7611" lvl="7" marL="25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811" lvl="8" marL="28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SzPct val="150545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SzPct val="133818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ct val="1288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58333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875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1380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ct val="1288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SzPct val="12266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500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P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581191" y="834887"/>
            <a:ext cx="10993549" cy="21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b="1" i="0" lang="es-PE" sz="324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SISTEMA INTELIGENTE BASADO EN MINERÍA DE OPINION Y APRENDIZAJE SUPERVISADO PARA DIAGNOSTICAR EL TIPO DE TRASTORNO DEPRESIVO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81194" y="3370089"/>
            <a:ext cx="10993546" cy="272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AUTOR</a:t>
            </a:r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JOEL JOHN REGALADO MORALES</a:t>
            </a:r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ASESOR</a:t>
            </a:r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GLORIA HELENA CASTRO LEÓN</a:t>
            </a:r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LIMA - PERÚ</a:t>
            </a:r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P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MARCO TEÓRICO</a:t>
            </a:r>
          </a:p>
        </p:txBody>
      </p:sp>
      <p:sp>
        <p:nvSpPr>
          <p:cNvPr id="180" name="Shape 180"/>
          <p:cNvSpPr/>
          <p:nvPr/>
        </p:nvSpPr>
        <p:spPr>
          <a:xfrm>
            <a:off x="581192" y="2080591"/>
            <a:ext cx="4004060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PE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ANÁLISIS DE SENTIMIENTOS</a:t>
            </a:r>
          </a:p>
        </p:txBody>
      </p:sp>
      <p:sp>
        <p:nvSpPr>
          <p:cNvPr id="181" name="Shape 181"/>
          <p:cNvSpPr/>
          <p:nvPr/>
        </p:nvSpPr>
        <p:spPr>
          <a:xfrm>
            <a:off x="4825694" y="2080591"/>
            <a:ext cx="6785114" cy="138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Análisis de sentimiento (también conocido como minería de opinión) se refiere al uso de procesamiento de lenguaje natural, análisis de texto y lingüística computacional para identificar y extraer información subjetiva de unos recursos. </a:t>
            </a:r>
          </a:p>
        </p:txBody>
      </p:sp>
      <p:pic>
        <p:nvPicPr>
          <p:cNvPr descr="Resultado de imagen para analisis de sentimientos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3041900"/>
            <a:ext cx="3924300" cy="27717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1020" y="3466166"/>
            <a:ext cx="5509432" cy="305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MARCO TEÓRICO</a:t>
            </a:r>
          </a:p>
        </p:txBody>
      </p:sp>
      <p:sp>
        <p:nvSpPr>
          <p:cNvPr id="189" name="Shape 189"/>
          <p:cNvSpPr/>
          <p:nvPr/>
        </p:nvSpPr>
        <p:spPr>
          <a:xfrm>
            <a:off x="581192" y="2080591"/>
            <a:ext cx="4004060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PE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DEPRESIÓN</a:t>
            </a:r>
          </a:p>
        </p:txBody>
      </p:sp>
      <p:sp>
        <p:nvSpPr>
          <p:cNvPr id="190" name="Shape 190"/>
          <p:cNvSpPr/>
          <p:nvPr/>
        </p:nvSpPr>
        <p:spPr>
          <a:xfrm>
            <a:off x="4825694" y="2080591"/>
            <a:ext cx="6785114" cy="4394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DEFINICIÓN: La depresión es un trastorno mental caracterizado fundamentalmente por humos depresivo, perdida de la capacidad de interesarse y disfrutar de las cosas </a:t>
            </a:r>
          </a:p>
          <a:p>
            <a:pPr indent="-306000" lvl="0" marL="3060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ETIOLOGÍA</a:t>
            </a:r>
            <a:r>
              <a:rPr lang="es-PE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trastorno de etiología no conocida. </a:t>
            </a:r>
          </a:p>
          <a:p>
            <a:pPr indent="-306000" lvl="0" marL="3060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FISIOPATOLOGÍA:  Se ha formulado que distintas circunstancias de la naturaleza fisiológica pueden influir sobre los pacientes y, a través de la modificación del funcionalismo neurofisiológico y bioquímico, son capaces de determinar cambios que darán lugar a la manifestación de síntomas depresivos. </a:t>
            </a:r>
          </a:p>
          <a:p>
            <a:pPr indent="-306000" lvl="1" marL="7632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 presencia de un patrón distintivo de síntomas y signos </a:t>
            </a:r>
          </a:p>
          <a:p>
            <a:pPr indent="-306000" lvl="1" marL="7632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 respuesta a los tratamientos somáticos </a:t>
            </a:r>
          </a:p>
          <a:p>
            <a:pPr indent="-306000" lvl="0" marL="3060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77" y="3140275"/>
            <a:ext cx="3755199" cy="2261903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MARCO TEÓRICO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581494" y="2053746"/>
            <a:ext cx="11029011" cy="4464086"/>
            <a:chOff x="302" y="2236"/>
            <a:chExt cx="11029011" cy="4464086"/>
          </a:xfrm>
        </p:grpSpPr>
        <p:sp>
          <p:nvSpPr>
            <p:cNvPr id="198" name="Shape 198"/>
            <p:cNvSpPr/>
            <p:nvPr/>
          </p:nvSpPr>
          <p:spPr>
            <a:xfrm rot="5400000">
              <a:off x="6037700" y="-4019609"/>
              <a:ext cx="860546" cy="911937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908285" y="151814"/>
              <a:ext cx="9077368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Con período de al menos 2 semanas durante el que hay un estado de ánimo deprimido o una pérdida de interés o placer en casi todas las actividades. El trastorno depresivo mayor está asociado a una mortalidad alta. Los sujetos con trastorno depresivo mayor que mueren por suicidio llegan al 15 %.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02" y="2236"/>
              <a:ext cx="1907983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52813" y="54747"/>
              <a:ext cx="1802961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20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Trastorno Depresivo Grave</a:t>
              </a: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6049377" y="-2895446"/>
              <a:ext cx="860546" cy="907606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1941619" y="1254320"/>
              <a:ext cx="9034054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El trastorno distímico y el trastorno depresivo mayor se distinguen en base a la gravedad, la cronicidad y la persistencia. El estado de ánimo depresivo debe de estar presente la mayoría de días a lo largo de un periodo de 2 años.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02" y="1131704"/>
              <a:ext cx="1941317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52813" y="1184215"/>
              <a:ext cx="1836295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20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El trastorno distímico </a:t>
              </a:r>
            </a:p>
          </p:txBody>
        </p:sp>
        <p:sp>
          <p:nvSpPr>
            <p:cNvPr id="206" name="Shape 206"/>
            <p:cNvSpPr/>
            <p:nvPr/>
          </p:nvSpPr>
          <p:spPr>
            <a:xfrm rot="5400000">
              <a:off x="6031942" y="-1766754"/>
              <a:ext cx="860546" cy="91315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896447" y="2410749"/>
              <a:ext cx="9089528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El trastorno bipolar se caracteriza por cambios ciclicos en el estado de ánimo que van desde estados de ánimo muy elevado (por ejemplo, manía) a estados de ánimo muy bajo (por ejemplo, depresión).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02" y="2261172"/>
              <a:ext cx="1896146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52813" y="2313683"/>
              <a:ext cx="1791124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20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El trastorno bipolar</a:t>
              </a: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5986712" y="-683845"/>
              <a:ext cx="860546" cy="92246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1804658" y="3540217"/>
              <a:ext cx="9182647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La cual se diagnostica si una mujer que ha dado a luz recientemente sufre un episodio de depresión grave dentro del primer mes después del parto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02" y="3390639"/>
              <a:ext cx="1804356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52813" y="3443150"/>
              <a:ext cx="1699334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20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Depresión posparto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MARCO TEÓRICO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581494" y="2053746"/>
            <a:ext cx="11029011" cy="4464086"/>
            <a:chOff x="302" y="2236"/>
            <a:chExt cx="11029011" cy="4464086"/>
          </a:xfrm>
        </p:grpSpPr>
        <p:sp>
          <p:nvSpPr>
            <p:cNvPr id="220" name="Shape 220"/>
            <p:cNvSpPr/>
            <p:nvPr/>
          </p:nvSpPr>
          <p:spPr>
            <a:xfrm rot="5400000">
              <a:off x="6037700" y="-4019609"/>
              <a:ext cx="860546" cy="911937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1908285" y="151814"/>
              <a:ext cx="9077368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Cuestionario de 20 preguntas que evalúa la frecuencia y la intensidad de los síntomas comunes de la depresión en los participantes, Las opciones de respuesta varían desde 0 = rara vez o ninguna (de menos de 1 día), hasta 3 = la mayoría o todo el tiempo (5-7 días)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302" y="2236"/>
              <a:ext cx="1907983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52813" y="54747"/>
              <a:ext cx="1802961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Centro de Estudios Epidemiológicos Escala para la Depresión</a:t>
              </a:r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6049377" y="-2895446"/>
              <a:ext cx="860546" cy="907606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1941619" y="1254320"/>
              <a:ext cx="9034054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es una medida de autoinforme de 20 ítems que evalúa la incidencia y el grado de la sintomatología ansiosa con un enfoque en la fisiología ansiosa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02" y="1131704"/>
              <a:ext cx="1941317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2813" y="1184215"/>
              <a:ext cx="1836295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Escala de ansiedad de auto evaluación de Zung</a:t>
              </a:r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031942" y="-1766754"/>
              <a:ext cx="860546" cy="91315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1896447" y="2410749"/>
              <a:ext cx="9089528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evalúa la presencia de preocupación en varios dominios y tipos de eventos, La medida consiste en 16 auto-reporte Likert, escala de los elementos que van desde 1 (No típico de mí) a 5 (Muy típico de mí)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302" y="2261172"/>
              <a:ext cx="1896146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52813" y="2313683"/>
              <a:ext cx="1791124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Penn State Worry Questionnaire</a:t>
              </a: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5986712" y="-683845"/>
              <a:ext cx="860546" cy="92246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1804658" y="3540217"/>
              <a:ext cx="9182647" cy="77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6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El NLEQ es una medida de auto-reporte de eventos estresantes en varios dominios, tales como trabajo, escuela y amistades, y está diseñado para ser usado con estudiantes de pregrado. La NLEQ contiene una combinación de elementos de escala dicotómica y Likert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302" y="3390639"/>
              <a:ext cx="1804356" cy="107568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2813" y="3443150"/>
              <a:ext cx="1699334" cy="970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6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Negative Life Events Questionnaire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REFERENCIAS BIBLIOGRÁFICAS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[1] Prevalencia y Factores asociados con el episodio depresivo en adolescentes de la población urbana de tres ciudades en la sierra peruana 2003, INSM HD – HN 2013, Lima-Perú </a:t>
            </a: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[2] World Health Organization and Columbia University. Group Interpersonal Therapy (IPT) for Depression (WHO generic field-trial version 1.0). Geneva, WHO, 2016. </a:t>
            </a: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[3] Mufson Laura, Pollack, Moreau, Myrna, INTERPERSONAL PSYCHOTHERAPY FOR DEPRESSED ADOLESCENTS, The Guilfor Press 2004 </a:t>
            </a: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[4] APA, Manual Diagnostico y Estadístico de los Trastorno Mentales 5ta edición, Editorial Médica Panamericana, (2014), Madrid-España. </a:t>
            </a: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[5] Dmytro Karamshuk, Frances Shaw: Bridging big data and qualitative methods in the social sciences: A case study of Twitter responses to high profile deaths by </a:t>
            </a:r>
            <a:b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REFERENCIAS BIBLIOGRÁFICAS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[6] MIT Technology Review: La tecnología podría diagnosticar enfermedades mentales de forma objetiva Fecha de visita: (28/05/2017), https://www.technologyreview.es/s/5198/la-tecnologia-podria-diagnosticar-enfermedades-mentales-de-forma-objetiva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[8] Franciso Alonso Fernandez: Cuestionario Estructural Tetradimensional para la Depresión, TEA Publicaciones de Psicología Aplicada 2011.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[9] Tung C, Lu W. Analyzing depression tendency of web posts using an event-driven depression tendency warning model. Artif Intell Med (2015), http://dx.doi.org/10.1016/j.artmed.2015.10.003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[10]Organización Mundial de Salud : http://www.who.int/mediacentre/factsheets/fs369/es/ visitada 07/06/2017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[11]Liu, Bing. 2012. </a:t>
            </a:r>
            <a:r>
              <a:rPr b="0" i="1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Sentiment analysis and opinion mining</a:t>
            </a: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. Synthesis Lectures on Human Language Technologies, 5(1):1-167. </a:t>
            </a:r>
            <a:b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REFERENCIAS BIBLIOGRÁFICAS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[12]Matt R. Judah, DeMond M. “</a:t>
            </a:r>
            <a:r>
              <a:rPr b="0" i="1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PROSPECTIVE ROLE OF DEPRESSION, ANXIETY, AND WORRY IN STRESS GENERATION</a:t>
            </a: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” Journal of Social and Clinical Psychology, Vol. 32, No. 4, 2013, pp. 381-399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[13] School of Computer Sciences, Big data: Dimensions, evolution, impacts, and challenges, 2017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[14] Instituto Nacional de Salud Mental. </a:t>
            </a:r>
            <a:r>
              <a:rPr b="0" i="1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Estudio Epidemiológico de Salud Mental en Lima Metropolitana y Callao Replicación 2012</a:t>
            </a: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. Informe General.Anales de Salud Mental Vol. XXIX. Año 2013, Suplemento 1. Lima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[15] Barnet B, Liu J, Devoe M. Double jeopardy: depressive symptoms and rapid subsequent pregnancy in adolescent mothers. Arch Pediatr Adolesc Med 2008;162(3):246-52.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[16] Resolucion Ministerial Nº 422-2005/MINSA 2006: </a:t>
            </a:r>
            <a:r>
              <a:rPr b="0" i="1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Guías de Practica Clínica en salud mental y Psiquiatría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[17] L. dos Santos Palazzo 2001 </a:t>
            </a:r>
            <a:r>
              <a:rPr b="0" i="1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Depresión en la adolescencia en centros de atención primaria: importancia de un problema oculto en salud colectiva </a:t>
            </a:r>
          </a:p>
          <a:p>
            <a:pPr indent="-306000" lvl="0" marL="3060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[18] Daniel Jurafsky and Christopher D. Manning. Natural Language Processing Course. Stanford University, 2012. </a:t>
            </a:r>
            <a:br>
              <a:rPr b="0" i="0" lang="es-PE" sz="153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INTRODUCCIÓN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81192" y="2180496"/>
            <a:ext cx="11029615" cy="4180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La depresión es un trastorno mental común, que incluye tristeza persistente o pérdida de interés o placer, pueden ser duraderos o persistentes en el tiempo</a:t>
            </a:r>
          </a:p>
          <a:p>
            <a:pPr indent="-306000" lvl="0" marL="306000" marR="0" rtl="0" algn="l">
              <a:lnSpc>
                <a:spcPct val="1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Existen pocos instrumentos validos clínicamente para diagnosticar la depresión, entre ellos tenemos a Escala Tetra-dimensional para el seguimiento de la depresión (EDT – Alonso Fernandez) y el Manual de Diagnóstico y Estadístico de los Trastornos Mentales </a:t>
            </a:r>
          </a:p>
          <a:p>
            <a:pPr indent="-306000" lvl="0" marL="306000" marR="0" rtl="0" algn="l">
              <a:lnSpc>
                <a:spcPct val="1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Uno de los principales problemas que afronta la psicología para el diagnóstico de la depresión es el impacto de la comorbilidad psiquiátrica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INTRODUCCIÓN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3" y="2180496"/>
            <a:ext cx="6244610" cy="4180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“Comorbilidad de la depresión mayor con otros trastornos mentales comunes en pacientes de atención primaria”  (Enric Aragones,2008) y “</a:t>
            </a:r>
            <a:r>
              <a:rPr b="0" i="1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PROSPECTIVE ROLE OF DEPRESSION, ANXIETY, AND WORRY IN STRESS GENERATION” , (</a:t>
            </a: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Matt R. Judah, </a:t>
            </a:r>
            <a:r>
              <a:rPr b="0" i="1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2013</a:t>
            </a: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2012, GE Healthcare realizo una encuesta para determinar el uso del internet como un medio de ayuda para fomentar un comportamiento saludable en las personas.</a:t>
            </a:r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[Tung C, 2015] propuso una técnica de minería de textos [E3] y un modelo de advertencia de tendencia a la depresión impulsado por eventos para predecir la tendencia de la depresión de los bloggers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5803" y="2518184"/>
            <a:ext cx="4714325" cy="305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PROBLEMA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81193" y="1902200"/>
            <a:ext cx="11029615" cy="186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La depresión en adolescentes es una enfermedad que </a:t>
            </a:r>
            <a:r>
              <a:rPr b="1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no suele ser identificada correctamente</a:t>
            </a: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lo que contribuye para que la depresión pase con frecuencia sin ser detectada.</a:t>
            </a:r>
          </a:p>
        </p:txBody>
      </p:sp>
      <p:sp>
        <p:nvSpPr>
          <p:cNvPr id="117" name="Shape 117"/>
          <p:cNvSpPr/>
          <p:nvPr/>
        </p:nvSpPr>
        <p:spPr>
          <a:xfrm>
            <a:off x="625265" y="5761502"/>
            <a:ext cx="1932406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Paciente</a:t>
            </a:r>
          </a:p>
        </p:txBody>
      </p:sp>
      <p:sp>
        <p:nvSpPr>
          <p:cNvPr id="118" name="Shape 118"/>
          <p:cNvSpPr/>
          <p:nvPr/>
        </p:nvSpPr>
        <p:spPr>
          <a:xfrm>
            <a:off x="3326295" y="4876799"/>
            <a:ext cx="3008243" cy="945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 se diagnostica correctamente</a:t>
            </a:r>
          </a:p>
        </p:txBody>
      </p:sp>
      <p:sp>
        <p:nvSpPr>
          <p:cNvPr id="119" name="Shape 119"/>
          <p:cNvSpPr/>
          <p:nvPr/>
        </p:nvSpPr>
        <p:spPr>
          <a:xfrm>
            <a:off x="6912110" y="3916017"/>
            <a:ext cx="4258161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Tipo de depresión</a:t>
            </a:r>
          </a:p>
        </p:txBody>
      </p:sp>
      <p:sp>
        <p:nvSpPr>
          <p:cNvPr id="120" name="Shape 120"/>
          <p:cNvSpPr/>
          <p:nvPr/>
        </p:nvSpPr>
        <p:spPr>
          <a:xfrm>
            <a:off x="6912110" y="4561824"/>
            <a:ext cx="4258161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Poca experiencia y/o tendencias del médico</a:t>
            </a:r>
          </a:p>
        </p:txBody>
      </p:sp>
      <p:sp>
        <p:nvSpPr>
          <p:cNvPr id="121" name="Shape 121"/>
          <p:cNvSpPr/>
          <p:nvPr/>
        </p:nvSpPr>
        <p:spPr>
          <a:xfrm>
            <a:off x="6912110" y="5185799"/>
            <a:ext cx="4258161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 se mencionan los sintomas</a:t>
            </a:r>
          </a:p>
        </p:txBody>
      </p:sp>
      <p:sp>
        <p:nvSpPr>
          <p:cNvPr id="122" name="Shape 122"/>
          <p:cNvSpPr/>
          <p:nvPr/>
        </p:nvSpPr>
        <p:spPr>
          <a:xfrm>
            <a:off x="6912109" y="5822553"/>
            <a:ext cx="4258161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Deterioro cognisivo</a:t>
            </a:r>
          </a:p>
        </p:txBody>
      </p:sp>
      <p:pic>
        <p:nvPicPr>
          <p:cNvPr descr="Imagen relacionada" id="123" name="Shape 123"/>
          <p:cNvPicPr preferRelativeResize="0"/>
          <p:nvPr/>
        </p:nvPicPr>
        <p:blipFill rotWithShape="1">
          <a:blip r:embed="rId3">
            <a:alphaModFix/>
          </a:blip>
          <a:srcRect b="4272" l="22586" r="24339" t="9259"/>
          <a:stretch/>
        </p:blipFill>
        <p:spPr>
          <a:xfrm>
            <a:off x="788498" y="3644906"/>
            <a:ext cx="1499341" cy="183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OBJETIVOS</a:t>
            </a:r>
          </a:p>
        </p:txBody>
      </p:sp>
      <p:sp>
        <p:nvSpPr>
          <p:cNvPr id="129" name="Shape 129"/>
          <p:cNvSpPr/>
          <p:nvPr/>
        </p:nvSpPr>
        <p:spPr>
          <a:xfrm>
            <a:off x="581192" y="2080591"/>
            <a:ext cx="3301695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OBJETIVO PRINCIPAL</a:t>
            </a:r>
          </a:p>
        </p:txBody>
      </p:sp>
      <p:sp>
        <p:nvSpPr>
          <p:cNvPr id="130" name="Shape 130"/>
          <p:cNvSpPr/>
          <p:nvPr/>
        </p:nvSpPr>
        <p:spPr>
          <a:xfrm>
            <a:off x="581192" y="3892591"/>
            <a:ext cx="3301695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OBJETIVOS SECUNDARIOS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3826" y="2649765"/>
            <a:ext cx="11146982" cy="1007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Desarrollar un sistema inteligente aplicando el aprendizaje supervisado y el análisis de sentimientos en las redes sociales para resolver el problema del diagnóstico del trastorno depresivo, determinando el tipo de depresión dominante.</a:t>
            </a:r>
          </a:p>
        </p:txBody>
      </p:sp>
      <p:sp>
        <p:nvSpPr>
          <p:cNvPr id="132" name="Shape 132"/>
          <p:cNvSpPr/>
          <p:nvPr/>
        </p:nvSpPr>
        <p:spPr>
          <a:xfrm>
            <a:off x="581192" y="4591409"/>
            <a:ext cx="2095747" cy="161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Revisar los métodos y técnicas empleados para el diagnóstico de la depresión. </a:t>
            </a:r>
          </a:p>
          <a:p>
            <a:pPr indent="-306000" lvl="0" marL="30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676939" y="4356417"/>
            <a:ext cx="2915478" cy="160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Obtener el conocimiento del experto referente al diagnóstico del trastorno depresivo. </a:t>
            </a:r>
          </a:p>
        </p:txBody>
      </p:sp>
      <p:sp>
        <p:nvSpPr>
          <p:cNvPr id="134" name="Shape 134"/>
          <p:cNvSpPr/>
          <p:nvPr/>
        </p:nvSpPr>
        <p:spPr>
          <a:xfrm>
            <a:off x="5726134" y="4421270"/>
            <a:ext cx="2915478" cy="197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Construir una base de conocimientos a partir de un conjunto de reglas que nos permita realizar el diagnóstico del trastorno depresivo. </a:t>
            </a:r>
          </a:p>
        </p:txBody>
      </p:sp>
      <p:sp>
        <p:nvSpPr>
          <p:cNvPr id="135" name="Shape 135"/>
          <p:cNvSpPr/>
          <p:nvPr/>
        </p:nvSpPr>
        <p:spPr>
          <a:xfrm>
            <a:off x="8775329" y="4569468"/>
            <a:ext cx="2915478" cy="160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1665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s-PE" sz="1665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Validar y determinar la eficiencia del sistema desarrollado en comparación con el Cuestionario estructural tetra-dimensional para la depresión.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JUSTIFICACIÓN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81193" y="2180496"/>
            <a:ext cx="5755214" cy="4117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Instituto Nacional de Salud Mental Honorio Delgado-Hideyo Noguchi, el 80% de los 334 casos de suicidios presentados en el país el año pasado tuvo su origen en problemas de ánimo y depresión. </a:t>
            </a:r>
          </a:p>
          <a:p>
            <a:pPr indent="-306000" lvl="0" marL="306000" marR="0" rtl="0" algn="just">
              <a:lnSpc>
                <a:spcPct val="1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PE" sz="1665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En pacientes menores de 18 años, que fueron admitidos en el Hospital Nacional Cayetano Heredia por intento de suicidio, se diagnosticó trastorno depresivo mayor en el 91,7% y trastorno distímico en el 79,2%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356" y="2386558"/>
            <a:ext cx="4674374" cy="327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ALCANCES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El sistema propuesto ayudara en el proceso de detección de la depresión determinando el tipo de trastorno depresivo que se padece y el porcentaje de su dominancia. </a:t>
            </a:r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El sistema podrá ser utilizado por personal con/sin experiencia en el tema.</a:t>
            </a:r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El sistema solo da como resultado el diagnóstico, más no el tratamiento o recomendación. </a:t>
            </a:r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El sistema propondrá nuevas reglas de inferencia para mejorar el diagnóstico, pero esto solamente podrá ser actualizado por un psicólogo con experiencia. </a:t>
            </a:r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PE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En el análisis de sentimientos, solo se podrá tener acceso a la información de perfiles públicos y/o a perfiles con perfil privado previa autorización.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MARCO TEÓRICO</a:t>
            </a:r>
          </a:p>
        </p:txBody>
      </p:sp>
      <p:sp>
        <p:nvSpPr>
          <p:cNvPr id="154" name="Shape 154"/>
          <p:cNvSpPr/>
          <p:nvPr/>
        </p:nvSpPr>
        <p:spPr>
          <a:xfrm>
            <a:off x="581192" y="2080591"/>
            <a:ext cx="4004060" cy="4638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PE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BIG DATA</a:t>
            </a:r>
          </a:p>
        </p:txBody>
      </p:sp>
      <p:sp>
        <p:nvSpPr>
          <p:cNvPr id="155" name="Shape 155"/>
          <p:cNvSpPr/>
          <p:nvPr/>
        </p:nvSpPr>
        <p:spPr>
          <a:xfrm>
            <a:off x="4825694" y="2080591"/>
            <a:ext cx="6785114" cy="4394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6000" lvl="0" marL="306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Big Data se refieren a tratar grandes cantidades de datos heterogéneos. Esto requiere una serie de operaciones de procesamiento para lograr análisis eficientes. </a:t>
            </a:r>
          </a:p>
          <a:p>
            <a:pPr indent="-306000" lvl="0" marL="3060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 alcance general es ofrecer apoyo en el proceso de toma de decisiones. </a:t>
            </a:r>
          </a:p>
          <a:p>
            <a:pPr indent="-306000" lvl="0" marL="306000" marR="0" rtl="0" algn="just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lang="es-PE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 desafío importante, además de los grandes volúmenes y velocidades de producción de alta velocidad, se eleva por la enorme heterogeneidad de tales datos.</a:t>
            </a:r>
          </a:p>
        </p:txBody>
      </p:sp>
      <p:pic>
        <p:nvPicPr>
          <p:cNvPr descr="Resultado de imagen para big data icon 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542" y="2812799"/>
            <a:ext cx="3291359" cy="33369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MARCO TEÓRICO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581192" y="2053691"/>
            <a:ext cx="11029615" cy="4464196"/>
            <a:chOff x="0" y="2181"/>
            <a:chExt cx="11029615" cy="4464196"/>
          </a:xfrm>
        </p:grpSpPr>
        <p:sp>
          <p:nvSpPr>
            <p:cNvPr id="163" name="Shape 163"/>
            <p:cNvSpPr/>
            <p:nvPr/>
          </p:nvSpPr>
          <p:spPr>
            <a:xfrm rot="5400000">
              <a:off x="6924113" y="-2807263"/>
              <a:ext cx="1152050" cy="705895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70661" y="202427"/>
              <a:ext cx="7002716" cy="1039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 refiere a la cantidad de datos que una organización o un individuo recoge y/o genera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2181"/>
              <a:ext cx="3970661" cy="144006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70298" y="72479"/>
              <a:ext cx="3830065" cy="1299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167625" rIns="167625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4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Volumen</a:t>
              </a:r>
            </a:p>
          </p:txBody>
        </p:sp>
        <p:sp>
          <p:nvSpPr>
            <p:cNvPr id="167" name="Shape 167"/>
            <p:cNvSpPr/>
            <p:nvPr/>
          </p:nvSpPr>
          <p:spPr>
            <a:xfrm rot="5400000">
              <a:off x="6924113" y="-1331290"/>
              <a:ext cx="1152050" cy="705895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3970661" y="1678400"/>
              <a:ext cx="7002716" cy="1039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 refiere a la velocidad a la que se generan y procesan los datos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1514248"/>
              <a:ext cx="3970661" cy="144006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70298" y="1584546"/>
              <a:ext cx="3830065" cy="1299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167625" rIns="167625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4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Velocidad</a:t>
              </a:r>
            </a:p>
          </p:txBody>
        </p:sp>
        <p:sp>
          <p:nvSpPr>
            <p:cNvPr id="171" name="Shape 171"/>
            <p:cNvSpPr/>
            <p:nvPr/>
          </p:nvSpPr>
          <p:spPr>
            <a:xfrm rot="5400000">
              <a:off x="6924113" y="216869"/>
              <a:ext cx="1152050" cy="705895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CCD1">
                <a:alpha val="89803"/>
              </a:srgbClr>
            </a:solidFill>
            <a:ln cap="rnd" cmpd="sng" w="22225">
              <a:solidFill>
                <a:srgbClr val="CBCCD1">
                  <a:alpha val="8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3970661" y="3226559"/>
              <a:ext cx="7002716" cy="1039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</a:pPr>
              <a:r>
                <a:rPr b="0" i="0" lang="es-PE" sz="18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 refiere al número de tipos de datos. Los avances tecnológicos permiten a las organizaciones generar diversos tipos de datos estructurados, semiestructurados y no estructurados.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3026314"/>
              <a:ext cx="3970661" cy="1440063"/>
            </a:xfrm>
            <a:prstGeom prst="roundRect">
              <a:avLst>
                <a:gd fmla="val 16667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70298" y="3096612"/>
              <a:ext cx="3830065" cy="1299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167625" rIns="167625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4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Variedad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