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314" r:id="rId2"/>
    <p:sldId id="315" r:id="rId3"/>
    <p:sldId id="316" r:id="rId4"/>
    <p:sldId id="365" r:id="rId5"/>
    <p:sldId id="319" r:id="rId6"/>
    <p:sldId id="320" r:id="rId7"/>
    <p:sldId id="321" r:id="rId8"/>
    <p:sldId id="323" r:id="rId9"/>
    <p:sldId id="324" r:id="rId10"/>
    <p:sldId id="325" r:id="rId11"/>
    <p:sldId id="326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B2310E"/>
    <a:srgbClr val="EEEEEE"/>
    <a:srgbClr val="A2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2" autoAdjust="0"/>
    <p:restoredTop sz="94660"/>
  </p:normalViewPr>
  <p:slideViewPr>
    <p:cSldViewPr>
      <p:cViewPr>
        <p:scale>
          <a:sx n="50" d="100"/>
          <a:sy n="5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B46FF2E-08D3-48BD-805B-DA4C686B257E}" type="datetimeFigureOut">
              <a:rPr lang="es-ES"/>
              <a:pPr>
                <a:defRPr/>
              </a:pPr>
              <a:t>26/04/2017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F4C5B0D-F747-4C5E-B12A-BC98D30283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69904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o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42038"/>
            <a:ext cx="914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bann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1628775"/>
            <a:ext cx="774065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403350" y="321310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200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1700213"/>
            <a:ext cx="7667625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C6192C-E17F-4265-8AFA-445FEEA596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8C869-8906-4E91-9E8A-0D6562C74AC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F37CF-E53E-4038-90EC-EA362E15093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CD5A3-83FE-4E1C-A793-DCF7AD2289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742B9-DA16-4650-A71B-288AA083EC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E2A20-0B7A-4B98-8B28-41C0E8E6D8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FFB03-8054-4406-8D2D-44ADE9C3A6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9B58-CB1E-4409-AA1D-C1A02448C2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F1D8F-6DC0-4582-BE0D-4A2060B16F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E2006-055B-4DD7-90EC-64B81D005F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B3AC5-0411-42A8-B361-5A84E4D188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rgbClr val="EEEEE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1" descr="footer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42038"/>
            <a:ext cx="914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9" descr="bann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58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757A8D-954B-4FF6-BF98-F3BD078C750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Trebuchet MS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923213" y="6415088"/>
            <a:ext cx="969962" cy="423862"/>
          </a:xfrm>
          <a:prstGeom prst="rect">
            <a:avLst/>
          </a:prstGeom>
        </p:spPr>
        <p:txBody>
          <a:bodyPr/>
          <a:lstStyle/>
          <a:p>
            <a:fld id="{D04F3D71-349C-4D67-B05E-CAF848411B82}" type="slidenum">
              <a:rPr lang="es-ES"/>
              <a:pPr/>
              <a:t>1</a:t>
            </a:fld>
            <a:endParaRPr lang="es-E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628800"/>
            <a:ext cx="8676456" cy="1605136"/>
          </a:xfrm>
        </p:spPr>
        <p:txBody>
          <a:bodyPr/>
          <a:lstStyle/>
          <a:p>
            <a:pPr algn="ctr"/>
            <a:r>
              <a:rPr lang="es-PE" sz="4800" b="1" dirty="0">
                <a:cs typeface="Arial" charset="0"/>
              </a:rPr>
              <a:t>MARCO TEÓRICO Y ANTECEDENTES</a:t>
            </a:r>
            <a:endParaRPr lang="es-ES" sz="4800" dirty="0"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325" y="3429000"/>
            <a:ext cx="1597025" cy="159428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s-ES_tradnl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Sesión</a:t>
            </a:r>
            <a:r>
              <a:rPr lang="es-P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s-PE" sz="9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5</a:t>
            </a:r>
            <a:endParaRPr lang="es-PE" sz="9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91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CB2C-C58F-4AA8-8C44-A85499D0E4BC}" type="slidenum">
              <a:rPr lang="es-ES"/>
              <a:pPr/>
              <a:t>10</a:t>
            </a:fld>
            <a:endParaRPr lang="es-E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2132856"/>
            <a:ext cx="7488832" cy="28083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2400" dirty="0">
                <a:latin typeface="+mj-lt"/>
                <a:cs typeface="Arial" charset="0"/>
              </a:rPr>
              <a:t>El propósito de la revisión de literatura es hacer una </a:t>
            </a:r>
            <a:r>
              <a:rPr lang="es-ES" sz="2400" dirty="0">
                <a:solidFill>
                  <a:schemeClr val="tx2"/>
                </a:solidFill>
                <a:latin typeface="+mj-lt"/>
                <a:cs typeface="Arial" charset="0"/>
              </a:rPr>
              <a:t>síntesis conceptual</a:t>
            </a:r>
            <a:r>
              <a:rPr lang="es-ES" sz="2400" dirty="0">
                <a:latin typeface="+mj-lt"/>
                <a:cs typeface="Arial" charset="0"/>
              </a:rPr>
              <a:t> de las investigaciones o trabajos realizados sobre el problema formulado, con el </a:t>
            </a:r>
            <a:r>
              <a:rPr lang="es-ES" sz="2400" dirty="0">
                <a:solidFill>
                  <a:schemeClr val="tx2"/>
                </a:solidFill>
                <a:latin typeface="+mj-lt"/>
                <a:cs typeface="Arial" charset="0"/>
              </a:rPr>
              <a:t>fin de delimitar el área de estudio</a:t>
            </a:r>
            <a:r>
              <a:rPr lang="es-ES" sz="2400" dirty="0">
                <a:latin typeface="+mj-lt"/>
                <a:cs typeface="Arial" charset="0"/>
              </a:rPr>
              <a:t> y concretar los conocimientos existentes sobre el problema.</a:t>
            </a: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97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4A028-1532-4A1F-B214-385F02852190}" type="slidenum">
              <a:rPr lang="es-ES"/>
              <a:pPr/>
              <a:t>11</a:t>
            </a:fld>
            <a:endParaRPr lang="es-E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001000" cy="612105"/>
          </a:xfrm>
        </p:spPr>
        <p:txBody>
          <a:bodyPr/>
          <a:lstStyle/>
          <a:p>
            <a:r>
              <a:rPr lang="es-PE" sz="2800" b="1" dirty="0" smtClean="0">
                <a:cs typeface="Times New Roman" pitchFamily="18" charset="0"/>
              </a:rPr>
              <a:t>5.4 Antecedentes del Problema</a:t>
            </a:r>
            <a:endParaRPr lang="es-ES" sz="2800" b="1" dirty="0">
              <a:cs typeface="Times New Roman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61518"/>
            <a:ext cx="8087816" cy="3455714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s-ES" sz="2400" dirty="0">
                <a:latin typeface="+mj-lt"/>
                <a:cs typeface="Times New Roman" pitchFamily="18" charset="0"/>
              </a:rPr>
              <a:t>Los antecedentes del problema son los aspectos conocidos del problema y los factores relacionados con él.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s-ES" sz="2400" dirty="0" smtClean="0">
                <a:latin typeface="+mj-lt"/>
                <a:cs typeface="Times New Roman" pitchFamily="18" charset="0"/>
              </a:rPr>
              <a:t>En </a:t>
            </a:r>
            <a:r>
              <a:rPr lang="es-ES" sz="2400" dirty="0">
                <a:latin typeface="+mj-lt"/>
                <a:cs typeface="Times New Roman" pitchFamily="18" charset="0"/>
              </a:rPr>
              <a:t>los antecedentes se presentan un </a:t>
            </a:r>
            <a:r>
              <a:rPr lang="es-ES" sz="2400" b="1" dirty="0">
                <a:latin typeface="+mj-lt"/>
                <a:cs typeface="Times New Roman" pitchFamily="18" charset="0"/>
              </a:rPr>
              <a:t>resumen</a:t>
            </a:r>
            <a:r>
              <a:rPr lang="es-ES" sz="2400" dirty="0">
                <a:latin typeface="+mj-lt"/>
                <a:cs typeface="Times New Roman" pitchFamily="18" charset="0"/>
              </a:rPr>
              <a:t> conceptual sobre lo que ya se conoce del problema, y los factores relacionados e influyentes con él.</a:t>
            </a:r>
            <a:r>
              <a:rPr lang="es-ES" sz="2400" dirty="0">
                <a:latin typeface="+mj-lt"/>
              </a:rPr>
              <a:t>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s-ES" sz="2400" dirty="0" smtClean="0">
                <a:latin typeface="+mj-lt"/>
                <a:cs typeface="Times New Roman" pitchFamily="18" charset="0"/>
              </a:rPr>
              <a:t>Este </a:t>
            </a:r>
            <a:r>
              <a:rPr lang="es-ES" sz="2400" dirty="0">
                <a:latin typeface="+mj-lt"/>
                <a:cs typeface="Times New Roman" pitchFamily="18" charset="0"/>
              </a:rPr>
              <a:t>resumen conceptual, que constituye los antecedentes del problema se ha consultado con la bibliografía disponible sobre el tema</a:t>
            </a:r>
            <a:r>
              <a:rPr lang="es-ES" sz="24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287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AC00-3018-41B1-865D-01D32B9A831C}" type="slidenum">
              <a:rPr lang="es-ES"/>
              <a:pPr/>
              <a:t>2</a:t>
            </a:fld>
            <a:endParaRPr lang="es-E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260648"/>
            <a:ext cx="6694487" cy="1066800"/>
          </a:xfrm>
        </p:spPr>
        <p:txBody>
          <a:bodyPr/>
          <a:lstStyle/>
          <a:p>
            <a:r>
              <a:rPr lang="es-ES" sz="2800" b="1" dirty="0"/>
              <a:t>PROYECTO DE TESIS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451725" cy="4176464"/>
          </a:xfrm>
        </p:spPr>
        <p:txBody>
          <a:bodyPr/>
          <a:lstStyle/>
          <a:p>
            <a:pPr marL="365125" indent="-365125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s-ES" sz="2400" dirty="0">
                <a:latin typeface="+mj-lt"/>
              </a:rPr>
              <a:t>Título.</a:t>
            </a:r>
          </a:p>
          <a:p>
            <a:pPr marL="365125" indent="-365125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s-ES" sz="2400" dirty="0">
                <a:latin typeface="+mj-lt"/>
              </a:rPr>
              <a:t>Nombre del graduando.</a:t>
            </a:r>
          </a:p>
          <a:p>
            <a:pPr marL="365125" indent="-365125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s-ES" sz="2400" dirty="0">
                <a:latin typeface="+mj-lt"/>
              </a:rPr>
              <a:t>Asesor.</a:t>
            </a:r>
          </a:p>
          <a:p>
            <a:pPr marL="365125" indent="-365125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s-ES" sz="2400" dirty="0">
                <a:latin typeface="+mj-lt"/>
              </a:rPr>
              <a:t>PLANTEAMIENTO Y DELIMITACIÓN DEL PROBLEMA</a:t>
            </a:r>
            <a:r>
              <a:rPr lang="es-ES" sz="2400" dirty="0">
                <a:solidFill>
                  <a:srgbClr val="FFFF00"/>
                </a:solidFill>
                <a:latin typeface="+mj-lt"/>
              </a:rPr>
              <a:t>.</a:t>
            </a:r>
          </a:p>
          <a:p>
            <a:pPr marL="365125" indent="-365125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 4.1 Formulación y delimitación del problema</a:t>
            </a:r>
          </a:p>
          <a:p>
            <a:pPr marL="365125" indent="-365125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 4.2 Delimitación de Objetivos. </a:t>
            </a:r>
          </a:p>
          <a:p>
            <a:pPr marL="365125" indent="-365125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       4.2.1 General</a:t>
            </a:r>
          </a:p>
          <a:p>
            <a:pPr marL="365125" indent="-365125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       4.2.2 Específico</a:t>
            </a:r>
          </a:p>
          <a:p>
            <a:pPr marL="365125" indent="-365125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 4.3 Importancia y justificación del estudio.</a:t>
            </a:r>
          </a:p>
          <a:p>
            <a:pPr marL="365125" indent="-365125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 4.4 Limitación del estudio.</a:t>
            </a:r>
          </a:p>
        </p:txBody>
      </p:sp>
    </p:spTree>
    <p:extLst>
      <p:ext uri="{BB962C8B-B14F-4D97-AF65-F5344CB8AC3E}">
        <p14:creationId xmlns:p14="http://schemas.microsoft.com/office/powerpoint/2010/main" xmlns="" val="353995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850D-828C-4D61-93F4-F418DD7A891E}" type="slidenum">
              <a:rPr lang="es-ES"/>
              <a:pPr/>
              <a:t>3</a:t>
            </a:fld>
            <a:endParaRPr lang="es-E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748464" cy="4464496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5. MARCO TEÓRICO REFERENCIAL</a:t>
            </a:r>
            <a:r>
              <a:rPr lang="es-ES" sz="2400" dirty="0">
                <a:solidFill>
                  <a:srgbClr val="FFFF00"/>
                </a:solidFill>
                <a:latin typeface="+mj-lt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5.1 Marco histórico.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5.2 Investigaciones relacionadas con el tema.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5.3 Estructura teórica y científica que </a:t>
            </a:r>
            <a:r>
              <a:rPr lang="es-ES" sz="2400" dirty="0" smtClean="0">
                <a:latin typeface="+mj-lt"/>
              </a:rPr>
              <a:t>sustenta </a:t>
            </a:r>
            <a:r>
              <a:rPr lang="es-ES" sz="2400" dirty="0">
                <a:latin typeface="+mj-lt"/>
              </a:rPr>
              <a:t>el estudio.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5.4 Definición de términos básicos.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6. HIPÓTESIS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6.1 General.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6.2 Específicas.</a:t>
            </a:r>
          </a:p>
          <a:p>
            <a:pPr>
              <a:lnSpc>
                <a:spcPct val="80000"/>
              </a:lnSpc>
              <a:buNone/>
            </a:pPr>
            <a:r>
              <a:rPr lang="es-ES" sz="2400" dirty="0">
                <a:latin typeface="+mj-lt"/>
              </a:rPr>
              <a:t> 7. METODOLOGÍA DEL ESTUDIO.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s-ES" sz="2400" dirty="0">
                <a:latin typeface="+mj-lt"/>
              </a:rPr>
              <a:t>     7.1 Tipo y método de investigación.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s-ES" sz="2400" dirty="0">
                <a:latin typeface="+mj-lt"/>
              </a:rPr>
              <a:t>     7.2 Población de estudio.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s-ES" sz="2400" dirty="0">
                <a:latin typeface="+mj-lt"/>
              </a:rPr>
              <a:t>     7.3 Diseño muestral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53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850D-828C-4D61-93F4-F418DD7A891E}" type="slidenum">
              <a:rPr lang="es-ES"/>
              <a:pPr/>
              <a:t>4</a:t>
            </a:fld>
            <a:endParaRPr lang="es-E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844825"/>
            <a:ext cx="8064896" cy="3528392"/>
          </a:xfrm>
        </p:spPr>
        <p:txBody>
          <a:bodyPr/>
          <a:lstStyle/>
          <a:p>
            <a:pPr indent="-12700"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 smtClean="0">
                <a:latin typeface="+mj-lt"/>
              </a:rPr>
              <a:t>7.4 </a:t>
            </a:r>
            <a:r>
              <a:rPr lang="es-ES" sz="2400" dirty="0">
                <a:latin typeface="+mj-lt"/>
              </a:rPr>
              <a:t>Relación entre variables.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 7.5 Técnicas e instrumentos de recolección de datos.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 7.6 Procesamiento para la recolección de datos.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ES" sz="2400" dirty="0">
                <a:latin typeface="+mj-lt"/>
              </a:rPr>
              <a:t>     7.7 Técnica de procesamiento y análisis  de datos</a:t>
            </a:r>
            <a:r>
              <a:rPr lang="es-ES" sz="2400" dirty="0" smtClean="0">
                <a:latin typeface="+mj-lt"/>
              </a:rPr>
              <a:t>.</a:t>
            </a:r>
          </a:p>
          <a:p>
            <a:pPr>
              <a:buNone/>
            </a:pPr>
            <a:r>
              <a:rPr lang="es-ES" sz="2400" dirty="0">
                <a:latin typeface="+mj-lt"/>
              </a:rPr>
              <a:t>8. ASPECTOS ADMINISTRATIVOS</a:t>
            </a:r>
          </a:p>
          <a:p>
            <a:pPr>
              <a:buNone/>
            </a:pPr>
            <a:r>
              <a:rPr lang="es-ES" sz="2400" dirty="0">
                <a:latin typeface="+mj-lt"/>
              </a:rPr>
              <a:t>     8.1Cronograma de acciones.</a:t>
            </a:r>
          </a:p>
          <a:p>
            <a:pPr>
              <a:buNone/>
            </a:pPr>
            <a:r>
              <a:rPr lang="es-ES" sz="2400" dirty="0">
                <a:latin typeface="+mj-lt"/>
              </a:rPr>
              <a:t>     8.2 Asignación de recursos.</a:t>
            </a:r>
          </a:p>
          <a:p>
            <a:pPr>
              <a:buNone/>
            </a:pPr>
            <a:r>
              <a:rPr lang="es-ES" sz="2400" dirty="0">
                <a:latin typeface="+mj-lt"/>
              </a:rPr>
              <a:t>     8.3 Presupuesto.</a:t>
            </a:r>
          </a:p>
          <a:p>
            <a:pPr>
              <a:buNone/>
            </a:pPr>
            <a:r>
              <a:rPr lang="es-ES" sz="2400" dirty="0">
                <a:latin typeface="+mj-lt"/>
              </a:rPr>
              <a:t>9. REFERENCIAS BIBLIOGRÁFICAS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530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4439-6956-4432-B0FC-0708769BE610}" type="slidenum">
              <a:rPr lang="es-ES"/>
              <a:pPr/>
              <a:t>5</a:t>
            </a:fld>
            <a:endParaRPr lang="es-E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13" y="332656"/>
            <a:ext cx="7772400" cy="765175"/>
          </a:xfrm>
        </p:spPr>
        <p:txBody>
          <a:bodyPr/>
          <a:lstStyle/>
          <a:p>
            <a:r>
              <a:rPr lang="es-ES" sz="2800" b="1" dirty="0" smtClean="0">
                <a:cs typeface="Times New Roman" pitchFamily="18" charset="0"/>
              </a:rPr>
              <a:t>5.1 El Marco Teórico</a:t>
            </a:r>
            <a:endParaRPr lang="es-ES" sz="2800" b="1" dirty="0">
              <a:cs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16832"/>
            <a:ext cx="7596856" cy="2376264"/>
          </a:xfrm>
        </p:spPr>
        <p:txBody>
          <a:bodyPr/>
          <a:lstStyle/>
          <a:p>
            <a:pPr marL="0" indent="0" algn="just">
              <a:buNone/>
            </a:pPr>
            <a:r>
              <a:rPr lang="es-PE" sz="2400" dirty="0" smtClean="0">
                <a:latin typeface="+mj-lt"/>
              </a:rPr>
              <a:t>Una </a:t>
            </a:r>
            <a:r>
              <a:rPr lang="es-PE" sz="2400" dirty="0">
                <a:latin typeface="+mj-lt"/>
              </a:rPr>
              <a:t>vez planteado el problema, de estudio se plantean </a:t>
            </a:r>
            <a:r>
              <a:rPr lang="es-PE" sz="2400" dirty="0" smtClean="0">
                <a:latin typeface="+mj-lt"/>
              </a:rPr>
              <a:t>objetivos </a:t>
            </a:r>
            <a:r>
              <a:rPr lang="es-ES" sz="2400" dirty="0" smtClean="0">
                <a:latin typeface="+mj-lt"/>
                <a:cs typeface="Arial" charset="0"/>
              </a:rPr>
              <a:t>se </a:t>
            </a:r>
            <a:r>
              <a:rPr lang="es-ES" sz="2400" dirty="0">
                <a:latin typeface="+mj-lt"/>
                <a:cs typeface="Arial" charset="0"/>
              </a:rPr>
              <a:t>elabora el marco teórico. Ello implica </a:t>
            </a:r>
            <a:r>
              <a:rPr lang="es-ES" sz="2400" b="1" dirty="0">
                <a:latin typeface="+mj-lt"/>
                <a:cs typeface="Arial" charset="0"/>
              </a:rPr>
              <a:t>analizar y exponer los enfoques teóricos, las investigaciones y los antecedentes</a:t>
            </a:r>
            <a:r>
              <a:rPr lang="es-ES" sz="2400" dirty="0">
                <a:latin typeface="+mj-lt"/>
                <a:cs typeface="Arial" charset="0"/>
              </a:rPr>
              <a:t> en general que se consideren válidos para el correcto encuadre del estudio.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827584" y="4221088"/>
            <a:ext cx="8136904" cy="158417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274638" indent="-27463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itchFamily="2" charset="2"/>
              <a:buNone/>
            </a:pPr>
            <a:r>
              <a:rPr kumimoji="0" lang="es-ES" sz="2400" dirty="0">
                <a:latin typeface="+mj-lt"/>
                <a:cs typeface="Arial" charset="0"/>
              </a:rPr>
              <a:t>La elaboración del marco teórico comprende dos etapas : </a:t>
            </a:r>
          </a:p>
          <a:p>
            <a:pPr marL="274638" indent="-27463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itchFamily="2" charset="2"/>
              <a:buAutoNum type="arabicPeriod"/>
            </a:pPr>
            <a:r>
              <a:rPr kumimoji="0" lang="es-ES" sz="2400" dirty="0">
                <a:latin typeface="+mj-lt"/>
                <a:cs typeface="Arial" charset="0"/>
              </a:rPr>
              <a:t>La revisión de la literatura correspondiente y </a:t>
            </a:r>
          </a:p>
          <a:p>
            <a:pPr marL="274638" indent="-274638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itchFamily="2" charset="2"/>
              <a:buAutoNum type="arabicPeriod"/>
            </a:pPr>
            <a:r>
              <a:rPr kumimoji="0" lang="es-ES" sz="2400" dirty="0">
                <a:latin typeface="+mj-lt"/>
                <a:cs typeface="Arial" charset="0"/>
              </a:rPr>
              <a:t>La adopción de una teoría o desarrollo de una perspectiva teórica.</a:t>
            </a:r>
            <a:endParaRPr kumimoji="0"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09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389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786-3EE7-414B-B2FD-062884CE3330}" type="slidenum">
              <a:rPr lang="es-ES"/>
              <a:pPr/>
              <a:t>6</a:t>
            </a:fld>
            <a:endParaRPr lang="es-E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9344" y="692696"/>
            <a:ext cx="9144000" cy="669925"/>
          </a:xfrm>
        </p:spPr>
        <p:txBody>
          <a:bodyPr/>
          <a:lstStyle/>
          <a:p>
            <a:r>
              <a:rPr lang="es-ES" sz="2800" b="1" dirty="0" smtClean="0">
                <a:cs typeface="Arial" charset="0"/>
              </a:rPr>
              <a:t>5.2 Funciones </a:t>
            </a:r>
            <a:r>
              <a:rPr lang="es-ES" sz="2800" b="1" dirty="0">
                <a:cs typeface="Arial" charset="0"/>
              </a:rPr>
              <a:t>Principales del Marco Teórico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67544" y="1798013"/>
            <a:ext cx="8060719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2400" dirty="0">
                <a:latin typeface="+mj-lt"/>
              </a:rPr>
              <a:t>Ayuda a prevenir errores que </a:t>
            </a:r>
            <a:r>
              <a:rPr lang="es-ES" sz="2400" dirty="0" smtClean="0">
                <a:latin typeface="+mj-lt"/>
              </a:rPr>
              <a:t>se  </a:t>
            </a:r>
            <a:r>
              <a:rPr lang="es-ES" sz="2400" dirty="0">
                <a:latin typeface="+mj-lt"/>
              </a:rPr>
              <a:t>han cometido  en otros </a:t>
            </a:r>
            <a:r>
              <a:rPr lang="es-ES" sz="2400" dirty="0" smtClean="0">
                <a:latin typeface="+mj-lt"/>
              </a:rPr>
              <a:t>estudios.</a:t>
            </a:r>
          </a:p>
          <a:p>
            <a:pPr marL="342900" indent="-342900" algn="just">
              <a:buFont typeface="+mj-lt"/>
              <a:buAutoNum type="arabicPeriod"/>
            </a:pPr>
            <a:endParaRPr lang="es-ES" sz="2400" dirty="0" smtClean="0">
              <a:latin typeface="+mj-lt"/>
            </a:endParaRPr>
          </a:p>
          <a:p>
            <a:pPr marL="361950" indent="-361950" algn="just">
              <a:spcBef>
                <a:spcPct val="20000"/>
              </a:spcBef>
              <a:buClr>
                <a:schemeClr val="folHlink"/>
              </a:buClr>
              <a:buSzPct val="85000"/>
            </a:pPr>
            <a:r>
              <a:rPr lang="es-ES" sz="2400" dirty="0" smtClean="0">
                <a:latin typeface="+mj-lt"/>
              </a:rPr>
              <a:t>2. Orienta </a:t>
            </a:r>
            <a:r>
              <a:rPr lang="es-ES" sz="2400" dirty="0">
                <a:latin typeface="+mj-lt"/>
              </a:rPr>
              <a:t>sobre cómo habrá de realizarse el </a:t>
            </a:r>
            <a:r>
              <a:rPr lang="es-ES" sz="2400" dirty="0" smtClean="0">
                <a:latin typeface="+mj-lt"/>
              </a:rPr>
              <a:t>estudio </a:t>
            </a:r>
            <a:r>
              <a:rPr lang="es-ES" sz="2400" dirty="0">
                <a:latin typeface="+mj-lt"/>
              </a:rPr>
              <a:t>en base a los </a:t>
            </a:r>
            <a:r>
              <a:rPr lang="es-ES" sz="2400" dirty="0" smtClean="0">
                <a:latin typeface="+mj-lt"/>
              </a:rPr>
              <a:t>antecedentes </a:t>
            </a:r>
          </a:p>
          <a:p>
            <a:pPr marL="361950" indent="-361950" algn="just">
              <a:spcBef>
                <a:spcPct val="20000"/>
              </a:spcBef>
              <a:buClr>
                <a:schemeClr val="folHlink"/>
              </a:buClr>
              <a:buSzPct val="85000"/>
            </a:pPr>
            <a:endParaRPr lang="es-ES" sz="2400" dirty="0" smtClean="0">
              <a:latin typeface="+mj-lt"/>
            </a:endParaRPr>
          </a:p>
          <a:p>
            <a:pPr marL="361950" indent="-361950" algn="just">
              <a:spcBef>
                <a:spcPct val="20000"/>
              </a:spcBef>
              <a:buClr>
                <a:schemeClr val="folHlink"/>
              </a:buClr>
              <a:buSzPct val="85000"/>
            </a:pPr>
            <a:r>
              <a:rPr lang="es-ES" sz="2400" dirty="0" smtClean="0">
                <a:latin typeface="+mj-lt"/>
              </a:rPr>
              <a:t>3. Amplía </a:t>
            </a:r>
            <a:r>
              <a:rPr lang="es-ES" sz="2400" dirty="0">
                <a:latin typeface="+mj-lt"/>
              </a:rPr>
              <a:t>el horizonte del estudio y guía </a:t>
            </a:r>
            <a:r>
              <a:rPr lang="es-ES" sz="2400" dirty="0" smtClean="0">
                <a:latin typeface="+mj-lt"/>
              </a:rPr>
              <a:t>al </a:t>
            </a:r>
            <a:r>
              <a:rPr lang="es-ES" sz="2400" dirty="0">
                <a:latin typeface="+mj-lt"/>
              </a:rPr>
              <a:t>investigador para que se centre en su problema </a:t>
            </a:r>
            <a:r>
              <a:rPr lang="es-ES" sz="2400" dirty="0" smtClean="0">
                <a:latin typeface="+mj-lt"/>
              </a:rPr>
              <a:t>evitando </a:t>
            </a:r>
            <a:r>
              <a:rPr lang="es-ES" sz="2400" dirty="0">
                <a:latin typeface="+mj-lt"/>
              </a:rPr>
              <a:t>desviaciones del planteamiento </a:t>
            </a:r>
            <a:r>
              <a:rPr lang="es-ES" sz="2400" dirty="0" smtClean="0">
                <a:latin typeface="+mj-lt"/>
              </a:rPr>
              <a:t>original</a:t>
            </a:r>
          </a:p>
          <a:p>
            <a:pPr marL="361950" indent="-361950" algn="just">
              <a:spcBef>
                <a:spcPct val="20000"/>
              </a:spcBef>
              <a:buClr>
                <a:schemeClr val="folHlink"/>
              </a:buClr>
              <a:buSzPct val="85000"/>
            </a:pPr>
            <a:endParaRPr lang="es-P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32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7236-C501-4F7D-8D69-E246278442D8}" type="slidenum">
              <a:rPr lang="es-ES"/>
              <a:pPr/>
              <a:t>7</a:t>
            </a:fld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611560" y="2060848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algn="just"/>
            <a:r>
              <a:rPr lang="es-ES" sz="2400" dirty="0" smtClean="0">
                <a:latin typeface="+mj-lt"/>
              </a:rPr>
              <a:t>5. Amplía </a:t>
            </a:r>
            <a:r>
              <a:rPr lang="es-ES" sz="2400" dirty="0">
                <a:latin typeface="+mj-lt"/>
              </a:rPr>
              <a:t>el horizonte del estudio y guía al investigador para que se centre en su problema evitando desviaciones del planteamiento original.</a:t>
            </a:r>
            <a:endParaRPr lang="es-PE" sz="2400" dirty="0">
              <a:latin typeface="+mj-lt"/>
            </a:endParaRPr>
          </a:p>
          <a:p>
            <a:pPr algn="just"/>
            <a:endParaRPr lang="es-ES" sz="2400" dirty="0" smtClean="0">
              <a:latin typeface="+mj-lt"/>
            </a:endParaRPr>
          </a:p>
          <a:p>
            <a:pPr algn="just"/>
            <a:r>
              <a:rPr lang="es-ES" sz="2400" dirty="0" smtClean="0">
                <a:latin typeface="+mj-lt"/>
              </a:rPr>
              <a:t>6. Inspira </a:t>
            </a:r>
            <a:r>
              <a:rPr lang="es-ES" sz="2400" dirty="0">
                <a:latin typeface="+mj-lt"/>
              </a:rPr>
              <a:t>nuevas líneas y áreas de </a:t>
            </a:r>
            <a:r>
              <a:rPr lang="es-ES" sz="2400" dirty="0" smtClean="0">
                <a:latin typeface="+mj-lt"/>
              </a:rPr>
              <a:t>investigación.</a:t>
            </a:r>
          </a:p>
          <a:p>
            <a:pPr algn="just"/>
            <a:endParaRPr lang="es-ES_tradnl" sz="2400" dirty="0">
              <a:latin typeface="+mj-lt"/>
            </a:endParaRPr>
          </a:p>
          <a:p>
            <a:pPr marL="361950" indent="-361950" algn="just"/>
            <a:r>
              <a:rPr lang="es-ES" sz="2400" dirty="0" smtClean="0">
                <a:latin typeface="+mj-lt"/>
              </a:rPr>
              <a:t>7. Provee </a:t>
            </a:r>
            <a:r>
              <a:rPr lang="es-ES" sz="2400" dirty="0">
                <a:latin typeface="+mj-lt"/>
              </a:rPr>
              <a:t>de un marco de referencia para </a:t>
            </a:r>
            <a:r>
              <a:rPr lang="es-ES" sz="2400" dirty="0" smtClean="0">
                <a:latin typeface="+mj-lt"/>
              </a:rPr>
              <a:t>interpretar los resultados </a:t>
            </a:r>
            <a:r>
              <a:rPr lang="es-ES" sz="2400" dirty="0">
                <a:latin typeface="+mj-lt"/>
              </a:rPr>
              <a:t>del estudio.</a:t>
            </a:r>
            <a:endParaRPr lang="es-ES_tradnl" sz="2400" dirty="0">
              <a:latin typeface="+mj-lt"/>
            </a:endParaRPr>
          </a:p>
          <a:p>
            <a:pPr algn="just"/>
            <a:endParaRPr lang="es-P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31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4EC9-CD08-488A-B016-F3FD0969D27C}" type="slidenum">
              <a:rPr lang="es-ES"/>
              <a:pPr/>
              <a:t>8</a:t>
            </a:fld>
            <a:endParaRPr lang="es-E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8001000" cy="900137"/>
          </a:xfrm>
        </p:spPr>
        <p:txBody>
          <a:bodyPr/>
          <a:lstStyle/>
          <a:p>
            <a:r>
              <a:rPr lang="es-ES" sz="2800" b="1" dirty="0" smtClean="0">
                <a:cs typeface="Arial" charset="0"/>
              </a:rPr>
              <a:t>5.3 Elementos del Marco Teórico</a:t>
            </a:r>
            <a:endParaRPr lang="es-ES" sz="2800" b="1" dirty="0">
              <a:cs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420888"/>
            <a:ext cx="7920880" cy="2448272"/>
          </a:xfrm>
        </p:spPr>
        <p:txBody>
          <a:bodyPr/>
          <a:lstStyle/>
          <a:p>
            <a:pPr marL="0" indent="0" algn="just">
              <a:buClr>
                <a:srgbClr val="3333FF"/>
              </a:buClr>
              <a:buFont typeface="Wingdings" pitchFamily="2" charset="2"/>
              <a:buNone/>
              <a:tabLst>
                <a:tab pos="268288" algn="l"/>
              </a:tabLst>
            </a:pPr>
            <a:r>
              <a:rPr lang="es-ES" sz="2400" dirty="0" smtClean="0">
                <a:latin typeface="+mj-lt"/>
                <a:cs typeface="Arial" charset="0"/>
              </a:rPr>
              <a:t>El </a:t>
            </a:r>
            <a:r>
              <a:rPr lang="es-ES" sz="2400" dirty="0">
                <a:latin typeface="+mj-lt"/>
                <a:cs typeface="Arial" charset="0"/>
              </a:rPr>
              <a:t>marco teórico debe contener algunos elementos básicos: </a:t>
            </a:r>
          </a:p>
          <a:p>
            <a:pPr marL="0" indent="0" algn="just">
              <a:buClr>
                <a:srgbClr val="3333FF"/>
              </a:buClr>
              <a:buFont typeface="Wingdings" pitchFamily="2" charset="2"/>
              <a:buChar char="v"/>
              <a:tabLst>
                <a:tab pos="268288" algn="l"/>
              </a:tabLst>
            </a:pPr>
            <a:r>
              <a:rPr lang="es-ES" sz="2400" dirty="0">
                <a:latin typeface="+mj-lt"/>
                <a:cs typeface="Arial" charset="0"/>
              </a:rPr>
              <a:t>Antecedentes sobre el </a:t>
            </a:r>
            <a:r>
              <a:rPr lang="es-ES" sz="2400" dirty="0" smtClean="0">
                <a:latin typeface="+mj-lt"/>
                <a:cs typeface="Arial" charset="0"/>
              </a:rPr>
              <a:t>problema y </a:t>
            </a:r>
            <a:r>
              <a:rPr lang="es-ES" sz="2400" dirty="0">
                <a:latin typeface="+mj-lt"/>
                <a:cs typeface="Arial" charset="0"/>
              </a:rPr>
              <a:t>datos estadísticos.</a:t>
            </a:r>
          </a:p>
          <a:p>
            <a:pPr marL="0" indent="0" algn="just">
              <a:buClr>
                <a:srgbClr val="3333FF"/>
              </a:buClr>
              <a:buFont typeface="Wingdings" pitchFamily="2" charset="2"/>
              <a:buChar char="v"/>
              <a:tabLst>
                <a:tab pos="268288" algn="l"/>
              </a:tabLst>
            </a:pPr>
            <a:r>
              <a:rPr lang="es-ES" sz="2400" dirty="0">
                <a:latin typeface="+mj-lt"/>
                <a:cs typeface="Arial" charset="0"/>
              </a:rPr>
              <a:t>Teorías  sobre el tema,</a:t>
            </a:r>
          </a:p>
          <a:p>
            <a:pPr marL="0" indent="0" algn="just">
              <a:buClr>
                <a:srgbClr val="3333FF"/>
              </a:buClr>
              <a:buFont typeface="Wingdings" pitchFamily="2" charset="2"/>
              <a:buChar char="v"/>
              <a:tabLst>
                <a:tab pos="268288" algn="l"/>
              </a:tabLst>
            </a:pPr>
            <a:r>
              <a:rPr lang="es-ES" sz="2400" dirty="0">
                <a:latin typeface="+mj-lt"/>
              </a:rPr>
              <a:t> Definición de conceptos</a:t>
            </a:r>
          </a:p>
        </p:txBody>
      </p:sp>
    </p:spTree>
    <p:extLst>
      <p:ext uri="{BB962C8B-B14F-4D97-AF65-F5344CB8AC3E}">
        <p14:creationId xmlns:p14="http://schemas.microsoft.com/office/powerpoint/2010/main" xmlns="" val="389980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912C-3A2E-4A24-9FC3-72FC0D356FE6}" type="slidenum">
              <a:rPr lang="es-ES"/>
              <a:pPr/>
              <a:t>9</a:t>
            </a:fld>
            <a:endParaRPr lang="es-E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628775"/>
            <a:ext cx="8244408" cy="4752975"/>
          </a:xfrm>
        </p:spPr>
        <p:txBody>
          <a:bodyPr/>
          <a:lstStyle/>
          <a:p>
            <a:pPr algn="just"/>
            <a:r>
              <a:rPr lang="es-ES" sz="2400" dirty="0">
                <a:latin typeface="+mj-lt"/>
                <a:cs typeface="Arial" charset="0"/>
              </a:rPr>
              <a:t>El marco teórico se estructura en un sistema conceptual integrado por hechos de hipótesis que deben ser compatibles entre sí , en relación con la investigación.</a:t>
            </a:r>
            <a:r>
              <a:rPr lang="es-ES" sz="2400" dirty="0">
                <a:latin typeface="+mj-lt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s-ES" sz="2400" dirty="0">
              <a:latin typeface="+mj-lt"/>
            </a:endParaRPr>
          </a:p>
          <a:p>
            <a:pPr algn="just"/>
            <a:r>
              <a:rPr lang="es-ES" sz="2400" dirty="0">
                <a:latin typeface="+mj-lt"/>
                <a:cs typeface="Arial" charset="0"/>
              </a:rPr>
              <a:t> La revisión de literatura incluye una recopilación de lo escrito e investigado sobre el problema e implica la selección, la lectura y la crítica del material. Sacar lo mas relevante.</a:t>
            </a:r>
          </a:p>
        </p:txBody>
      </p:sp>
    </p:spTree>
    <p:extLst>
      <p:ext uri="{BB962C8B-B14F-4D97-AF65-F5344CB8AC3E}">
        <p14:creationId xmlns:p14="http://schemas.microsoft.com/office/powerpoint/2010/main" xmlns="" val="22431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/>
    </p:bld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Trebuchet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612</TotalTime>
  <Words>578</Words>
  <Application>Microsoft Office PowerPoint</Application>
  <PresentationFormat>Presentación en pantalla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Perfil</vt:lpstr>
      <vt:lpstr>MARCO TEÓRICO Y ANTECEDENTES</vt:lpstr>
      <vt:lpstr>PROYECTO DE TESIS</vt:lpstr>
      <vt:lpstr>Diapositiva 3</vt:lpstr>
      <vt:lpstr>Diapositiva 4</vt:lpstr>
      <vt:lpstr>5.1 El Marco Teórico</vt:lpstr>
      <vt:lpstr>5.2 Funciones Principales del Marco Teórico</vt:lpstr>
      <vt:lpstr>Diapositiva 7</vt:lpstr>
      <vt:lpstr>5.3 Elementos del Marco Teórico</vt:lpstr>
      <vt:lpstr>Diapositiva 9</vt:lpstr>
      <vt:lpstr>Diapositiva 10</vt:lpstr>
      <vt:lpstr>5.4 Antecedentes del Problema</vt:lpstr>
    </vt:vector>
  </TitlesOfParts>
  <Company>TecnoSheep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Art</dc:creator>
  <cp:lastModifiedBy>Administrador</cp:lastModifiedBy>
  <cp:revision>68</cp:revision>
  <dcterms:created xsi:type="dcterms:W3CDTF">2010-02-10T17:37:33Z</dcterms:created>
  <dcterms:modified xsi:type="dcterms:W3CDTF">2017-04-26T23:48:43Z</dcterms:modified>
</cp:coreProperties>
</file>