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 id="2147483687" r:id="rId2"/>
  </p:sldMasterIdLst>
  <p:sldIdLst>
    <p:sldId id="256" r:id="rId3"/>
    <p:sldId id="257" r:id="rId4"/>
    <p:sldId id="258" r:id="rId5"/>
    <p:sldId id="268" r:id="rId6"/>
    <p:sldId id="261" r:id="rId7"/>
    <p:sldId id="262" r:id="rId8"/>
    <p:sldId id="263" r:id="rId9"/>
    <p:sldId id="264" r:id="rId10"/>
    <p:sldId id="266" r:id="rId11"/>
    <p:sldId id="267" r:id="rId12"/>
    <p:sldId id="265" r:id="rId13"/>
    <p:sldId id="260" r:id="rId14"/>
    <p:sldId id="269" r:id="rId15"/>
  </p:sldIdLst>
  <p:sldSz cx="9144000" cy="6858000" type="screen4x3"/>
  <p:notesSz cx="7559675" cy="10691813"/>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s-PE" sz="4400" b="0" strike="noStrike" spc="-1">
              <a:solidFill>
                <a:srgbClr val="000000"/>
              </a:solidFill>
              <a:uFill>
                <a:solidFill>
                  <a:srgbClr val="FFFFFF"/>
                </a:solidFill>
              </a:uFill>
              <a:latin typeface="Arial"/>
            </a:endParaRPr>
          </a:p>
        </p:txBody>
      </p:sp>
      <p:sp>
        <p:nvSpPr>
          <p:cNvPr id="96" name="PlaceHolder 2"/>
          <p:cNvSpPr>
            <a:spLocks noGrp="1"/>
          </p:cNvSpPr>
          <p:nvPr>
            <p:ph type="body"/>
          </p:nvPr>
        </p:nvSpPr>
        <p:spPr>
          <a:xfrm>
            <a:off x="457200" y="1604520"/>
            <a:ext cx="8229240" cy="1896840"/>
          </a:xfrm>
          <a:prstGeom prst="rect">
            <a:avLst/>
          </a:prstGeom>
        </p:spPr>
        <p:txBody>
          <a:bodyPr lIns="0" tIns="0" rIns="0" bIns="0"/>
          <a:lstStyle/>
          <a:p>
            <a:endParaRPr lang="es-PE" sz="3200" b="0" strike="noStrike" spc="-1">
              <a:solidFill>
                <a:srgbClr val="000000"/>
              </a:solidFill>
              <a:uFill>
                <a:solidFill>
                  <a:srgbClr val="FFFFFF"/>
                </a:solidFill>
              </a:uFill>
              <a:latin typeface="Arial"/>
            </a:endParaRPr>
          </a:p>
        </p:txBody>
      </p:sp>
      <p:sp>
        <p:nvSpPr>
          <p:cNvPr id="97" name="PlaceHolder 3"/>
          <p:cNvSpPr>
            <a:spLocks noGrp="1"/>
          </p:cNvSpPr>
          <p:nvPr>
            <p:ph type="body"/>
          </p:nvPr>
        </p:nvSpPr>
        <p:spPr>
          <a:xfrm>
            <a:off x="457200" y="3682080"/>
            <a:ext cx="8229240" cy="1896840"/>
          </a:xfrm>
          <a:prstGeom prst="rect">
            <a:avLst/>
          </a:prstGeom>
        </p:spPr>
        <p:txBody>
          <a:bodyPr lIns="0" tIns="0" rIns="0" bIns="0"/>
          <a:lstStyle/>
          <a:p>
            <a:endParaRPr lang="es-PE"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s-PE" sz="4400" b="0" strike="noStrike" spc="-1">
              <a:solidFill>
                <a:srgbClr val="000000"/>
              </a:solidFill>
              <a:uFill>
                <a:solidFill>
                  <a:srgbClr val="FFFFFF"/>
                </a:solidFill>
              </a:uFill>
              <a:latin typeface="Arial"/>
            </a:endParaRPr>
          </a:p>
        </p:txBody>
      </p:sp>
      <p:sp>
        <p:nvSpPr>
          <p:cNvPr id="99" name="PlaceHolder 2"/>
          <p:cNvSpPr>
            <a:spLocks noGrp="1"/>
          </p:cNvSpPr>
          <p:nvPr>
            <p:ph type="body"/>
          </p:nvPr>
        </p:nvSpPr>
        <p:spPr>
          <a:xfrm>
            <a:off x="457200" y="1604520"/>
            <a:ext cx="4015800" cy="1896840"/>
          </a:xfrm>
          <a:prstGeom prst="rect">
            <a:avLst/>
          </a:prstGeom>
        </p:spPr>
        <p:txBody>
          <a:bodyPr lIns="0" tIns="0" rIns="0" bIns="0"/>
          <a:lstStyle/>
          <a:p>
            <a:endParaRPr lang="es-PE" sz="3200" b="0" strike="noStrike" spc="-1">
              <a:solidFill>
                <a:srgbClr val="000000"/>
              </a:solidFill>
              <a:uFill>
                <a:solidFill>
                  <a:srgbClr val="FFFFFF"/>
                </a:solidFill>
              </a:uFill>
              <a:latin typeface="Arial"/>
            </a:endParaRPr>
          </a:p>
        </p:txBody>
      </p:sp>
      <p:sp>
        <p:nvSpPr>
          <p:cNvPr id="100" name="PlaceHolder 3"/>
          <p:cNvSpPr>
            <a:spLocks noGrp="1"/>
          </p:cNvSpPr>
          <p:nvPr>
            <p:ph type="body"/>
          </p:nvPr>
        </p:nvSpPr>
        <p:spPr>
          <a:xfrm>
            <a:off x="4674240" y="1604520"/>
            <a:ext cx="4015800" cy="1896840"/>
          </a:xfrm>
          <a:prstGeom prst="rect">
            <a:avLst/>
          </a:prstGeom>
        </p:spPr>
        <p:txBody>
          <a:bodyPr lIns="0" tIns="0" rIns="0" bIns="0"/>
          <a:lstStyle/>
          <a:p>
            <a:endParaRPr lang="es-PE" sz="3200" b="0" strike="noStrike" spc="-1">
              <a:solidFill>
                <a:srgbClr val="000000"/>
              </a:solidFill>
              <a:uFill>
                <a:solidFill>
                  <a:srgbClr val="FFFFFF"/>
                </a:solidFill>
              </a:uFill>
              <a:latin typeface="Arial"/>
            </a:endParaRPr>
          </a:p>
        </p:txBody>
      </p:sp>
      <p:sp>
        <p:nvSpPr>
          <p:cNvPr id="101" name="PlaceHolder 4"/>
          <p:cNvSpPr>
            <a:spLocks noGrp="1"/>
          </p:cNvSpPr>
          <p:nvPr>
            <p:ph type="body"/>
          </p:nvPr>
        </p:nvSpPr>
        <p:spPr>
          <a:xfrm>
            <a:off x="4674240" y="3682080"/>
            <a:ext cx="4015800" cy="1896840"/>
          </a:xfrm>
          <a:prstGeom prst="rect">
            <a:avLst/>
          </a:prstGeom>
        </p:spPr>
        <p:txBody>
          <a:bodyPr lIns="0" tIns="0" rIns="0" bIns="0"/>
          <a:lstStyle/>
          <a:p>
            <a:endParaRPr lang="es-PE" sz="3200" b="0" strike="noStrike" spc="-1">
              <a:solidFill>
                <a:srgbClr val="000000"/>
              </a:solidFill>
              <a:uFill>
                <a:solidFill>
                  <a:srgbClr val="FFFFFF"/>
                </a:solidFill>
              </a:uFill>
              <a:latin typeface="Arial"/>
            </a:endParaRPr>
          </a:p>
        </p:txBody>
      </p:sp>
      <p:sp>
        <p:nvSpPr>
          <p:cNvPr id="102" name="PlaceHolder 5"/>
          <p:cNvSpPr>
            <a:spLocks noGrp="1"/>
          </p:cNvSpPr>
          <p:nvPr>
            <p:ph type="body"/>
          </p:nvPr>
        </p:nvSpPr>
        <p:spPr>
          <a:xfrm>
            <a:off x="457200" y="3682080"/>
            <a:ext cx="4015800" cy="1896840"/>
          </a:xfrm>
          <a:prstGeom prst="rect">
            <a:avLst/>
          </a:prstGeom>
        </p:spPr>
        <p:txBody>
          <a:bodyPr lIns="0" tIns="0" rIns="0" bIns="0"/>
          <a:lstStyle/>
          <a:p>
            <a:endParaRPr lang="es-PE"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s-PE" sz="4400" b="0" strike="noStrike" spc="-1">
              <a:solidFill>
                <a:srgbClr val="000000"/>
              </a:solidFill>
              <a:uFill>
                <a:solidFill>
                  <a:srgbClr val="FFFFFF"/>
                </a:solidFill>
              </a:uFill>
              <a:latin typeface="Arial"/>
            </a:endParaRPr>
          </a:p>
        </p:txBody>
      </p:sp>
      <p:sp>
        <p:nvSpPr>
          <p:cNvPr id="104" name="PlaceHolder 2"/>
          <p:cNvSpPr>
            <a:spLocks noGrp="1"/>
          </p:cNvSpPr>
          <p:nvPr>
            <p:ph type="body"/>
          </p:nvPr>
        </p:nvSpPr>
        <p:spPr>
          <a:xfrm>
            <a:off x="457200" y="1604520"/>
            <a:ext cx="8229240" cy="3977280"/>
          </a:xfrm>
          <a:prstGeom prst="rect">
            <a:avLst/>
          </a:prstGeom>
        </p:spPr>
        <p:txBody>
          <a:bodyPr lIns="0" tIns="0" rIns="0" bIns="0"/>
          <a:lstStyle/>
          <a:p>
            <a:endParaRPr lang="es-PE" sz="3200" b="0" strike="noStrike" spc="-1">
              <a:solidFill>
                <a:srgbClr val="000000"/>
              </a:solidFill>
              <a:uFill>
                <a:solidFill>
                  <a:srgbClr val="FFFFFF"/>
                </a:solidFill>
              </a:uFill>
              <a:latin typeface="Arial"/>
            </a:endParaRPr>
          </a:p>
        </p:txBody>
      </p:sp>
      <p:sp>
        <p:nvSpPr>
          <p:cNvPr id="105" name="PlaceHolder 3"/>
          <p:cNvSpPr>
            <a:spLocks noGrp="1"/>
          </p:cNvSpPr>
          <p:nvPr>
            <p:ph type="body"/>
          </p:nvPr>
        </p:nvSpPr>
        <p:spPr>
          <a:xfrm>
            <a:off x="457200" y="1604520"/>
            <a:ext cx="8229240" cy="3977280"/>
          </a:xfrm>
          <a:prstGeom prst="rect">
            <a:avLst/>
          </a:prstGeom>
        </p:spPr>
        <p:txBody>
          <a:bodyPr lIns="0" tIns="0" rIns="0" bIns="0"/>
          <a:lstStyle/>
          <a:p>
            <a:endParaRPr lang="es-PE" sz="3200" b="0" strike="noStrike" spc="-1">
              <a:solidFill>
                <a:srgbClr val="000000"/>
              </a:solidFill>
              <a:uFill>
                <a:solidFill>
                  <a:srgbClr val="FFFFFF"/>
                </a:solidFill>
              </a:uFill>
              <a:latin typeface="Arial"/>
            </a:endParaRPr>
          </a:p>
        </p:txBody>
      </p:sp>
      <p:pic>
        <p:nvPicPr>
          <p:cNvPr id="106" name="105 Imagen"/>
          <p:cNvPicPr/>
          <p:nvPr/>
        </p:nvPicPr>
        <p:blipFill>
          <a:blip r:embed="rId2"/>
          <a:stretch/>
        </p:blipFill>
        <p:spPr>
          <a:xfrm>
            <a:off x="2079000" y="1604520"/>
            <a:ext cx="4984920" cy="3977280"/>
          </a:xfrm>
          <a:prstGeom prst="rect">
            <a:avLst/>
          </a:prstGeom>
          <a:ln>
            <a:noFill/>
          </a:ln>
        </p:spPr>
      </p:pic>
      <p:pic>
        <p:nvPicPr>
          <p:cNvPr id="107" name="106 Imagen"/>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416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dirty="0"/>
              <a:t>7/18/2017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8E3F4F-51B2-42EE-AFA2-40C4572185CC}" type="slidenum">
              <a:rPr lang="en-US" dirty="0"/>
              <a:t>‹Nº›</a:t>
            </a:fld>
            <a:endParaRPr lang="en-US" dirty="0"/>
          </a:p>
        </p:txBody>
      </p:sp>
    </p:spTree>
    <p:extLst>
      <p:ext uri="{BB962C8B-B14F-4D97-AF65-F5344CB8AC3E}">
        <p14:creationId xmlns:p14="http://schemas.microsoft.com/office/powerpoint/2010/main" val="3696548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6DFF08F-DC6B-4601-B491-B0F83F6DD2DA}" type="datetimeFigureOut">
              <a:rPr lang="en-US" dirty="0"/>
              <a:t>7/18/2017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378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7/18/2017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26506429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22960" y="2582334"/>
            <a:ext cx="3703320" cy="32867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63440" y="2582334"/>
            <a:ext cx="3703320" cy="32867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7/18/2017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30391393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7/18/2017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1285833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7/18/2017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extLst>
      <p:ext uri="{BB962C8B-B14F-4D97-AF65-F5344CB8AC3E}">
        <p14:creationId xmlns:p14="http://schemas.microsoft.com/office/powerpoint/2010/main" val="3538374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s-PE" sz="4400" b="0" strike="noStrike" spc="-1">
              <a:solidFill>
                <a:srgbClr val="000000"/>
              </a:solidFill>
              <a:uFill>
                <a:solidFill>
                  <a:srgbClr val="FFFFFF"/>
                </a:solidFill>
              </a:uFill>
              <a:latin typeface="Arial"/>
            </a:endParaRPr>
          </a:p>
        </p:txBody>
      </p:sp>
      <p:sp>
        <p:nvSpPr>
          <p:cNvPr id="75"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s-PE"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6DFF08F-DC6B-4601-B491-B0F83F6DD2DA}" type="datetimeFigureOut">
              <a:rPr lang="en-US" dirty="0"/>
              <a:pPr/>
              <a:t>7/18/2017</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‹Nº›</a:t>
            </a:fld>
            <a:endParaRPr lang="en-US" dirty="0"/>
          </a:p>
        </p:txBody>
      </p:sp>
    </p:spTree>
    <p:extLst>
      <p:ext uri="{BB962C8B-B14F-4D97-AF65-F5344CB8AC3E}">
        <p14:creationId xmlns:p14="http://schemas.microsoft.com/office/powerpoint/2010/main" val="15074525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6DFF08F-DC6B-4601-B491-B0F83F6DD2DA}" type="datetimeFigureOut">
              <a:rPr lang="en-US" dirty="0"/>
              <a:t>7/18/2017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3879558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36487573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3757638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s-PE" sz="4400" b="0" strike="noStrike" spc="-1">
              <a:solidFill>
                <a:srgbClr val="000000"/>
              </a:solidFill>
              <a:uFill>
                <a:solidFill>
                  <a:srgbClr val="FFFFFF"/>
                </a:solidFill>
              </a:uFill>
              <a:latin typeface="Arial"/>
            </a:endParaRPr>
          </a:p>
        </p:txBody>
      </p:sp>
      <p:sp>
        <p:nvSpPr>
          <p:cNvPr id="77" name="PlaceHolder 2"/>
          <p:cNvSpPr>
            <a:spLocks noGrp="1"/>
          </p:cNvSpPr>
          <p:nvPr>
            <p:ph type="body"/>
          </p:nvPr>
        </p:nvSpPr>
        <p:spPr>
          <a:xfrm>
            <a:off x="457200" y="1604520"/>
            <a:ext cx="8229240" cy="3977280"/>
          </a:xfrm>
          <a:prstGeom prst="rect">
            <a:avLst/>
          </a:prstGeom>
        </p:spPr>
        <p:txBody>
          <a:bodyPr lIns="0" tIns="0" rIns="0" bIns="0"/>
          <a:lstStyle/>
          <a:p>
            <a:endParaRPr lang="es-PE"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s-PE" sz="4400" b="0" strike="noStrike" spc="-1">
              <a:solidFill>
                <a:srgbClr val="000000"/>
              </a:solidFill>
              <a:uFill>
                <a:solidFill>
                  <a:srgbClr val="FFFFFF"/>
                </a:solidFill>
              </a:uFill>
              <a:latin typeface="Arial"/>
            </a:endParaRPr>
          </a:p>
        </p:txBody>
      </p:sp>
      <p:sp>
        <p:nvSpPr>
          <p:cNvPr id="79" name="PlaceHolder 2"/>
          <p:cNvSpPr>
            <a:spLocks noGrp="1"/>
          </p:cNvSpPr>
          <p:nvPr>
            <p:ph type="body"/>
          </p:nvPr>
        </p:nvSpPr>
        <p:spPr>
          <a:xfrm>
            <a:off x="457200" y="1604520"/>
            <a:ext cx="4015800" cy="3977280"/>
          </a:xfrm>
          <a:prstGeom prst="rect">
            <a:avLst/>
          </a:prstGeom>
        </p:spPr>
        <p:txBody>
          <a:bodyPr lIns="0" tIns="0" rIns="0" bIns="0"/>
          <a:lstStyle/>
          <a:p>
            <a:endParaRPr lang="es-PE" sz="3200" b="0" strike="noStrike" spc="-1">
              <a:solidFill>
                <a:srgbClr val="000000"/>
              </a:solidFill>
              <a:uFill>
                <a:solidFill>
                  <a:srgbClr val="FFFFFF"/>
                </a:solidFill>
              </a:uFill>
              <a:latin typeface="Arial"/>
            </a:endParaRPr>
          </a:p>
        </p:txBody>
      </p:sp>
      <p:sp>
        <p:nvSpPr>
          <p:cNvPr id="80" name="PlaceHolder 3"/>
          <p:cNvSpPr>
            <a:spLocks noGrp="1"/>
          </p:cNvSpPr>
          <p:nvPr>
            <p:ph type="body"/>
          </p:nvPr>
        </p:nvSpPr>
        <p:spPr>
          <a:xfrm>
            <a:off x="4674240" y="1604520"/>
            <a:ext cx="4015800" cy="3977280"/>
          </a:xfrm>
          <a:prstGeom prst="rect">
            <a:avLst/>
          </a:prstGeom>
        </p:spPr>
        <p:txBody>
          <a:bodyPr lIns="0" tIns="0" rIns="0" bIns="0"/>
          <a:lstStyle/>
          <a:p>
            <a:endParaRPr lang="es-PE"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s-PE"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s-PE"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s-PE" sz="4400" b="0" strike="noStrike" spc="-1">
              <a:solidFill>
                <a:srgbClr val="000000"/>
              </a:solidFill>
              <a:uFill>
                <a:solidFill>
                  <a:srgbClr val="FFFFFF"/>
                </a:solidFill>
              </a:uFill>
              <a:latin typeface="Arial"/>
            </a:endParaRPr>
          </a:p>
        </p:txBody>
      </p:sp>
      <p:sp>
        <p:nvSpPr>
          <p:cNvPr id="84" name="PlaceHolder 2"/>
          <p:cNvSpPr>
            <a:spLocks noGrp="1"/>
          </p:cNvSpPr>
          <p:nvPr>
            <p:ph type="body"/>
          </p:nvPr>
        </p:nvSpPr>
        <p:spPr>
          <a:xfrm>
            <a:off x="457200" y="1604520"/>
            <a:ext cx="4015800" cy="1896840"/>
          </a:xfrm>
          <a:prstGeom prst="rect">
            <a:avLst/>
          </a:prstGeom>
        </p:spPr>
        <p:txBody>
          <a:bodyPr lIns="0" tIns="0" rIns="0" bIns="0"/>
          <a:lstStyle/>
          <a:p>
            <a:endParaRPr lang="es-PE" sz="3200" b="0" strike="noStrike" spc="-1">
              <a:solidFill>
                <a:srgbClr val="000000"/>
              </a:solidFill>
              <a:uFill>
                <a:solidFill>
                  <a:srgbClr val="FFFFFF"/>
                </a:solidFill>
              </a:uFill>
              <a:latin typeface="Arial"/>
            </a:endParaRPr>
          </a:p>
        </p:txBody>
      </p:sp>
      <p:sp>
        <p:nvSpPr>
          <p:cNvPr id="85" name="PlaceHolder 3"/>
          <p:cNvSpPr>
            <a:spLocks noGrp="1"/>
          </p:cNvSpPr>
          <p:nvPr>
            <p:ph type="body"/>
          </p:nvPr>
        </p:nvSpPr>
        <p:spPr>
          <a:xfrm>
            <a:off x="457200" y="3682080"/>
            <a:ext cx="4015800" cy="1896840"/>
          </a:xfrm>
          <a:prstGeom prst="rect">
            <a:avLst/>
          </a:prstGeom>
        </p:spPr>
        <p:txBody>
          <a:bodyPr lIns="0" tIns="0" rIns="0" bIns="0"/>
          <a:lstStyle/>
          <a:p>
            <a:endParaRPr lang="es-PE" sz="3200" b="0" strike="noStrike" spc="-1">
              <a:solidFill>
                <a:srgbClr val="000000"/>
              </a:solidFill>
              <a:uFill>
                <a:solidFill>
                  <a:srgbClr val="FFFFFF"/>
                </a:solidFill>
              </a:uFill>
              <a:latin typeface="Arial"/>
            </a:endParaRPr>
          </a:p>
        </p:txBody>
      </p:sp>
      <p:sp>
        <p:nvSpPr>
          <p:cNvPr id="86" name="PlaceHolder 4"/>
          <p:cNvSpPr>
            <a:spLocks noGrp="1"/>
          </p:cNvSpPr>
          <p:nvPr>
            <p:ph type="body"/>
          </p:nvPr>
        </p:nvSpPr>
        <p:spPr>
          <a:xfrm>
            <a:off x="4674240" y="1604520"/>
            <a:ext cx="4015800" cy="3977280"/>
          </a:xfrm>
          <a:prstGeom prst="rect">
            <a:avLst/>
          </a:prstGeom>
        </p:spPr>
        <p:txBody>
          <a:bodyPr lIns="0" tIns="0" rIns="0" bIns="0"/>
          <a:lstStyle/>
          <a:p>
            <a:endParaRPr lang="es-PE"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s-PE" sz="4400" b="0" strike="noStrike" spc="-1">
              <a:solidFill>
                <a:srgbClr val="000000"/>
              </a:solidFill>
              <a:uFill>
                <a:solidFill>
                  <a:srgbClr val="FFFFFF"/>
                </a:solidFill>
              </a:uFill>
              <a:latin typeface="Arial"/>
            </a:endParaRPr>
          </a:p>
        </p:txBody>
      </p:sp>
      <p:sp>
        <p:nvSpPr>
          <p:cNvPr id="88" name="PlaceHolder 2"/>
          <p:cNvSpPr>
            <a:spLocks noGrp="1"/>
          </p:cNvSpPr>
          <p:nvPr>
            <p:ph type="body"/>
          </p:nvPr>
        </p:nvSpPr>
        <p:spPr>
          <a:xfrm>
            <a:off x="457200" y="1604520"/>
            <a:ext cx="4015800" cy="3977280"/>
          </a:xfrm>
          <a:prstGeom prst="rect">
            <a:avLst/>
          </a:prstGeom>
        </p:spPr>
        <p:txBody>
          <a:bodyPr lIns="0" tIns="0" rIns="0" bIns="0"/>
          <a:lstStyle/>
          <a:p>
            <a:endParaRPr lang="es-PE" sz="3200" b="0" strike="noStrike" spc="-1">
              <a:solidFill>
                <a:srgbClr val="000000"/>
              </a:solidFill>
              <a:uFill>
                <a:solidFill>
                  <a:srgbClr val="FFFFFF"/>
                </a:solidFill>
              </a:uFill>
              <a:latin typeface="Arial"/>
            </a:endParaRPr>
          </a:p>
        </p:txBody>
      </p:sp>
      <p:sp>
        <p:nvSpPr>
          <p:cNvPr id="89" name="PlaceHolder 3"/>
          <p:cNvSpPr>
            <a:spLocks noGrp="1"/>
          </p:cNvSpPr>
          <p:nvPr>
            <p:ph type="body"/>
          </p:nvPr>
        </p:nvSpPr>
        <p:spPr>
          <a:xfrm>
            <a:off x="4674240" y="1604520"/>
            <a:ext cx="4015800" cy="1896840"/>
          </a:xfrm>
          <a:prstGeom prst="rect">
            <a:avLst/>
          </a:prstGeom>
        </p:spPr>
        <p:txBody>
          <a:bodyPr lIns="0" tIns="0" rIns="0" bIns="0"/>
          <a:lstStyle/>
          <a:p>
            <a:endParaRPr lang="es-PE" sz="3200" b="0" strike="noStrike" spc="-1">
              <a:solidFill>
                <a:srgbClr val="000000"/>
              </a:solidFill>
              <a:uFill>
                <a:solidFill>
                  <a:srgbClr val="FFFFFF"/>
                </a:solidFill>
              </a:uFill>
              <a:latin typeface="Arial"/>
            </a:endParaRPr>
          </a:p>
        </p:txBody>
      </p:sp>
      <p:sp>
        <p:nvSpPr>
          <p:cNvPr id="90" name="PlaceHolder 4"/>
          <p:cNvSpPr>
            <a:spLocks noGrp="1"/>
          </p:cNvSpPr>
          <p:nvPr>
            <p:ph type="body"/>
          </p:nvPr>
        </p:nvSpPr>
        <p:spPr>
          <a:xfrm>
            <a:off x="4674240" y="3682080"/>
            <a:ext cx="4015800" cy="1896840"/>
          </a:xfrm>
          <a:prstGeom prst="rect">
            <a:avLst/>
          </a:prstGeom>
        </p:spPr>
        <p:txBody>
          <a:bodyPr lIns="0" tIns="0" rIns="0" bIns="0"/>
          <a:lstStyle/>
          <a:p>
            <a:endParaRPr lang="es-PE"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s-PE" sz="4400" b="0" strike="noStrike" spc="-1">
              <a:solidFill>
                <a:srgbClr val="000000"/>
              </a:solidFill>
              <a:uFill>
                <a:solidFill>
                  <a:srgbClr val="FFFFFF"/>
                </a:solidFill>
              </a:uFill>
              <a:latin typeface="Arial"/>
            </a:endParaRPr>
          </a:p>
        </p:txBody>
      </p:sp>
      <p:sp>
        <p:nvSpPr>
          <p:cNvPr id="92" name="PlaceHolder 2"/>
          <p:cNvSpPr>
            <a:spLocks noGrp="1"/>
          </p:cNvSpPr>
          <p:nvPr>
            <p:ph type="body"/>
          </p:nvPr>
        </p:nvSpPr>
        <p:spPr>
          <a:xfrm>
            <a:off x="457200" y="1604520"/>
            <a:ext cx="4015800" cy="1896840"/>
          </a:xfrm>
          <a:prstGeom prst="rect">
            <a:avLst/>
          </a:prstGeom>
        </p:spPr>
        <p:txBody>
          <a:bodyPr lIns="0" tIns="0" rIns="0" bIns="0"/>
          <a:lstStyle/>
          <a:p>
            <a:endParaRPr lang="es-PE" sz="3200" b="0" strike="noStrike" spc="-1">
              <a:solidFill>
                <a:srgbClr val="000000"/>
              </a:solidFill>
              <a:uFill>
                <a:solidFill>
                  <a:srgbClr val="FFFFFF"/>
                </a:solidFill>
              </a:uFill>
              <a:latin typeface="Arial"/>
            </a:endParaRPr>
          </a:p>
        </p:txBody>
      </p:sp>
      <p:sp>
        <p:nvSpPr>
          <p:cNvPr id="93" name="PlaceHolder 3"/>
          <p:cNvSpPr>
            <a:spLocks noGrp="1"/>
          </p:cNvSpPr>
          <p:nvPr>
            <p:ph type="body"/>
          </p:nvPr>
        </p:nvSpPr>
        <p:spPr>
          <a:xfrm>
            <a:off x="4674240" y="1604520"/>
            <a:ext cx="4015800" cy="1896840"/>
          </a:xfrm>
          <a:prstGeom prst="rect">
            <a:avLst/>
          </a:prstGeom>
        </p:spPr>
        <p:txBody>
          <a:bodyPr lIns="0" tIns="0" rIns="0" bIns="0"/>
          <a:lstStyle/>
          <a:p>
            <a:endParaRPr lang="es-PE" sz="3200" b="0" strike="noStrike" spc="-1">
              <a:solidFill>
                <a:srgbClr val="000000"/>
              </a:solidFill>
              <a:uFill>
                <a:solidFill>
                  <a:srgbClr val="FFFFFF"/>
                </a:solidFill>
              </a:uFill>
              <a:latin typeface="Arial"/>
            </a:endParaRPr>
          </a:p>
        </p:txBody>
      </p:sp>
      <p:sp>
        <p:nvSpPr>
          <p:cNvPr id="94" name="PlaceHolder 4"/>
          <p:cNvSpPr>
            <a:spLocks noGrp="1"/>
          </p:cNvSpPr>
          <p:nvPr>
            <p:ph type="body"/>
          </p:nvPr>
        </p:nvSpPr>
        <p:spPr>
          <a:xfrm>
            <a:off x="457200" y="3682080"/>
            <a:ext cx="8229240" cy="1896840"/>
          </a:xfrm>
          <a:prstGeom prst="rect">
            <a:avLst/>
          </a:prstGeom>
        </p:spPr>
        <p:txBody>
          <a:bodyPr lIns="0" tIns="0" rIns="0" bIns="0"/>
          <a:lstStyle/>
          <a:p>
            <a:endParaRPr lang="es-PE"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s-PE" sz="4400" b="0" strike="noStrike" spc="-1">
                <a:solidFill>
                  <a:srgbClr val="000000"/>
                </a:solidFill>
                <a:uFill>
                  <a:solidFill>
                    <a:srgbClr val="FFFFFF"/>
                  </a:solidFill>
                </a:uFill>
                <a:latin typeface="Arial"/>
              </a:rPr>
              <a:t>Pulse para editar el formato del texto de título</a:t>
            </a:r>
          </a:p>
        </p:txBody>
      </p:sp>
      <p:sp>
        <p:nvSpPr>
          <p:cNvPr id="73" name="PlaceHolder 2"/>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s-PE" sz="3200" b="0" strike="noStrike" spc="-1">
                <a:solidFill>
                  <a:srgbClr val="000000"/>
                </a:solidFill>
                <a:uFill>
                  <a:solidFill>
                    <a:srgbClr val="FFFFFF"/>
                  </a:solidFill>
                </a:uFill>
                <a:latin typeface="Arial"/>
              </a:rPr>
              <a:t>Pulse para editar el formato de esquema del texto</a:t>
            </a:r>
          </a:p>
          <a:p>
            <a:pPr marL="864000" lvl="1" indent="-324000">
              <a:buClr>
                <a:srgbClr val="000000"/>
              </a:buClr>
              <a:buSzPct val="75000"/>
              <a:buFont typeface="Symbol" charset="2"/>
              <a:buChar char=""/>
            </a:pPr>
            <a:r>
              <a:rPr lang="es-PE" sz="2800" b="0" strike="noStrike" spc="-1">
                <a:solidFill>
                  <a:srgbClr val="000000"/>
                </a:solidFill>
                <a:uFill>
                  <a:solidFill>
                    <a:srgbClr val="FFFFFF"/>
                  </a:solidFill>
                </a:uFill>
                <a:latin typeface="Arial"/>
              </a:rPr>
              <a:t>Segundo nivel del esquema</a:t>
            </a:r>
          </a:p>
          <a:p>
            <a:pPr marL="1296000" lvl="2" indent="-288000">
              <a:buClr>
                <a:srgbClr val="000000"/>
              </a:buClr>
              <a:buSzPct val="45000"/>
              <a:buFont typeface="Wingdings" charset="2"/>
              <a:buChar char=""/>
            </a:pPr>
            <a:r>
              <a:rPr lang="es-PE" sz="2400" b="0" strike="noStrike" spc="-1">
                <a:solidFill>
                  <a:srgbClr val="000000"/>
                </a:solidFill>
                <a:uFill>
                  <a:solidFill>
                    <a:srgbClr val="FFFFFF"/>
                  </a:solidFill>
                </a:uFill>
                <a:latin typeface="Arial"/>
              </a:rPr>
              <a:t>Tercer nivel del esquema</a:t>
            </a:r>
          </a:p>
          <a:p>
            <a:pPr marL="1728000" lvl="3" indent="-216000">
              <a:buClr>
                <a:srgbClr val="000000"/>
              </a:buClr>
              <a:buSzPct val="75000"/>
              <a:buFont typeface="Symbol" charset="2"/>
              <a:buChar char=""/>
            </a:pPr>
            <a:r>
              <a:rPr lang="es-PE" sz="2000" b="0" strike="noStrike" spc="-1">
                <a:solidFill>
                  <a:srgbClr val="000000"/>
                </a:solidFill>
                <a:uFill>
                  <a:solidFill>
                    <a:srgbClr val="FFFFFF"/>
                  </a:solidFill>
                </a:uFill>
                <a:latin typeface="Arial"/>
              </a:rPr>
              <a:t>Cuarto nivel del esquema</a:t>
            </a:r>
          </a:p>
          <a:p>
            <a:pPr marL="2160000" lvl="4" indent="-216000">
              <a:buClr>
                <a:srgbClr val="000000"/>
              </a:buClr>
              <a:buSzPct val="45000"/>
              <a:buFont typeface="Wingdings" charset="2"/>
              <a:buChar char=""/>
            </a:pPr>
            <a:r>
              <a:rPr lang="es-PE" sz="2000" b="0" strike="noStrike" spc="-1">
                <a:solidFill>
                  <a:srgbClr val="000000"/>
                </a:solidFill>
                <a:uFill>
                  <a:solidFill>
                    <a:srgbClr val="FFFFFF"/>
                  </a:solidFill>
                </a:uFill>
                <a:latin typeface="Arial"/>
              </a:rPr>
              <a:t>Quinto nivel del esquema</a:t>
            </a:r>
          </a:p>
          <a:p>
            <a:pPr marL="2592000" lvl="5" indent="-216000">
              <a:buClr>
                <a:srgbClr val="000000"/>
              </a:buClr>
              <a:buSzPct val="45000"/>
              <a:buFont typeface="Wingdings" charset="2"/>
              <a:buChar char=""/>
            </a:pPr>
            <a:r>
              <a:rPr lang="es-PE" sz="2000" b="0" strike="noStrike" spc="-1">
                <a:solidFill>
                  <a:srgbClr val="000000"/>
                </a:solidFill>
                <a:uFill>
                  <a:solidFill>
                    <a:srgbClr val="FFFFFF"/>
                  </a:solidFill>
                </a:uFill>
                <a:latin typeface="Arial"/>
              </a:rPr>
              <a:t>Sexto nivel del esquema</a:t>
            </a:r>
          </a:p>
          <a:p>
            <a:pPr marL="3024000" lvl="6" indent="-216000">
              <a:buClr>
                <a:srgbClr val="000000"/>
              </a:buClr>
              <a:buSzPct val="45000"/>
              <a:buFont typeface="Wingdings" charset="2"/>
              <a:buChar char=""/>
            </a:pPr>
            <a:r>
              <a:rPr lang="es-PE" sz="2000" b="0" strike="noStrike" spc="-1">
                <a:solidFill>
                  <a:srgbClr val="000000"/>
                </a:solidFill>
                <a:uFill>
                  <a:solidFill>
                    <a:srgbClr val="FFFFFF"/>
                  </a:solidFill>
                </a:uFill>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7/18/2017</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‹Nº›</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444207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 name="Picture 2"/>
          <p:cNvPicPr/>
          <p:nvPr/>
        </p:nvPicPr>
        <p:blipFill>
          <a:blip r:embed="rId2">
            <a:lum bright="70000" contrast="-70000"/>
          </a:blip>
          <a:stretch/>
        </p:blipFill>
        <p:spPr>
          <a:xfrm>
            <a:off x="0" y="28469"/>
            <a:ext cx="9146880" cy="6856200"/>
          </a:xfrm>
          <a:prstGeom prst="rect">
            <a:avLst/>
          </a:prstGeom>
          <a:ln>
            <a:noFill/>
          </a:ln>
        </p:spPr>
      </p:pic>
      <p:sp>
        <p:nvSpPr>
          <p:cNvPr id="109" name="CustomShape 1"/>
          <p:cNvSpPr/>
          <p:nvPr/>
        </p:nvSpPr>
        <p:spPr>
          <a:xfrm>
            <a:off x="971640" y="390240"/>
            <a:ext cx="7342920" cy="1460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s-PE" sz="1800" b="1" strike="noStrike" spc="-1">
                <a:solidFill>
                  <a:srgbClr val="000000"/>
                </a:solidFill>
                <a:uFill>
                  <a:solidFill>
                    <a:srgbClr val="FFFFFF"/>
                  </a:solidFill>
                </a:uFill>
                <a:latin typeface="Calibri"/>
                <a:ea typeface="DejaVu Sans"/>
              </a:rPr>
              <a:t>UNIVERSIDAD NACIONAL MAYOR DE SAN MARCOS</a:t>
            </a:r>
            <a:endParaRPr lang="es-PE" sz="1800" b="0" strike="noStrike" spc="-1">
              <a:solidFill>
                <a:srgbClr val="000000"/>
              </a:solidFill>
              <a:uFill>
                <a:solidFill>
                  <a:srgbClr val="FFFFFF"/>
                </a:solidFill>
              </a:uFill>
              <a:latin typeface="Arial"/>
            </a:endParaRPr>
          </a:p>
          <a:p>
            <a:pPr algn="ctr">
              <a:lnSpc>
                <a:spcPct val="100000"/>
              </a:lnSpc>
            </a:pPr>
            <a:r>
              <a:rPr lang="es-PE" sz="1800" b="0" strike="noStrike" spc="-1">
                <a:solidFill>
                  <a:srgbClr val="000000"/>
                </a:solidFill>
                <a:uFill>
                  <a:solidFill>
                    <a:srgbClr val="FFFFFF"/>
                  </a:solidFill>
                </a:uFill>
                <a:latin typeface="Calibri"/>
                <a:ea typeface="DejaVu Sans"/>
              </a:rPr>
              <a:t>Universidad del Perú, DECANA DE AMÉRICA</a:t>
            </a:r>
            <a:endParaRPr lang="es-PE" sz="1800" b="0" strike="noStrike" spc="-1">
              <a:solidFill>
                <a:srgbClr val="000000"/>
              </a:solidFill>
              <a:uFill>
                <a:solidFill>
                  <a:srgbClr val="FFFFFF"/>
                </a:solidFill>
              </a:uFill>
              <a:latin typeface="Arial"/>
            </a:endParaRPr>
          </a:p>
          <a:p>
            <a:pPr algn="ctr">
              <a:lnSpc>
                <a:spcPct val="100000"/>
              </a:lnSpc>
            </a:pPr>
            <a:r>
              <a:rPr lang="es-PE" sz="1800" b="1" strike="noStrike" spc="-1">
                <a:solidFill>
                  <a:srgbClr val="000000"/>
                </a:solidFill>
                <a:uFill>
                  <a:solidFill>
                    <a:srgbClr val="FFFFFF"/>
                  </a:solidFill>
                </a:uFill>
                <a:latin typeface="Calibri"/>
                <a:ea typeface="DejaVu Sans"/>
              </a:rPr>
              <a:t>FACULTAD DE INGENIERÍA DE SISTEMAS E INFORMÁTICA</a:t>
            </a:r>
            <a:endParaRPr lang="es-PE" sz="1800" b="0" strike="noStrike" spc="-1">
              <a:solidFill>
                <a:srgbClr val="000000"/>
              </a:solidFill>
              <a:uFill>
                <a:solidFill>
                  <a:srgbClr val="FFFFFF"/>
                </a:solidFill>
              </a:uFill>
              <a:latin typeface="Arial"/>
            </a:endParaRPr>
          </a:p>
          <a:p>
            <a:pPr algn="ctr">
              <a:lnSpc>
                <a:spcPct val="100000"/>
              </a:lnSpc>
            </a:pPr>
            <a:endParaRPr lang="es-PE" sz="1800" b="0" strike="noStrike" spc="-1">
              <a:solidFill>
                <a:srgbClr val="000000"/>
              </a:solidFill>
              <a:uFill>
                <a:solidFill>
                  <a:srgbClr val="FFFFFF"/>
                </a:solidFill>
              </a:uFill>
              <a:latin typeface="Arial"/>
            </a:endParaRPr>
          </a:p>
          <a:p>
            <a:pPr>
              <a:lnSpc>
                <a:spcPct val="100000"/>
              </a:lnSpc>
            </a:pPr>
            <a:endParaRPr lang="es-PE" sz="1800" b="0" strike="noStrike" spc="-1">
              <a:solidFill>
                <a:srgbClr val="000000"/>
              </a:solidFill>
              <a:uFill>
                <a:solidFill>
                  <a:srgbClr val="FFFFFF"/>
                </a:solidFill>
              </a:uFill>
              <a:latin typeface="Arial"/>
            </a:endParaRPr>
          </a:p>
        </p:txBody>
      </p:sp>
      <p:sp>
        <p:nvSpPr>
          <p:cNvPr id="110" name="CustomShape 2"/>
          <p:cNvSpPr/>
          <p:nvPr/>
        </p:nvSpPr>
        <p:spPr>
          <a:xfrm>
            <a:off x="683640" y="1346040"/>
            <a:ext cx="7990560" cy="222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s-PE" sz="3500" b="1" strike="noStrike" spc="-1" dirty="0">
                <a:solidFill>
                  <a:srgbClr val="9C4700"/>
                </a:solidFill>
                <a:uFill>
                  <a:solidFill>
                    <a:srgbClr val="FFFFFF"/>
                  </a:solidFill>
                </a:uFill>
                <a:latin typeface="Times New Roman"/>
                <a:ea typeface="DejaVu Sans"/>
              </a:rPr>
              <a:t>SISTEMA PARA </a:t>
            </a:r>
            <a:r>
              <a:rPr lang="es-PE" sz="3500" b="1" spc="-1" dirty="0">
                <a:solidFill>
                  <a:srgbClr val="9C4700"/>
                </a:solidFill>
                <a:uFill>
                  <a:solidFill>
                    <a:srgbClr val="FFFFFF"/>
                  </a:solidFill>
                </a:uFill>
                <a:latin typeface="Times New Roman"/>
                <a:ea typeface="DejaVu Sans"/>
              </a:rPr>
              <a:t> </a:t>
            </a:r>
            <a:r>
              <a:rPr lang="es-PE" sz="3500" b="1" spc="-1" dirty="0" smtClean="0">
                <a:solidFill>
                  <a:srgbClr val="9C4700"/>
                </a:solidFill>
                <a:uFill>
                  <a:solidFill>
                    <a:srgbClr val="FFFFFF"/>
                  </a:solidFill>
                </a:uFill>
                <a:latin typeface="Times New Roman"/>
                <a:ea typeface="DejaVu Sans"/>
              </a:rPr>
              <a:t>AUTOMATIZAR </a:t>
            </a:r>
            <a:r>
              <a:rPr lang="es-PE" sz="3500" b="1" strike="noStrike" spc="-1" dirty="0" smtClean="0">
                <a:solidFill>
                  <a:srgbClr val="9C4700"/>
                </a:solidFill>
                <a:uFill>
                  <a:solidFill>
                    <a:srgbClr val="FFFFFF"/>
                  </a:solidFill>
                </a:uFill>
                <a:latin typeface="Times New Roman"/>
                <a:ea typeface="DejaVu Sans"/>
              </a:rPr>
              <a:t>EL </a:t>
            </a:r>
            <a:r>
              <a:rPr lang="es-PE" sz="3500" b="1" strike="noStrike" spc="-1" dirty="0">
                <a:solidFill>
                  <a:srgbClr val="9C4700"/>
                </a:solidFill>
                <a:uFill>
                  <a:solidFill>
                    <a:srgbClr val="FFFFFF"/>
                  </a:solidFill>
                </a:uFill>
                <a:latin typeface="Times New Roman"/>
                <a:ea typeface="DejaVu Sans"/>
              </a:rPr>
              <a:t>OTORGAMIENTO DE LICENCIAS DE FUNCIONAMIENTO: CASO MUNICIPALIDAD DE SAN MIGUEL</a:t>
            </a:r>
            <a:endParaRPr lang="es-PE" sz="1800" b="0" strike="noStrike" spc="-1" dirty="0">
              <a:solidFill>
                <a:srgbClr val="000000"/>
              </a:solidFill>
              <a:uFill>
                <a:solidFill>
                  <a:srgbClr val="FFFFFF"/>
                </a:solidFill>
              </a:uFill>
              <a:latin typeface="Arial"/>
            </a:endParaRPr>
          </a:p>
        </p:txBody>
      </p:sp>
      <p:sp>
        <p:nvSpPr>
          <p:cNvPr id="111" name="CustomShape 3"/>
          <p:cNvSpPr/>
          <p:nvPr/>
        </p:nvSpPr>
        <p:spPr>
          <a:xfrm>
            <a:off x="3347864" y="3906360"/>
            <a:ext cx="4642568" cy="2476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s-PE" sz="2500" b="1" strike="noStrike" spc="-1" dirty="0" smtClean="0">
                <a:solidFill>
                  <a:srgbClr val="000000"/>
                </a:solidFill>
                <a:uFill>
                  <a:solidFill>
                    <a:srgbClr val="FFFFFF"/>
                  </a:solidFill>
                </a:uFill>
                <a:latin typeface="Times New Roman"/>
                <a:ea typeface="DejaVu Sans"/>
              </a:rPr>
              <a:t>ALUMNO</a:t>
            </a:r>
            <a:r>
              <a:rPr lang="es-PE" sz="2500" b="1" strike="noStrike" spc="-1" dirty="0">
                <a:solidFill>
                  <a:srgbClr val="000000"/>
                </a:solidFill>
                <a:uFill>
                  <a:solidFill>
                    <a:srgbClr val="FFFFFF"/>
                  </a:solidFill>
                </a:uFill>
                <a:latin typeface="Times New Roman"/>
                <a:ea typeface="DejaVu Sans"/>
              </a:rPr>
              <a:t>:</a:t>
            </a:r>
            <a:endParaRPr lang="es-PE" sz="1800" b="1" strike="noStrike" spc="-1" dirty="0">
              <a:solidFill>
                <a:srgbClr val="000000"/>
              </a:solidFill>
              <a:uFill>
                <a:solidFill>
                  <a:srgbClr val="FFFFFF"/>
                </a:solidFill>
              </a:uFill>
              <a:latin typeface="Arial"/>
            </a:endParaRPr>
          </a:p>
          <a:p>
            <a:pPr algn="ctr">
              <a:lnSpc>
                <a:spcPct val="100000"/>
              </a:lnSpc>
            </a:pPr>
            <a:r>
              <a:rPr lang="es-PE" sz="2500" b="1" strike="noStrike" spc="-1" dirty="0" smtClean="0">
                <a:solidFill>
                  <a:srgbClr val="000000"/>
                </a:solidFill>
                <a:uFill>
                  <a:solidFill>
                    <a:srgbClr val="FFFFFF"/>
                  </a:solidFill>
                </a:uFill>
                <a:latin typeface="Times New Roman"/>
                <a:ea typeface="DejaVu Sans"/>
              </a:rPr>
              <a:t>Ruiz </a:t>
            </a:r>
            <a:r>
              <a:rPr lang="es-PE" sz="2500" b="1" strike="noStrike" spc="-1" dirty="0">
                <a:solidFill>
                  <a:srgbClr val="000000"/>
                </a:solidFill>
                <a:uFill>
                  <a:solidFill>
                    <a:srgbClr val="FFFFFF"/>
                  </a:solidFill>
                </a:uFill>
                <a:latin typeface="Times New Roman"/>
                <a:ea typeface="DejaVu Sans"/>
              </a:rPr>
              <a:t>Acevedo, </a:t>
            </a:r>
            <a:r>
              <a:rPr lang="es-PE" sz="2500" b="1" strike="noStrike" spc="-1" dirty="0" smtClean="0">
                <a:solidFill>
                  <a:srgbClr val="000000"/>
                </a:solidFill>
                <a:uFill>
                  <a:solidFill>
                    <a:srgbClr val="FFFFFF"/>
                  </a:solidFill>
                </a:uFill>
                <a:latin typeface="Times New Roman"/>
                <a:ea typeface="DejaVu Sans"/>
              </a:rPr>
              <a:t>Jeremy</a:t>
            </a:r>
          </a:p>
          <a:p>
            <a:pPr algn="ctr">
              <a:lnSpc>
                <a:spcPct val="100000"/>
              </a:lnSpc>
            </a:pPr>
            <a:endParaRPr lang="es-PE" sz="2500" b="1" spc="-1" dirty="0">
              <a:solidFill>
                <a:srgbClr val="000000"/>
              </a:solidFill>
              <a:uFill>
                <a:solidFill>
                  <a:srgbClr val="FFFFFF"/>
                </a:solidFill>
              </a:uFill>
              <a:latin typeface="Times New Roman"/>
            </a:endParaRPr>
          </a:p>
          <a:p>
            <a:pPr algn="ctr">
              <a:lnSpc>
                <a:spcPct val="100000"/>
              </a:lnSpc>
            </a:pPr>
            <a:r>
              <a:rPr lang="es-PE" sz="2500" b="1" spc="-1" dirty="0" smtClean="0">
                <a:solidFill>
                  <a:srgbClr val="000000"/>
                </a:solidFill>
                <a:uFill>
                  <a:solidFill>
                    <a:srgbClr val="FFFFFF"/>
                  </a:solidFill>
                </a:uFill>
                <a:latin typeface="Times New Roman"/>
              </a:rPr>
              <a:t>ASESOR:</a:t>
            </a:r>
          </a:p>
          <a:p>
            <a:pPr algn="ctr">
              <a:lnSpc>
                <a:spcPct val="100000"/>
              </a:lnSpc>
            </a:pPr>
            <a:r>
              <a:rPr lang="es-PE" sz="2500" b="1" spc="-1" dirty="0" smtClean="0">
                <a:solidFill>
                  <a:srgbClr val="000000"/>
                </a:solidFill>
                <a:uFill>
                  <a:solidFill>
                    <a:srgbClr val="FFFFFF"/>
                  </a:solidFill>
                </a:uFill>
                <a:latin typeface="Times New Roman"/>
              </a:rPr>
              <a:t>Castro León, Gloria</a:t>
            </a:r>
          </a:p>
          <a:p>
            <a:pPr algn="ctr">
              <a:lnSpc>
                <a:spcPct val="100000"/>
              </a:lnSpc>
            </a:pPr>
            <a:endParaRPr lang="es-PE" sz="2500" b="1" strike="noStrike" spc="-1" dirty="0">
              <a:solidFill>
                <a:srgbClr val="000000"/>
              </a:solidFill>
              <a:uFill>
                <a:solidFill>
                  <a:srgbClr val="FFFFFF"/>
                </a:solidFill>
              </a:uFill>
              <a:latin typeface="Times New Roman"/>
            </a:endParaRPr>
          </a:p>
          <a:p>
            <a:pPr algn="ctr">
              <a:lnSpc>
                <a:spcPct val="100000"/>
              </a:lnSpc>
            </a:pPr>
            <a:r>
              <a:rPr lang="es-PE" sz="2500" b="1" spc="-1" dirty="0" smtClean="0">
                <a:solidFill>
                  <a:srgbClr val="000000"/>
                </a:solidFill>
                <a:uFill>
                  <a:solidFill>
                    <a:srgbClr val="FFFFFF"/>
                  </a:solidFill>
                </a:uFill>
                <a:latin typeface="Times New Roman"/>
              </a:rPr>
              <a:t>Lima, 2017</a:t>
            </a:r>
            <a:endParaRPr lang="es-PE" sz="1800" b="1" strike="noStrike" spc="-1" dirty="0">
              <a:solidFill>
                <a:srgbClr val="000000"/>
              </a:solidFill>
              <a:uFill>
                <a:solidFill>
                  <a:srgbClr val="FFFFFF"/>
                </a:solidFill>
              </a:uFill>
              <a:latin typeface="Arial"/>
            </a:endParaRPr>
          </a:p>
        </p:txBody>
      </p:sp>
      <p:pic>
        <p:nvPicPr>
          <p:cNvPr id="112" name="Picture 4"/>
          <p:cNvPicPr/>
          <p:nvPr/>
        </p:nvPicPr>
        <p:blipFill>
          <a:blip r:embed="rId3"/>
          <a:srcRect t="12276"/>
          <a:stretch/>
        </p:blipFill>
        <p:spPr>
          <a:xfrm>
            <a:off x="504000" y="3671640"/>
            <a:ext cx="2518560" cy="2946240"/>
          </a:xfrm>
          <a:prstGeom prst="rect">
            <a:avLst/>
          </a:prstGeom>
          <a:ln>
            <a:noFill/>
          </a:ln>
          <a:effectLst>
            <a:softEdge rad="112500"/>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95536" y="2060848"/>
            <a:ext cx="8424936" cy="1762021"/>
          </a:xfrm>
          <a:prstGeom prst="rect">
            <a:avLst/>
          </a:prstGeom>
        </p:spPr>
        <p:txBody>
          <a:bodyPr wrap="square">
            <a:spAutoFit/>
          </a:bodyPr>
          <a:lstStyle/>
          <a:p>
            <a:pPr lvl="0">
              <a:spcBef>
                <a:spcPts val="1200"/>
              </a:spcBef>
              <a:spcAft>
                <a:spcPts val="300"/>
              </a:spcAft>
            </a:pPr>
            <a:r>
              <a:rPr lang="es-MX" sz="2400" kern="1600" dirty="0">
                <a:latin typeface="Times New Roman" panose="02020603050405020304" pitchFamily="18" charset="0"/>
                <a:ea typeface="Arial" panose="020B0604020202020204" pitchFamily="34" charset="0"/>
                <a:cs typeface="Times New Roman" panose="02020603050405020304" pitchFamily="18" charset="0"/>
              </a:rPr>
              <a:t>Licencia de funcionamiento</a:t>
            </a:r>
            <a:endParaRPr lang="es-MX" sz="2800" b="1" kern="1600" dirty="0">
              <a:latin typeface="Calibri Light" panose="020F0302020204030204" pitchFamily="34" charset="0"/>
              <a:ea typeface="Times New Roman" panose="02020603050405020304" pitchFamily="18" charset="0"/>
              <a:cs typeface="Times New Roman" panose="02020603050405020304" pitchFamily="18" charset="0"/>
            </a:endParaRPr>
          </a:p>
          <a:p>
            <a:pPr algn="just">
              <a:spcBef>
                <a:spcPts val="600"/>
              </a:spcBef>
              <a:spcAft>
                <a:spcPts val="0"/>
              </a:spcAft>
            </a:pPr>
            <a:r>
              <a:rPr lang="es-MX" dirty="0">
                <a:latin typeface="Times New Roman" panose="02020603050405020304" pitchFamily="18" charset="0"/>
                <a:ea typeface="Times New Roman" panose="02020603050405020304" pitchFamily="18" charset="0"/>
                <a:cs typeface="Arial" panose="020B0604020202020204" pitchFamily="34" charset="0"/>
              </a:rPr>
              <a:t> </a:t>
            </a:r>
            <a:endParaRPr lang="es-MX" sz="1400" dirty="0">
              <a:latin typeface="Calibri" panose="020F0502020204030204" pitchFamily="34" charset="0"/>
              <a:ea typeface="Calibri" panose="020F0502020204030204" pitchFamily="34" charset="0"/>
              <a:cs typeface="Arial" panose="020B0604020202020204" pitchFamily="34" charset="0"/>
            </a:endParaRPr>
          </a:p>
          <a:p>
            <a:pPr marL="165100" algn="just">
              <a:spcBef>
                <a:spcPts val="600"/>
              </a:spcBef>
              <a:spcAft>
                <a:spcPts val="0"/>
              </a:spcAft>
            </a:pPr>
            <a:r>
              <a:rPr lang="es-MX" dirty="0">
                <a:latin typeface="Times New Roman" panose="02020603050405020304" pitchFamily="18" charset="0"/>
                <a:ea typeface="Arial" panose="020B0604020202020204" pitchFamily="34" charset="0"/>
                <a:cs typeface="Arial" panose="020B0604020202020204" pitchFamily="34" charset="0"/>
              </a:rPr>
              <a:t>Es la autorización que otorga la municipalidad para el desarrollo de actividades económicas en un establecimiento determinado a favor del titular, en dicha autorización se detallan los giros autorizados, área, dirección y nombre del conductor.</a:t>
            </a:r>
            <a:endParaRPr lang="es-MX" sz="1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CustomShape 1"/>
          <p:cNvSpPr/>
          <p:nvPr/>
        </p:nvSpPr>
        <p:spPr>
          <a:xfrm>
            <a:off x="2639520" y="260640"/>
            <a:ext cx="3250440" cy="699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s-PE" sz="4800" b="1" spc="-1" dirty="0" smtClean="0">
                <a:solidFill>
                  <a:srgbClr val="9C4700"/>
                </a:solidFill>
                <a:uFill>
                  <a:solidFill>
                    <a:srgbClr val="FFFFFF"/>
                  </a:solidFill>
                </a:uFill>
                <a:latin typeface="Calibri"/>
              </a:rPr>
              <a:t>MARCO TEÓRICO</a:t>
            </a:r>
            <a:endParaRPr lang="es-PE" sz="24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4630840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1556792"/>
            <a:ext cx="8892480" cy="4324261"/>
          </a:xfrm>
          <a:prstGeom prst="rect">
            <a:avLst/>
          </a:prstGeom>
        </p:spPr>
        <p:txBody>
          <a:bodyPr wrap="square">
            <a:spAutoFit/>
          </a:bodyPr>
          <a:lstStyle/>
          <a:p>
            <a:pPr lvl="0" algn="just">
              <a:spcBef>
                <a:spcPts val="600"/>
              </a:spcBef>
              <a:spcAft>
                <a:spcPts val="0"/>
              </a:spcAft>
              <a:tabLst>
                <a:tab pos="393700" algn="l"/>
              </a:tabLst>
            </a:pPr>
            <a:r>
              <a:rPr lang="es-MX" sz="2000" dirty="0" smtClean="0">
                <a:latin typeface="Times New Roman" panose="02020603050405020304" pitchFamily="18" charset="0"/>
                <a:ea typeface="Arial" panose="020B0604020202020204" pitchFamily="34" charset="0"/>
                <a:cs typeface="Arial" panose="020B0604020202020204" pitchFamily="34" charset="0"/>
              </a:rPr>
              <a:t>Son </a:t>
            </a:r>
            <a:r>
              <a:rPr lang="es-MX" sz="2000" dirty="0">
                <a:latin typeface="Times New Roman" panose="02020603050405020304" pitchFamily="18" charset="0"/>
                <a:ea typeface="Arial" panose="020B0604020202020204" pitchFamily="34" charset="0"/>
                <a:cs typeface="Arial" panose="020B0604020202020204" pitchFamily="34" charset="0"/>
              </a:rPr>
              <a:t>de dos tipos</a:t>
            </a:r>
            <a:r>
              <a:rPr lang="es-MX" sz="2000" dirty="0" smtClean="0">
                <a:latin typeface="Times New Roman" panose="02020603050405020304" pitchFamily="18" charset="0"/>
                <a:ea typeface="Arial" panose="020B0604020202020204" pitchFamily="34" charset="0"/>
                <a:cs typeface="Arial" panose="020B0604020202020204" pitchFamily="34" charset="0"/>
              </a:rPr>
              <a:t>:</a:t>
            </a:r>
            <a:endParaRPr lang="es-MX" sz="1600" dirty="0">
              <a:latin typeface="Calibri" panose="020F0502020204030204" pitchFamily="34" charset="0"/>
              <a:ea typeface="Calibri" panose="020F0502020204030204" pitchFamily="34" charset="0"/>
              <a:cs typeface="Arial" panose="020B0604020202020204" pitchFamily="34" charset="0"/>
            </a:endParaRPr>
          </a:p>
          <a:p>
            <a:pPr marL="622300" indent="-228600" algn="just">
              <a:spcBef>
                <a:spcPts val="600"/>
              </a:spcBef>
              <a:spcAft>
                <a:spcPts val="0"/>
              </a:spcAft>
              <a:buAutoNum type="alphaLcPeriod"/>
            </a:pPr>
            <a:r>
              <a:rPr lang="es-MX" sz="2000" b="1" dirty="0" err="1" smtClean="0">
                <a:latin typeface="Times New Roman" panose="02020603050405020304" pitchFamily="18" charset="0"/>
                <a:ea typeface="Arial" panose="020B0604020202020204" pitchFamily="34" charset="0"/>
                <a:cs typeface="Arial" panose="020B0604020202020204" pitchFamily="34" charset="0"/>
              </a:rPr>
              <a:t>ITSDC</a:t>
            </a:r>
            <a:r>
              <a:rPr lang="es-MX" sz="2000" b="1" dirty="0" smtClean="0">
                <a:latin typeface="Times New Roman" panose="02020603050405020304" pitchFamily="18" charset="0"/>
                <a:ea typeface="Arial" panose="020B0604020202020204" pitchFamily="34" charset="0"/>
                <a:cs typeface="Arial" panose="020B0604020202020204" pitchFamily="34" charset="0"/>
              </a:rPr>
              <a:t>  </a:t>
            </a:r>
            <a:r>
              <a:rPr lang="es-MX" sz="2000" b="1" dirty="0">
                <a:latin typeface="Times New Roman" panose="02020603050405020304" pitchFamily="18" charset="0"/>
                <a:ea typeface="Arial" panose="020B0604020202020204" pitchFamily="34" charset="0"/>
                <a:cs typeface="Arial" panose="020B0604020202020204" pitchFamily="34" charset="0"/>
              </a:rPr>
              <a:t>Básica  Ex  Post: </a:t>
            </a:r>
            <a:endParaRPr lang="es-MX" sz="2000" b="1" dirty="0" smtClean="0">
              <a:latin typeface="Times New Roman" panose="02020603050405020304" pitchFamily="18" charset="0"/>
              <a:ea typeface="Arial" panose="020B0604020202020204" pitchFamily="34" charset="0"/>
              <a:cs typeface="Arial" panose="020B0604020202020204" pitchFamily="34" charset="0"/>
            </a:endParaRPr>
          </a:p>
          <a:p>
            <a:pPr marL="622300" indent="-228600" algn="just">
              <a:spcBef>
                <a:spcPts val="600"/>
              </a:spcBef>
              <a:spcAft>
                <a:spcPts val="0"/>
              </a:spcAft>
              <a:buFont typeface="Arial" panose="020B0604020202020204" pitchFamily="34" charset="0"/>
              <a:buChar char="•"/>
            </a:pPr>
            <a:r>
              <a:rPr lang="es-MX" sz="2000" dirty="0" err="1" smtClean="0">
                <a:latin typeface="Times New Roman" panose="02020603050405020304" pitchFamily="18" charset="0"/>
                <a:ea typeface="Arial" panose="020B0604020202020204" pitchFamily="34" charset="0"/>
                <a:cs typeface="Arial" panose="020B0604020202020204" pitchFamily="34" charset="0"/>
              </a:rPr>
              <a:t>ITSDC</a:t>
            </a:r>
            <a:r>
              <a:rPr lang="es-MX" sz="2000" dirty="0" smtClean="0">
                <a:latin typeface="Times New Roman" panose="02020603050405020304" pitchFamily="18" charset="0"/>
                <a:ea typeface="Arial" panose="020B0604020202020204" pitchFamily="34" charset="0"/>
                <a:cs typeface="Arial" panose="020B0604020202020204" pitchFamily="34" charset="0"/>
              </a:rPr>
              <a:t> </a:t>
            </a:r>
            <a:r>
              <a:rPr lang="es-MX" sz="2000" dirty="0">
                <a:latin typeface="Times New Roman" panose="02020603050405020304" pitchFamily="18" charset="0"/>
                <a:ea typeface="Arial" panose="020B0604020202020204" pitchFamily="34" charset="0"/>
                <a:cs typeface="Arial" panose="020B0604020202020204" pitchFamily="34" charset="0"/>
              </a:rPr>
              <a:t>es ejecutada con posterioridad al otorgamiento de la </a:t>
            </a:r>
            <a:r>
              <a:rPr lang="es-MX" sz="2000" dirty="0" err="1" smtClean="0">
                <a:latin typeface="Times New Roman" panose="02020603050405020304" pitchFamily="18" charset="0"/>
                <a:ea typeface="Arial" panose="020B0604020202020204" pitchFamily="34" charset="0"/>
                <a:cs typeface="Arial" panose="020B0604020202020204" pitchFamily="34" charset="0"/>
              </a:rPr>
              <a:t>LF</a:t>
            </a:r>
            <a:endParaRPr lang="es-MX" sz="2000" dirty="0" smtClean="0">
              <a:latin typeface="Times New Roman" panose="02020603050405020304" pitchFamily="18" charset="0"/>
              <a:ea typeface="Arial" panose="020B0604020202020204" pitchFamily="34" charset="0"/>
              <a:cs typeface="Arial" panose="020B0604020202020204" pitchFamily="34" charset="0"/>
            </a:endParaRPr>
          </a:p>
          <a:p>
            <a:pPr marL="622300" indent="-228600" algn="just">
              <a:spcBef>
                <a:spcPts val="600"/>
              </a:spcBef>
              <a:spcAft>
                <a:spcPts val="0"/>
              </a:spcAft>
              <a:buFont typeface="Arial" panose="020B0604020202020204" pitchFamily="34" charset="0"/>
              <a:buChar char="•"/>
            </a:pPr>
            <a:r>
              <a:rPr lang="es-MX" sz="2000" dirty="0" smtClean="0">
                <a:latin typeface="Times New Roman" panose="02020603050405020304" pitchFamily="18" charset="0"/>
                <a:ea typeface="Arial" panose="020B0604020202020204" pitchFamily="34" charset="0"/>
                <a:cs typeface="Arial" panose="020B0604020202020204" pitchFamily="34" charset="0"/>
              </a:rPr>
              <a:t>corresponde </a:t>
            </a:r>
            <a:r>
              <a:rPr lang="es-MX" sz="2000" dirty="0">
                <a:latin typeface="Times New Roman" panose="02020603050405020304" pitchFamily="18" charset="0"/>
                <a:ea typeface="Arial" panose="020B0604020202020204" pitchFamily="34" charset="0"/>
                <a:cs typeface="Arial" panose="020B0604020202020204" pitchFamily="34" charset="0"/>
              </a:rPr>
              <a:t>a los establecimientos de hasta cien metros cuadrados (100 m</a:t>
            </a:r>
            <a:r>
              <a:rPr lang="es-MX" sz="2000" baseline="30000" dirty="0">
                <a:latin typeface="Times New Roman" panose="02020603050405020304" pitchFamily="18" charset="0"/>
                <a:ea typeface="Arial" panose="020B0604020202020204" pitchFamily="34" charset="0"/>
                <a:cs typeface="Arial" panose="020B0604020202020204" pitchFamily="34" charset="0"/>
              </a:rPr>
              <a:t>2</a:t>
            </a:r>
            <a:r>
              <a:rPr lang="es-MX" sz="2000" dirty="0">
                <a:latin typeface="Times New Roman" panose="02020603050405020304" pitchFamily="18" charset="0"/>
                <a:ea typeface="Arial" panose="020B0604020202020204" pitchFamily="34" charset="0"/>
                <a:cs typeface="Arial" panose="020B0604020202020204" pitchFamily="34" charset="0"/>
              </a:rPr>
              <a:t>) y capacidad de almacenamiento no mayor del 30% del área total del local. </a:t>
            </a:r>
            <a:endParaRPr lang="es-MX" sz="2000" dirty="0" smtClean="0">
              <a:latin typeface="Times New Roman" panose="02020603050405020304" pitchFamily="18" charset="0"/>
              <a:ea typeface="Arial" panose="020B0604020202020204" pitchFamily="34" charset="0"/>
              <a:cs typeface="Arial" panose="020B0604020202020204" pitchFamily="34" charset="0"/>
            </a:endParaRPr>
          </a:p>
          <a:p>
            <a:pPr algn="just">
              <a:spcBef>
                <a:spcPts val="600"/>
              </a:spcBef>
              <a:spcAft>
                <a:spcPts val="0"/>
              </a:spcAft>
            </a:pPr>
            <a:r>
              <a:rPr lang="es-MX" sz="2000" dirty="0">
                <a:latin typeface="Times New Roman" panose="02020603050405020304" pitchFamily="18" charset="0"/>
                <a:ea typeface="Times New Roman" panose="02020603050405020304" pitchFamily="18" charset="0"/>
                <a:cs typeface="Arial" panose="020B0604020202020204" pitchFamily="34" charset="0"/>
              </a:rPr>
              <a:t> </a:t>
            </a:r>
            <a:endParaRPr lang="es-MX" sz="1600" dirty="0">
              <a:latin typeface="Calibri" panose="020F0502020204030204" pitchFamily="34" charset="0"/>
              <a:ea typeface="Calibri" panose="020F0502020204030204" pitchFamily="34" charset="0"/>
              <a:cs typeface="Arial" panose="020B0604020202020204" pitchFamily="34" charset="0"/>
            </a:endParaRPr>
          </a:p>
          <a:p>
            <a:pPr marL="742950" marR="38100" lvl="1" indent="-285750" algn="just">
              <a:spcBef>
                <a:spcPts val="600"/>
              </a:spcBef>
              <a:spcAft>
                <a:spcPts val="0"/>
              </a:spcAft>
              <a:buFont typeface="+mj-lt"/>
              <a:buAutoNum type="alphaLcPeriod" startAt="2"/>
              <a:tabLst>
                <a:tab pos="614680" algn="l"/>
              </a:tabLst>
            </a:pPr>
            <a:r>
              <a:rPr lang="es-MX" sz="2000" b="1" dirty="0" err="1">
                <a:latin typeface="Times New Roman" panose="02020603050405020304" pitchFamily="18" charset="0"/>
                <a:ea typeface="Arial" panose="020B0604020202020204" pitchFamily="34" charset="0"/>
                <a:cs typeface="Arial" panose="020B0604020202020204" pitchFamily="34" charset="0"/>
              </a:rPr>
              <a:t>ITSDC</a:t>
            </a:r>
            <a:r>
              <a:rPr lang="es-MX" sz="2000" b="1" dirty="0">
                <a:latin typeface="Times New Roman" panose="02020603050405020304" pitchFamily="18" charset="0"/>
                <a:ea typeface="Arial" panose="020B0604020202020204" pitchFamily="34" charset="0"/>
                <a:cs typeface="Arial" panose="020B0604020202020204" pitchFamily="34" charset="0"/>
              </a:rPr>
              <a:t> Básica Ex Ante: </a:t>
            </a:r>
            <a:endParaRPr lang="es-MX" sz="2000" b="1" dirty="0" smtClean="0">
              <a:latin typeface="Times New Roman" panose="02020603050405020304" pitchFamily="18" charset="0"/>
              <a:ea typeface="Arial" panose="020B0604020202020204" pitchFamily="34" charset="0"/>
              <a:cs typeface="Arial" panose="020B0604020202020204" pitchFamily="34" charset="0"/>
            </a:endParaRPr>
          </a:p>
          <a:p>
            <a:pPr marL="742950" marR="38100" lvl="1" indent="-285750" algn="just">
              <a:spcBef>
                <a:spcPts val="600"/>
              </a:spcBef>
              <a:spcAft>
                <a:spcPts val="0"/>
              </a:spcAft>
              <a:buFont typeface="Arial" panose="020B0604020202020204" pitchFamily="34" charset="0"/>
              <a:buChar char="•"/>
              <a:tabLst>
                <a:tab pos="614680" algn="l"/>
              </a:tabLst>
            </a:pPr>
            <a:r>
              <a:rPr lang="es-MX" sz="2000" dirty="0" smtClean="0">
                <a:latin typeface="Times New Roman" panose="02020603050405020304" pitchFamily="18" charset="0"/>
                <a:ea typeface="Arial" panose="020B0604020202020204" pitchFamily="34" charset="0"/>
                <a:cs typeface="Arial" panose="020B0604020202020204" pitchFamily="34" charset="0"/>
              </a:rPr>
              <a:t>Este </a:t>
            </a:r>
            <a:r>
              <a:rPr lang="es-MX" sz="2000" dirty="0">
                <a:latin typeface="Times New Roman" panose="02020603050405020304" pitchFamily="18" charset="0"/>
                <a:ea typeface="Arial" panose="020B0604020202020204" pitchFamily="34" charset="0"/>
                <a:cs typeface="Arial" panose="020B0604020202020204" pitchFamily="34" charset="0"/>
              </a:rPr>
              <a:t>tipo se ejecuta como parte del procedimiento para la obtención de la </a:t>
            </a:r>
            <a:r>
              <a:rPr lang="es-MX" sz="2000" dirty="0" err="1">
                <a:latin typeface="Times New Roman" panose="02020603050405020304" pitchFamily="18" charset="0"/>
                <a:ea typeface="Arial" panose="020B0604020202020204" pitchFamily="34" charset="0"/>
                <a:cs typeface="Arial" panose="020B0604020202020204" pitchFamily="34" charset="0"/>
              </a:rPr>
              <a:t>LF</a:t>
            </a:r>
            <a:r>
              <a:rPr lang="es-MX" sz="2000" dirty="0">
                <a:latin typeface="Times New Roman" panose="02020603050405020304" pitchFamily="18" charset="0"/>
                <a:ea typeface="Arial" panose="020B0604020202020204" pitchFamily="34" charset="0"/>
                <a:cs typeface="Arial" panose="020B0604020202020204" pitchFamily="34" charset="0"/>
              </a:rPr>
              <a:t> </a:t>
            </a:r>
            <a:endParaRPr lang="es-MX" sz="2000" dirty="0" smtClean="0">
              <a:latin typeface="Times New Roman" panose="02020603050405020304" pitchFamily="18" charset="0"/>
              <a:ea typeface="Arial" panose="020B0604020202020204" pitchFamily="34" charset="0"/>
              <a:cs typeface="Arial" panose="020B0604020202020204" pitchFamily="34" charset="0"/>
            </a:endParaRPr>
          </a:p>
          <a:p>
            <a:pPr marL="742950" marR="38100" lvl="1" indent="-285750" algn="just">
              <a:spcBef>
                <a:spcPts val="600"/>
              </a:spcBef>
              <a:spcAft>
                <a:spcPts val="0"/>
              </a:spcAft>
              <a:buFont typeface="Arial" panose="020B0604020202020204" pitchFamily="34" charset="0"/>
              <a:buChar char="•"/>
              <a:tabLst>
                <a:tab pos="614680" algn="l"/>
              </a:tabLst>
            </a:pPr>
            <a:r>
              <a:rPr lang="es-MX" sz="2000" dirty="0" smtClean="0">
                <a:latin typeface="Times New Roman" panose="02020603050405020304" pitchFamily="18" charset="0"/>
                <a:ea typeface="Arial" panose="020B0604020202020204" pitchFamily="34" charset="0"/>
                <a:cs typeface="Arial" panose="020B0604020202020204" pitchFamily="34" charset="0"/>
              </a:rPr>
              <a:t>edificaciones </a:t>
            </a:r>
            <a:r>
              <a:rPr lang="es-MX" sz="2000" dirty="0">
                <a:latin typeface="Times New Roman" panose="02020603050405020304" pitchFamily="18" charset="0"/>
                <a:ea typeface="Arial" panose="020B0604020202020204" pitchFamily="34" charset="0"/>
                <a:cs typeface="Arial" panose="020B0604020202020204" pitchFamily="34" charset="0"/>
              </a:rPr>
              <a:t>de hasta dos niveles, o con un área desde 101 m</a:t>
            </a:r>
            <a:r>
              <a:rPr lang="es-MX" sz="2000" baseline="30000" dirty="0">
                <a:latin typeface="Times New Roman" panose="02020603050405020304" pitchFamily="18" charset="0"/>
                <a:ea typeface="Arial" panose="020B0604020202020204" pitchFamily="34" charset="0"/>
                <a:cs typeface="Arial" panose="020B0604020202020204" pitchFamily="34" charset="0"/>
              </a:rPr>
              <a:t>2</a:t>
            </a:r>
            <a:r>
              <a:rPr lang="es-MX" sz="2000" dirty="0">
                <a:latin typeface="Times New Roman" panose="02020603050405020304" pitchFamily="18" charset="0"/>
                <a:ea typeface="Arial" panose="020B0604020202020204" pitchFamily="34" charset="0"/>
                <a:cs typeface="Arial" panose="020B0604020202020204" pitchFamily="34" charset="0"/>
              </a:rPr>
              <a:t> hasta 500 m</a:t>
            </a:r>
            <a:r>
              <a:rPr lang="es-MX" sz="2000" baseline="30000" dirty="0">
                <a:latin typeface="Times New Roman" panose="02020603050405020304" pitchFamily="18" charset="0"/>
                <a:ea typeface="Arial" panose="020B0604020202020204" pitchFamily="34" charset="0"/>
                <a:cs typeface="Arial" panose="020B0604020202020204" pitchFamily="34" charset="0"/>
              </a:rPr>
              <a:t>2</a:t>
            </a:r>
            <a:r>
              <a:rPr lang="es-MX" sz="2000" dirty="0">
                <a:latin typeface="Times New Roman" panose="02020603050405020304" pitchFamily="18" charset="0"/>
                <a:ea typeface="Arial" panose="020B0604020202020204" pitchFamily="34" charset="0"/>
                <a:cs typeface="Arial" panose="020B0604020202020204" pitchFamily="34" charset="0"/>
              </a:rPr>
              <a:t>, tales como: tiendas, stands, puestos, viviendas multifamiliares, pubs-karaokes, bares, licorerías, talleres mecánicos, establecimientos de hospedaje, restaurantes, cafeterías, edificación de salud, templos, bibliotecas, entre otros.</a:t>
            </a:r>
            <a:endParaRPr lang="es-MX" sz="1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CustomShape 1"/>
          <p:cNvSpPr/>
          <p:nvPr/>
        </p:nvSpPr>
        <p:spPr>
          <a:xfrm>
            <a:off x="2639520" y="260640"/>
            <a:ext cx="3250440" cy="699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s-PE" sz="4800" b="1" spc="-1" dirty="0" smtClean="0">
                <a:solidFill>
                  <a:srgbClr val="9C4700"/>
                </a:solidFill>
                <a:uFill>
                  <a:solidFill>
                    <a:srgbClr val="FFFFFF"/>
                  </a:solidFill>
                </a:uFill>
                <a:latin typeface="Calibri"/>
              </a:rPr>
              <a:t>MARCO TEÓRICO</a:t>
            </a:r>
            <a:endParaRPr lang="es-PE" sz="24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0418727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 name="Picture 2"/>
          <p:cNvPicPr/>
          <p:nvPr/>
        </p:nvPicPr>
        <p:blipFill rotWithShape="1">
          <a:blip r:embed="rId2"/>
          <a:srcRect t="5341" b="2798"/>
          <a:stretch/>
        </p:blipFill>
        <p:spPr>
          <a:xfrm>
            <a:off x="0" y="0"/>
            <a:ext cx="9144000" cy="6858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76720" y="1412776"/>
            <a:ext cx="7990560" cy="3216265"/>
          </a:xfrm>
          <a:prstGeom prst="rect">
            <a:avLst/>
          </a:prstGeom>
        </p:spPr>
        <p:txBody>
          <a:bodyPr wrap="square">
            <a:spAutoFit/>
          </a:bodyPr>
          <a:lstStyle/>
          <a:p>
            <a:r>
              <a:rPr lang="en-US" dirty="0" smtClean="0"/>
              <a:t>SNELLEN</a:t>
            </a:r>
            <a:r>
              <a:rPr lang="en-US" dirty="0"/>
              <a:t>, Ignace Th.M. </a:t>
            </a:r>
            <a:endParaRPr lang="es-MX" dirty="0"/>
          </a:p>
          <a:p>
            <a:r>
              <a:rPr lang="en-US" dirty="0" smtClean="0"/>
              <a:t>    2000 </a:t>
            </a:r>
            <a:r>
              <a:rPr lang="en-US" dirty="0"/>
              <a:t>“</a:t>
            </a:r>
            <a:r>
              <a:rPr lang="en-US" dirty="0" err="1"/>
              <a:t>Territorialising</a:t>
            </a:r>
            <a:r>
              <a:rPr lang="en-US" dirty="0"/>
              <a:t> governance and the state: Policy dimensions of Geographic </a:t>
            </a:r>
            <a:r>
              <a:rPr lang="en-US" dirty="0" smtClean="0"/>
              <a:t>           Information </a:t>
            </a:r>
            <a:r>
              <a:rPr lang="en-US" dirty="0"/>
              <a:t>Systems”; Information Infrastructure and Policy 6.131-138, IOS </a:t>
            </a:r>
            <a:r>
              <a:rPr lang="en-US" dirty="0" smtClean="0"/>
              <a:t>Press</a:t>
            </a:r>
          </a:p>
          <a:p>
            <a:endParaRPr lang="es-MX" dirty="0" smtClean="0"/>
          </a:p>
          <a:p>
            <a:r>
              <a:rPr lang="es-MX" dirty="0" smtClean="0"/>
              <a:t>MUNICIPALIDAD </a:t>
            </a:r>
            <a:r>
              <a:rPr lang="es-MX" dirty="0"/>
              <a:t>DE SAN MIGUEL </a:t>
            </a:r>
          </a:p>
          <a:p>
            <a:r>
              <a:rPr lang="es-MX" dirty="0" smtClean="0"/>
              <a:t>        2008 </a:t>
            </a:r>
            <a:r>
              <a:rPr lang="es-MX" dirty="0"/>
              <a:t>(http://www.munisanmiguel.gob.pe) </a:t>
            </a:r>
          </a:p>
          <a:p>
            <a:r>
              <a:rPr lang="es-MX" dirty="0" smtClean="0"/>
              <a:t>        Web </a:t>
            </a:r>
            <a:r>
              <a:rPr lang="es-MX" dirty="0"/>
              <a:t>informativa empresarial. </a:t>
            </a:r>
            <a:endParaRPr lang="es-MX" dirty="0" smtClean="0"/>
          </a:p>
          <a:p>
            <a:endParaRPr lang="es-MX" dirty="0">
              <a:latin typeface="Times New Roman" panose="02020603050405020304" pitchFamily="18" charset="0"/>
              <a:ea typeface="Arial" panose="020B0604020202020204" pitchFamily="34" charset="0"/>
              <a:cs typeface="Arial" panose="020B0604020202020204" pitchFamily="34" charset="0"/>
            </a:endParaRPr>
          </a:p>
          <a:p>
            <a:r>
              <a:rPr lang="es-MX" dirty="0" smtClean="0">
                <a:latin typeface="Times New Roman" panose="02020603050405020304" pitchFamily="18" charset="0"/>
                <a:ea typeface="Arial" panose="020B0604020202020204" pitchFamily="34" charset="0"/>
                <a:cs typeface="Arial" panose="020B0604020202020204" pitchFamily="34" charset="0"/>
              </a:rPr>
              <a:t>PERÚ</a:t>
            </a:r>
            <a:r>
              <a:rPr lang="es-MX" dirty="0">
                <a:latin typeface="Times New Roman" panose="02020603050405020304" pitchFamily="18" charset="0"/>
                <a:ea typeface="Arial" panose="020B0604020202020204" pitchFamily="34" charset="0"/>
                <a:cs typeface="Arial" panose="020B0604020202020204" pitchFamily="34" charset="0"/>
              </a:rPr>
              <a:t>. Congreso de la República </a:t>
            </a:r>
            <a:endParaRPr lang="es-MX" sz="1400" dirty="0">
              <a:latin typeface="Calibri" panose="020F0502020204030204" pitchFamily="34" charset="0"/>
              <a:ea typeface="Calibri" panose="020F0502020204030204" pitchFamily="34" charset="0"/>
              <a:cs typeface="Arial" panose="020B0604020202020204" pitchFamily="34" charset="0"/>
            </a:endParaRPr>
          </a:p>
          <a:p>
            <a:pPr marL="540385" algn="just">
              <a:spcBef>
                <a:spcPts val="600"/>
              </a:spcBef>
              <a:spcAft>
                <a:spcPts val="0"/>
              </a:spcAft>
            </a:pPr>
            <a:r>
              <a:rPr lang="es-MX" dirty="0">
                <a:latin typeface="Times New Roman" panose="02020603050405020304" pitchFamily="18" charset="0"/>
                <a:ea typeface="Arial" panose="020B0604020202020204" pitchFamily="34" charset="0"/>
                <a:cs typeface="Arial" panose="020B0604020202020204" pitchFamily="34" charset="0"/>
              </a:rPr>
              <a:t>2007 Decreto Supremo No. 066-2007-PCM: Nuevo Reglamento de Inspecciones Técnicas de Seguridad en Defensa Civil</a:t>
            </a:r>
            <a:endParaRPr lang="es-MX" sz="1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CustomShape 1"/>
          <p:cNvSpPr/>
          <p:nvPr/>
        </p:nvSpPr>
        <p:spPr>
          <a:xfrm>
            <a:off x="576720" y="260648"/>
            <a:ext cx="7990560" cy="622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s-PE" sz="3500" b="1" strike="noStrike" spc="-1" dirty="0" smtClean="0">
                <a:solidFill>
                  <a:srgbClr val="9C4700"/>
                </a:solidFill>
                <a:uFill>
                  <a:solidFill>
                    <a:srgbClr val="FFFFFF"/>
                  </a:solidFill>
                </a:uFill>
                <a:latin typeface="Times New Roman"/>
                <a:ea typeface="DejaVu Sans"/>
              </a:rPr>
              <a:t>BIBLIOGRAFÍA</a:t>
            </a:r>
            <a:endParaRPr lang="es-PE"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26378373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2713822" y="1484784"/>
            <a:ext cx="3744416" cy="362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s-PE" sz="1800" b="0" strike="noStrike" spc="-1" dirty="0">
              <a:solidFill>
                <a:srgbClr val="000000"/>
              </a:solidFill>
              <a:uFill>
                <a:solidFill>
                  <a:srgbClr val="FFFFFF"/>
                </a:solidFill>
              </a:uFill>
              <a:latin typeface="Arial"/>
            </a:endParaRPr>
          </a:p>
          <a:p>
            <a:pPr marL="216000" indent="-214560" algn="just">
              <a:lnSpc>
                <a:spcPct val="100000"/>
              </a:lnSpc>
              <a:buClr>
                <a:srgbClr val="000000"/>
              </a:buClr>
              <a:buSzPct val="45000"/>
              <a:buFont typeface="Wingdings" charset="2"/>
              <a:buChar char=""/>
            </a:pPr>
            <a:r>
              <a:rPr lang="es-PE" sz="3600" b="1" strike="noStrike" spc="-1" dirty="0">
                <a:solidFill>
                  <a:srgbClr val="9C4700"/>
                </a:solidFill>
                <a:uFill>
                  <a:solidFill>
                    <a:srgbClr val="FFFFFF"/>
                  </a:solidFill>
                </a:uFill>
                <a:latin typeface="Calibri"/>
                <a:ea typeface="DejaVu Sans"/>
              </a:rPr>
              <a:t>ANTECEDENTES</a:t>
            </a:r>
            <a:endParaRPr lang="es-PE" sz="1800" b="0" strike="noStrike" spc="-1" dirty="0">
              <a:solidFill>
                <a:srgbClr val="000000"/>
              </a:solidFill>
              <a:uFill>
                <a:solidFill>
                  <a:srgbClr val="FFFFFF"/>
                </a:solidFill>
              </a:uFill>
              <a:latin typeface="Arial"/>
            </a:endParaRPr>
          </a:p>
          <a:p>
            <a:pPr marL="216000" indent="-214560" algn="just">
              <a:lnSpc>
                <a:spcPct val="100000"/>
              </a:lnSpc>
              <a:buClr>
                <a:srgbClr val="000000"/>
              </a:buClr>
              <a:buSzPct val="45000"/>
              <a:buFont typeface="Wingdings" charset="2"/>
              <a:buChar char=""/>
            </a:pPr>
            <a:r>
              <a:rPr lang="es-PE" sz="3600" b="1" strike="noStrike" spc="-1" dirty="0">
                <a:solidFill>
                  <a:srgbClr val="9C4700"/>
                </a:solidFill>
                <a:uFill>
                  <a:solidFill>
                    <a:srgbClr val="FFFFFF"/>
                  </a:solidFill>
                </a:uFill>
                <a:latin typeface="Calibri"/>
                <a:ea typeface="DejaVu Sans"/>
              </a:rPr>
              <a:t>PROBLEMA</a:t>
            </a:r>
            <a:endParaRPr lang="es-PE" sz="1800" b="0" strike="noStrike" spc="-1" dirty="0">
              <a:solidFill>
                <a:srgbClr val="000000"/>
              </a:solidFill>
              <a:uFill>
                <a:solidFill>
                  <a:srgbClr val="FFFFFF"/>
                </a:solidFill>
              </a:uFill>
              <a:latin typeface="Arial"/>
            </a:endParaRPr>
          </a:p>
          <a:p>
            <a:pPr marL="216000" indent="-214560" algn="just">
              <a:lnSpc>
                <a:spcPct val="100000"/>
              </a:lnSpc>
              <a:buClr>
                <a:srgbClr val="000000"/>
              </a:buClr>
              <a:buSzPct val="45000"/>
              <a:buFont typeface="Wingdings" charset="2"/>
              <a:buChar char=""/>
            </a:pPr>
            <a:r>
              <a:rPr lang="es-PE" sz="3600" b="1" strike="noStrike" spc="-1" dirty="0" smtClean="0">
                <a:solidFill>
                  <a:srgbClr val="9C4700"/>
                </a:solidFill>
                <a:uFill>
                  <a:solidFill>
                    <a:srgbClr val="FFFFFF"/>
                  </a:solidFill>
                </a:uFill>
                <a:latin typeface="Calibri"/>
                <a:ea typeface="DejaVu Sans"/>
              </a:rPr>
              <a:t>OBJETIVO</a:t>
            </a:r>
          </a:p>
          <a:p>
            <a:pPr marL="216000" indent="-214560" algn="just">
              <a:lnSpc>
                <a:spcPct val="100000"/>
              </a:lnSpc>
              <a:buClr>
                <a:srgbClr val="000000"/>
              </a:buClr>
              <a:buSzPct val="45000"/>
              <a:buFont typeface="Wingdings" charset="2"/>
              <a:buChar char=""/>
            </a:pPr>
            <a:r>
              <a:rPr lang="es-PE" sz="3600" b="1" spc="-1" dirty="0" smtClean="0">
                <a:solidFill>
                  <a:srgbClr val="9C4700"/>
                </a:solidFill>
                <a:uFill>
                  <a:solidFill>
                    <a:srgbClr val="FFFFFF"/>
                  </a:solidFill>
                </a:uFill>
                <a:latin typeface="Calibri"/>
                <a:ea typeface="DejaVu Sans"/>
              </a:rPr>
              <a:t>JUSTIFICACIÓN</a:t>
            </a:r>
          </a:p>
          <a:p>
            <a:pPr marL="216000" indent="-214560" algn="just">
              <a:lnSpc>
                <a:spcPct val="100000"/>
              </a:lnSpc>
              <a:buClr>
                <a:srgbClr val="000000"/>
              </a:buClr>
              <a:buSzPct val="45000"/>
              <a:buFont typeface="Wingdings" charset="2"/>
              <a:buChar char=""/>
            </a:pPr>
            <a:r>
              <a:rPr lang="es-PE" sz="3600" b="1" strike="noStrike" spc="-1" dirty="0" smtClean="0">
                <a:solidFill>
                  <a:srgbClr val="9C4700"/>
                </a:solidFill>
                <a:uFill>
                  <a:solidFill>
                    <a:srgbClr val="FFFFFF"/>
                  </a:solidFill>
                </a:uFill>
                <a:latin typeface="Calibri"/>
                <a:ea typeface="DejaVu Sans"/>
              </a:rPr>
              <a:t>ALCANCES</a:t>
            </a:r>
          </a:p>
          <a:p>
            <a:pPr marL="216000" indent="-214560" algn="just">
              <a:lnSpc>
                <a:spcPct val="100000"/>
              </a:lnSpc>
              <a:buClr>
                <a:srgbClr val="000000"/>
              </a:buClr>
              <a:buSzPct val="45000"/>
              <a:buFont typeface="Wingdings" charset="2"/>
              <a:buChar char=""/>
            </a:pPr>
            <a:r>
              <a:rPr lang="es-PE" sz="3600" b="1" spc="-1" dirty="0" smtClean="0">
                <a:solidFill>
                  <a:srgbClr val="9C4700"/>
                </a:solidFill>
                <a:uFill>
                  <a:solidFill>
                    <a:srgbClr val="FFFFFF"/>
                  </a:solidFill>
                </a:uFill>
                <a:latin typeface="Calibri"/>
                <a:ea typeface="DejaVu Sans"/>
              </a:rPr>
              <a:t>MARCO TEÓRICO</a:t>
            </a:r>
            <a:endParaRPr lang="es-PE" sz="3600" b="1" strike="noStrike" spc="-1" dirty="0" smtClean="0">
              <a:solidFill>
                <a:srgbClr val="9C4700"/>
              </a:solidFill>
              <a:uFill>
                <a:solidFill>
                  <a:srgbClr val="FFFFFF"/>
                </a:solidFill>
              </a:uFill>
              <a:latin typeface="Calibri"/>
              <a:ea typeface="DejaVu Sans"/>
            </a:endParaRPr>
          </a:p>
          <a:p>
            <a:pPr marL="216000" indent="-214560" algn="just">
              <a:lnSpc>
                <a:spcPct val="100000"/>
              </a:lnSpc>
              <a:buClr>
                <a:srgbClr val="000000"/>
              </a:buClr>
              <a:buSzPct val="45000"/>
              <a:buFont typeface="Wingdings" charset="2"/>
              <a:buChar char=""/>
            </a:pPr>
            <a:endParaRPr lang="es-PE" sz="3600" b="1" spc="-1" dirty="0">
              <a:solidFill>
                <a:srgbClr val="9C4700"/>
              </a:solidFill>
              <a:uFill>
                <a:solidFill>
                  <a:srgbClr val="FFFFFF"/>
                </a:solidFill>
              </a:uFill>
              <a:latin typeface="Calibri"/>
              <a:ea typeface="DejaVu Sans"/>
            </a:endParaRPr>
          </a:p>
        </p:txBody>
      </p:sp>
      <p:sp>
        <p:nvSpPr>
          <p:cNvPr id="115" name="CustomShape 2"/>
          <p:cNvSpPr/>
          <p:nvPr/>
        </p:nvSpPr>
        <p:spPr>
          <a:xfrm>
            <a:off x="2748656" y="260648"/>
            <a:ext cx="3778808" cy="888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s-PE" sz="7200" b="1" strike="noStrike" spc="-1" dirty="0">
                <a:solidFill>
                  <a:srgbClr val="9C4700"/>
                </a:solidFill>
                <a:uFill>
                  <a:solidFill>
                    <a:srgbClr val="FFFFFF"/>
                  </a:solidFill>
                </a:uFill>
                <a:latin typeface="Calibri"/>
                <a:ea typeface="DejaVu Sans"/>
              </a:rPr>
              <a:t>AGENDA</a:t>
            </a:r>
            <a:endParaRPr lang="es-PE" sz="2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934280" y="260640"/>
            <a:ext cx="4658760" cy="699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s-PE" sz="4800" b="1" strike="noStrike" spc="-1" dirty="0">
                <a:solidFill>
                  <a:srgbClr val="9C4700"/>
                </a:solidFill>
                <a:uFill>
                  <a:solidFill>
                    <a:srgbClr val="FFFFFF"/>
                  </a:solidFill>
                </a:uFill>
                <a:latin typeface="Calibri"/>
                <a:ea typeface="DejaVu Sans"/>
              </a:rPr>
              <a:t>ANTECEDENTES</a:t>
            </a:r>
            <a:endParaRPr lang="es-PE" sz="2400" b="0" strike="noStrike" spc="-1" dirty="0">
              <a:solidFill>
                <a:srgbClr val="000000"/>
              </a:solidFill>
              <a:uFill>
                <a:solidFill>
                  <a:srgbClr val="FFFFFF"/>
                </a:solidFill>
              </a:uFill>
              <a:latin typeface="Arial"/>
            </a:endParaRPr>
          </a:p>
        </p:txBody>
      </p:sp>
      <p:sp>
        <p:nvSpPr>
          <p:cNvPr id="118" name="CustomShape 2"/>
          <p:cNvSpPr/>
          <p:nvPr/>
        </p:nvSpPr>
        <p:spPr>
          <a:xfrm>
            <a:off x="504000" y="1453320"/>
            <a:ext cx="799056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r>
              <a:rPr lang="es-PE" sz="1800" b="1" strike="noStrike" spc="-1" dirty="0">
                <a:solidFill>
                  <a:srgbClr val="000000"/>
                </a:solidFill>
                <a:uFill>
                  <a:solidFill>
                    <a:srgbClr val="FFFFFF"/>
                  </a:solidFill>
                </a:uFill>
                <a:latin typeface="Arial"/>
                <a:ea typeface="DejaVu Sans"/>
              </a:rPr>
              <a:t>Siniestro en las instalaciones de la Discoteca Utopía</a:t>
            </a:r>
            <a:endParaRPr lang="es-PE" sz="1800" b="0" strike="noStrike" spc="-1" dirty="0">
              <a:solidFill>
                <a:srgbClr val="000000"/>
              </a:solidFill>
              <a:uFill>
                <a:solidFill>
                  <a:srgbClr val="FFFFFF"/>
                </a:solidFill>
              </a:uFill>
              <a:latin typeface="Arial"/>
            </a:endParaRPr>
          </a:p>
          <a:p>
            <a:pPr marL="285750" indent="-285750" algn="just">
              <a:buFont typeface="Arial" pitchFamily="34" charset="0"/>
              <a:buChar char="•"/>
            </a:pPr>
            <a:r>
              <a:rPr lang="es-PE" sz="1800" b="0" strike="noStrike" spc="-1" dirty="0">
                <a:solidFill>
                  <a:srgbClr val="000000"/>
                </a:solidFill>
                <a:uFill>
                  <a:solidFill>
                    <a:srgbClr val="FFFFFF"/>
                  </a:solidFill>
                </a:uFill>
                <a:latin typeface="Arial"/>
                <a:ea typeface="DejaVu Sans"/>
              </a:rPr>
              <a:t>La Inspección Técnica de Seguridad de Defensa Civil (ITSDC) fue una  medida adoptada y ésta deberá ser solicitada como requisito previo al otorgamiento de autorización, permiso o licencia </a:t>
            </a:r>
            <a:r>
              <a:rPr lang="es-PE" sz="1800" b="0" strike="noStrike" spc="-1" dirty="0" smtClean="0">
                <a:solidFill>
                  <a:srgbClr val="000000"/>
                </a:solidFill>
                <a:uFill>
                  <a:solidFill>
                    <a:srgbClr val="FFFFFF"/>
                  </a:solidFill>
                </a:uFill>
                <a:latin typeface="Arial"/>
                <a:ea typeface="DejaVu Sans"/>
              </a:rPr>
              <a:t>de apertura </a:t>
            </a:r>
            <a:r>
              <a:rPr lang="es-PE" sz="1800" b="0" strike="noStrike" spc="-1" dirty="0">
                <a:solidFill>
                  <a:srgbClr val="000000"/>
                </a:solidFill>
                <a:uFill>
                  <a:solidFill>
                    <a:srgbClr val="FFFFFF"/>
                  </a:solidFill>
                </a:uFill>
                <a:latin typeface="Arial"/>
                <a:ea typeface="DejaVu Sans"/>
              </a:rPr>
              <a:t>o funcionamiento (LF), entre otros, para el desarrollo de la actividad correspondiente.</a:t>
            </a:r>
            <a:endParaRPr lang="es-PE" sz="1800" b="0" strike="noStrike" spc="-1" dirty="0">
              <a:solidFill>
                <a:srgbClr val="000000"/>
              </a:solidFill>
              <a:uFill>
                <a:solidFill>
                  <a:srgbClr val="FFFFFF"/>
                </a:solidFill>
              </a:uFill>
              <a:latin typeface="Arial"/>
            </a:endParaRPr>
          </a:p>
          <a:p>
            <a:pPr marL="285750" indent="-285750" algn="just">
              <a:buFont typeface="Arial" pitchFamily="34" charset="0"/>
              <a:buChar char="•"/>
            </a:pPr>
            <a:r>
              <a:rPr lang="es-PE" sz="1800" b="0" strike="noStrike" spc="-1" dirty="0">
                <a:solidFill>
                  <a:srgbClr val="000000"/>
                </a:solidFill>
                <a:uFill>
                  <a:solidFill>
                    <a:srgbClr val="FFFFFF"/>
                  </a:solidFill>
                </a:uFill>
                <a:latin typeface="Arial"/>
                <a:ea typeface="DejaVu Sans"/>
              </a:rPr>
              <a:t>Asimismo, debe ser solicitada por los administrados, cuando los objetos de inspección </a:t>
            </a:r>
            <a:r>
              <a:rPr lang="es-PE" sz="1800" b="0" strike="noStrike" spc="-1" dirty="0" smtClean="0">
                <a:solidFill>
                  <a:srgbClr val="000000"/>
                </a:solidFill>
                <a:uFill>
                  <a:solidFill>
                    <a:srgbClr val="FFFFFF"/>
                  </a:solidFill>
                </a:uFill>
                <a:latin typeface="Arial"/>
                <a:ea typeface="DejaVu Sans"/>
              </a:rPr>
              <a:t>cuenten con </a:t>
            </a:r>
            <a:r>
              <a:rPr lang="es-PE" sz="1800" b="0" strike="noStrike" spc="-1" dirty="0">
                <a:solidFill>
                  <a:srgbClr val="000000"/>
                </a:solidFill>
                <a:uFill>
                  <a:solidFill>
                    <a:srgbClr val="FFFFFF"/>
                  </a:solidFill>
                </a:uFill>
                <a:latin typeface="Arial"/>
                <a:ea typeface="DejaVu Sans"/>
              </a:rPr>
              <a:t>LF o no lo requieran, a fin de cumplir con las normas de seguridad en Defensa Civil vigentes</a:t>
            </a:r>
            <a:r>
              <a:rPr lang="es-PE" sz="1800" b="0" strike="noStrike" spc="-1" dirty="0" smtClean="0">
                <a:solidFill>
                  <a:srgbClr val="000000"/>
                </a:solidFill>
                <a:uFill>
                  <a:solidFill>
                    <a:srgbClr val="FFFFFF"/>
                  </a:solidFill>
                </a:uFill>
                <a:latin typeface="Arial"/>
                <a:ea typeface="DejaVu Sans"/>
              </a:rPr>
              <a:t>.</a:t>
            </a:r>
            <a:endParaRPr lang="es-PE" sz="1800" b="0" strike="noStrike" spc="-1" dirty="0" smtClean="0">
              <a:solidFill>
                <a:srgbClr val="000000"/>
              </a:solidFill>
              <a:uFill>
                <a:solidFill>
                  <a:srgbClr val="FFFFFF"/>
                </a:solidFill>
              </a:uFill>
              <a:latin typeface="Arial"/>
            </a:endParaRPr>
          </a:p>
          <a:p>
            <a:pPr algn="just"/>
            <a:endParaRPr lang="es-PE" spc="-1" dirty="0">
              <a:solidFill>
                <a:srgbClr val="000000"/>
              </a:solidFill>
              <a:uFill>
                <a:solidFill>
                  <a:srgbClr val="FFFFFF"/>
                </a:solidFill>
              </a:uFill>
              <a:latin typeface="Arial"/>
            </a:endParaRPr>
          </a:p>
          <a:p>
            <a:pPr algn="just"/>
            <a:r>
              <a:rPr lang="es-PE" b="1" spc="-1" dirty="0">
                <a:solidFill>
                  <a:srgbClr val="000000"/>
                </a:solidFill>
                <a:uFill>
                  <a:solidFill>
                    <a:srgbClr val="FFFFFF"/>
                  </a:solidFill>
                </a:uFill>
                <a:latin typeface="Arial"/>
                <a:ea typeface="DejaVu Sans"/>
              </a:rPr>
              <a:t>García (2012) </a:t>
            </a:r>
            <a:r>
              <a:rPr lang="es-PE" spc="-1" dirty="0">
                <a:solidFill>
                  <a:srgbClr val="000000"/>
                </a:solidFill>
                <a:uFill>
                  <a:solidFill>
                    <a:srgbClr val="FFFFFF"/>
                  </a:solidFill>
                </a:uFill>
                <a:latin typeface="Arial"/>
                <a:ea typeface="DejaVu Sans"/>
              </a:rPr>
              <a:t>cita que la gestión de procesos busca una visualización detallada del conjunto de actividades dentro de una organización. Permite, por lo tanto, obtener herramientas con las que se puede analizar, controlar, mejorar y rediseñar el flujo de trabajo; de esta manera, hacerlo más satisfactorio para el cliente y más rentable para la empresa. </a:t>
            </a:r>
            <a:endParaRPr lang="es-PE" spc="-1" dirty="0">
              <a:solidFill>
                <a:srgbClr val="000000"/>
              </a:solidFill>
              <a:uFill>
                <a:solidFill>
                  <a:srgbClr val="FFFFFF"/>
                </a:solidFill>
              </a:uFill>
              <a:latin typeface="Arial"/>
            </a:endParaRPr>
          </a:p>
          <a:p>
            <a:endParaRPr lang="es-PE" sz="1800" b="0" strike="noStrike" spc="-1" dirty="0">
              <a:solidFill>
                <a:srgbClr val="000000"/>
              </a:solidFill>
              <a:uFill>
                <a:solidFill>
                  <a:srgbClr val="FFFFFF"/>
                </a:solidFill>
              </a:uFill>
              <a:latin typeface="Arial"/>
            </a:endParaRPr>
          </a:p>
          <a:p>
            <a:endParaRPr lang="es-PE"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934280" y="260640"/>
            <a:ext cx="4658760" cy="699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s-PE" sz="4800" b="1" strike="noStrike" spc="-1" dirty="0">
                <a:solidFill>
                  <a:srgbClr val="9C4700"/>
                </a:solidFill>
                <a:uFill>
                  <a:solidFill>
                    <a:srgbClr val="FFFFFF"/>
                  </a:solidFill>
                </a:uFill>
                <a:latin typeface="Calibri"/>
                <a:ea typeface="DejaVu Sans"/>
              </a:rPr>
              <a:t>ANTECEDENTES</a:t>
            </a:r>
            <a:endParaRPr lang="es-PE" sz="2400" b="0" strike="noStrike" spc="-1" dirty="0">
              <a:solidFill>
                <a:srgbClr val="000000"/>
              </a:solidFill>
              <a:uFill>
                <a:solidFill>
                  <a:srgbClr val="FFFFFF"/>
                </a:solidFill>
              </a:uFill>
              <a:latin typeface="Arial"/>
            </a:endParaRPr>
          </a:p>
        </p:txBody>
      </p:sp>
      <p:sp>
        <p:nvSpPr>
          <p:cNvPr id="118" name="CustomShape 2"/>
          <p:cNvSpPr/>
          <p:nvPr/>
        </p:nvSpPr>
        <p:spPr>
          <a:xfrm>
            <a:off x="539552" y="1124744"/>
            <a:ext cx="799056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r>
              <a:rPr lang="es-MX" sz="2000" b="1" dirty="0"/>
              <a:t>Descripción de soluciones encontradas</a:t>
            </a:r>
            <a:endParaRPr lang="es-MX" sz="2000" dirty="0"/>
          </a:p>
          <a:p>
            <a:pPr lvl="0" algn="just"/>
            <a:r>
              <a:rPr lang="es-MX" sz="2000" b="1" dirty="0"/>
              <a:t>Sistema de Defensa Civil de la Municipalidad de San </a:t>
            </a:r>
            <a:r>
              <a:rPr lang="es-MX" sz="2000" b="1" dirty="0" smtClean="0"/>
              <a:t>Isidro</a:t>
            </a:r>
          </a:p>
          <a:p>
            <a:pPr lvl="0" algn="just"/>
            <a:r>
              <a:rPr lang="es-ES" sz="2000" dirty="0" smtClean="0"/>
              <a:t>Registro de solicitud, planificación, </a:t>
            </a:r>
            <a:endParaRPr lang="es-MX" sz="2000" dirty="0"/>
          </a:p>
          <a:p>
            <a:pPr algn="just"/>
            <a:r>
              <a:rPr lang="es-MX" sz="2000" dirty="0" smtClean="0"/>
              <a:t>El </a:t>
            </a:r>
            <a:r>
              <a:rPr lang="es-MX" sz="2000" dirty="0"/>
              <a:t>sistema ha sido diseñado en ambiente </a:t>
            </a:r>
            <a:r>
              <a:rPr lang="es-MX" sz="2000" dirty="0" smtClean="0"/>
              <a:t>Windows</a:t>
            </a:r>
          </a:p>
          <a:p>
            <a:pPr algn="just"/>
            <a:r>
              <a:rPr lang="es-MX" sz="2000" dirty="0" smtClean="0"/>
              <a:t>El </a:t>
            </a:r>
            <a:r>
              <a:rPr lang="es-MX" sz="2000" dirty="0"/>
              <a:t>lenguaje de programación utilizado es el Visual Basic 6.0 y se ha utilizado el Active </a:t>
            </a:r>
            <a:r>
              <a:rPr lang="es-MX" sz="2000" dirty="0" err="1"/>
              <a:t>Reports</a:t>
            </a:r>
            <a:r>
              <a:rPr lang="es-MX" sz="2000" dirty="0"/>
              <a:t> como herramienta de reportes</a:t>
            </a:r>
            <a:r>
              <a:rPr lang="es-MX" sz="2000" dirty="0" smtClean="0"/>
              <a:t>.</a:t>
            </a:r>
          </a:p>
          <a:p>
            <a:pPr algn="just"/>
            <a:r>
              <a:rPr lang="es-MX" sz="2000" dirty="0"/>
              <a:t> </a:t>
            </a:r>
          </a:p>
          <a:p>
            <a:pPr lvl="0" algn="just"/>
            <a:r>
              <a:rPr lang="es-MX" sz="2000" b="1" dirty="0"/>
              <a:t>Sistema de Defensa Civil de la </a:t>
            </a:r>
            <a:r>
              <a:rPr lang="es-MX" sz="2000" b="1" dirty="0" err="1"/>
              <a:t>MSM</a:t>
            </a:r>
            <a:endParaRPr lang="es-MX" sz="2000" dirty="0"/>
          </a:p>
          <a:p>
            <a:pPr algn="just"/>
            <a:r>
              <a:rPr lang="es-MX" sz="2000" dirty="0"/>
              <a:t>La </a:t>
            </a:r>
            <a:r>
              <a:rPr lang="es-MX" sz="2000" dirty="0" err="1"/>
              <a:t>MSM</a:t>
            </a:r>
            <a:r>
              <a:rPr lang="es-MX" sz="2000" dirty="0"/>
              <a:t> cuenta con un sistema de Defensa Civil desarrollado por el área de soporte en Excel. Este sistema permite registrar la solicitud de inspección y datos el informe técnico. Además permite emitir el Certificado de Defensa Civil y consultar los informes registrados.</a:t>
            </a:r>
          </a:p>
          <a:p>
            <a:endParaRPr lang="es-PE" sz="1800" b="0" strike="noStrike" spc="-1" dirty="0">
              <a:solidFill>
                <a:srgbClr val="000000"/>
              </a:solidFill>
              <a:uFill>
                <a:solidFill>
                  <a:srgbClr val="FFFFFF"/>
                </a:solidFill>
              </a:uFill>
              <a:latin typeface="Arial"/>
            </a:endParaRPr>
          </a:p>
          <a:p>
            <a:endParaRPr lang="es-PE"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229978101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683568" y="0"/>
            <a:ext cx="7990560" cy="622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s-PE" sz="3500" b="1" strike="noStrike" spc="-1" dirty="0">
                <a:solidFill>
                  <a:srgbClr val="9C4700"/>
                </a:solidFill>
                <a:uFill>
                  <a:solidFill>
                    <a:srgbClr val="FFFFFF"/>
                  </a:solidFill>
                </a:uFill>
                <a:latin typeface="Times New Roman"/>
                <a:ea typeface="DejaVu Sans"/>
              </a:rPr>
              <a:t>PROBLEMA</a:t>
            </a:r>
            <a:endParaRPr lang="es-PE" sz="1800" b="0" strike="noStrike" spc="-1" dirty="0">
              <a:solidFill>
                <a:srgbClr val="000000"/>
              </a:solidFill>
              <a:uFill>
                <a:solidFill>
                  <a:srgbClr val="FFFFFF"/>
                </a:solidFill>
              </a:uFill>
              <a:latin typeface="Arial"/>
            </a:endParaRPr>
          </a:p>
        </p:txBody>
      </p:sp>
      <p:pic>
        <p:nvPicPr>
          <p:cNvPr id="2" name="Imagen 1"/>
          <p:cNvPicPr>
            <a:picLocks noChangeAspect="1"/>
          </p:cNvPicPr>
          <p:nvPr/>
        </p:nvPicPr>
        <p:blipFill rotWithShape="1">
          <a:blip r:embed="rId2"/>
          <a:srcRect b="1235"/>
          <a:stretch/>
        </p:blipFill>
        <p:spPr>
          <a:xfrm>
            <a:off x="772500" y="476672"/>
            <a:ext cx="7812696" cy="5832648"/>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2639520" y="260640"/>
            <a:ext cx="3250440" cy="699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s-PE" sz="4800" b="1" strike="noStrike" spc="-1" dirty="0">
                <a:solidFill>
                  <a:srgbClr val="9C4700"/>
                </a:solidFill>
                <a:uFill>
                  <a:solidFill>
                    <a:srgbClr val="FFFFFF"/>
                  </a:solidFill>
                </a:uFill>
                <a:latin typeface="Calibri"/>
                <a:ea typeface="DejaVu Sans"/>
              </a:rPr>
              <a:t>OBJETIVOS</a:t>
            </a:r>
            <a:endParaRPr lang="es-PE" sz="2400" b="0" strike="noStrike" spc="-1" dirty="0">
              <a:solidFill>
                <a:srgbClr val="000000"/>
              </a:solidFill>
              <a:uFill>
                <a:solidFill>
                  <a:srgbClr val="FFFFFF"/>
                </a:solidFill>
              </a:uFill>
              <a:latin typeface="Arial"/>
            </a:endParaRPr>
          </a:p>
        </p:txBody>
      </p:sp>
      <p:sp>
        <p:nvSpPr>
          <p:cNvPr id="129" name="CustomShape 2"/>
          <p:cNvSpPr/>
          <p:nvPr/>
        </p:nvSpPr>
        <p:spPr>
          <a:xfrm>
            <a:off x="611560" y="1628800"/>
            <a:ext cx="7990560" cy="430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s-PE" sz="1800" b="1" strike="noStrike" spc="-1" dirty="0">
                <a:solidFill>
                  <a:srgbClr val="000000"/>
                </a:solidFill>
                <a:uFill>
                  <a:solidFill>
                    <a:srgbClr val="FFFFFF"/>
                  </a:solidFill>
                </a:uFill>
                <a:latin typeface="Arial"/>
                <a:ea typeface="DejaVu Sans"/>
              </a:rPr>
              <a:t>Objetivos Primarios</a:t>
            </a:r>
            <a:endParaRPr lang="es-PE" sz="1800" b="0" strike="noStrike" spc="-1" dirty="0">
              <a:solidFill>
                <a:srgbClr val="000000"/>
              </a:solidFill>
              <a:uFill>
                <a:solidFill>
                  <a:srgbClr val="FFFFFF"/>
                </a:solidFill>
              </a:uFill>
              <a:latin typeface="Arial"/>
            </a:endParaRPr>
          </a:p>
          <a:p>
            <a:pPr marL="216000" indent="-214560" algn="just">
              <a:lnSpc>
                <a:spcPct val="100000"/>
              </a:lnSpc>
              <a:buClr>
                <a:srgbClr val="000000"/>
              </a:buClr>
              <a:buSzPct val="45000"/>
              <a:buFont typeface="Wingdings" charset="2"/>
              <a:buChar char=""/>
            </a:pPr>
            <a:r>
              <a:rPr lang="es-PE" sz="1800" b="0" strike="noStrike" spc="-1" dirty="0">
                <a:solidFill>
                  <a:srgbClr val="000000"/>
                </a:solidFill>
                <a:uFill>
                  <a:solidFill>
                    <a:srgbClr val="FFFFFF"/>
                  </a:solidFill>
                </a:uFill>
                <a:latin typeface="Arial"/>
                <a:ea typeface="DejaVu Sans"/>
              </a:rPr>
              <a:t>Desarrollar un sistema para el otorgamiento de las licencias de funcionamiento emitidas en la municipalidad de San Miguel.</a:t>
            </a:r>
            <a:endParaRPr lang="es-PE" sz="1800" b="0" strike="noStrike" spc="-1" dirty="0">
              <a:solidFill>
                <a:srgbClr val="000000"/>
              </a:solidFill>
              <a:uFill>
                <a:solidFill>
                  <a:srgbClr val="FFFFFF"/>
                </a:solidFill>
              </a:uFill>
              <a:latin typeface="Arial"/>
            </a:endParaRPr>
          </a:p>
          <a:p>
            <a:pPr algn="just">
              <a:lnSpc>
                <a:spcPct val="100000"/>
              </a:lnSpc>
            </a:pPr>
            <a:endParaRPr lang="es-PE" sz="1800" b="0" strike="noStrike" spc="-1" dirty="0">
              <a:solidFill>
                <a:srgbClr val="000000"/>
              </a:solidFill>
              <a:uFill>
                <a:solidFill>
                  <a:srgbClr val="FFFFFF"/>
                </a:solidFill>
              </a:uFill>
              <a:latin typeface="Arial"/>
            </a:endParaRPr>
          </a:p>
          <a:p>
            <a:pPr algn="just">
              <a:lnSpc>
                <a:spcPct val="100000"/>
              </a:lnSpc>
            </a:pPr>
            <a:r>
              <a:rPr lang="es-PE" sz="1800" b="1" strike="noStrike" spc="-1" dirty="0">
                <a:solidFill>
                  <a:srgbClr val="000000"/>
                </a:solidFill>
                <a:uFill>
                  <a:solidFill>
                    <a:srgbClr val="FFFFFF"/>
                  </a:solidFill>
                </a:uFill>
                <a:latin typeface="Arial"/>
                <a:ea typeface="DejaVu Sans"/>
              </a:rPr>
              <a:t>Objetivos Secundarios</a:t>
            </a:r>
            <a:endParaRPr lang="es-PE" sz="1800" b="0" strike="noStrike" spc="-1" dirty="0">
              <a:solidFill>
                <a:srgbClr val="000000"/>
              </a:solidFill>
              <a:uFill>
                <a:solidFill>
                  <a:srgbClr val="FFFFFF"/>
                </a:solidFill>
              </a:uFill>
              <a:latin typeface="Arial"/>
            </a:endParaRPr>
          </a:p>
          <a:p>
            <a:pPr marL="216000" indent="-214560" algn="just">
              <a:lnSpc>
                <a:spcPct val="100000"/>
              </a:lnSpc>
              <a:buClr>
                <a:srgbClr val="000000"/>
              </a:buClr>
              <a:buSzPct val="45000"/>
              <a:buFont typeface="Wingdings" charset="2"/>
              <a:buChar char=""/>
            </a:pPr>
            <a:r>
              <a:rPr lang="es-PE" sz="1800" b="0" strike="noStrike" spc="-1" dirty="0">
                <a:solidFill>
                  <a:srgbClr val="000000"/>
                </a:solidFill>
                <a:uFill>
                  <a:solidFill>
                    <a:srgbClr val="FFFFFF"/>
                  </a:solidFill>
                </a:uFill>
                <a:latin typeface="Arial"/>
                <a:ea typeface="DejaVu Sans"/>
              </a:rPr>
              <a:t>Mejora del tiempo de respuesta en la aprobación de solicitudes.</a:t>
            </a:r>
            <a:endParaRPr lang="es-PE" sz="1800" b="0" strike="noStrike" spc="-1" dirty="0">
              <a:solidFill>
                <a:srgbClr val="000000"/>
              </a:solidFill>
              <a:uFill>
                <a:solidFill>
                  <a:srgbClr val="FFFFFF"/>
                </a:solidFill>
              </a:uFill>
              <a:latin typeface="Arial"/>
            </a:endParaRPr>
          </a:p>
          <a:p>
            <a:pPr marL="216000" indent="-214560" algn="just">
              <a:lnSpc>
                <a:spcPct val="100000"/>
              </a:lnSpc>
              <a:buClr>
                <a:srgbClr val="000000"/>
              </a:buClr>
              <a:buSzPct val="45000"/>
              <a:buFont typeface="Wingdings" charset="2"/>
              <a:buChar char=""/>
            </a:pPr>
            <a:r>
              <a:rPr lang="es-PE" sz="1800" b="0" strike="noStrike" spc="-1" dirty="0">
                <a:solidFill>
                  <a:srgbClr val="000000"/>
                </a:solidFill>
                <a:uFill>
                  <a:solidFill>
                    <a:srgbClr val="FFFFFF"/>
                  </a:solidFill>
                </a:uFill>
                <a:latin typeface="Arial"/>
                <a:ea typeface="DejaVu Sans"/>
              </a:rPr>
              <a:t>Ahorro en el presupuesto de los recursos destinados a los papeleos en trámites documentarios.</a:t>
            </a:r>
            <a:endParaRPr lang="es-PE" sz="1800" b="0" strike="noStrike" spc="-1" dirty="0">
              <a:solidFill>
                <a:srgbClr val="000000"/>
              </a:solidFill>
              <a:uFill>
                <a:solidFill>
                  <a:srgbClr val="FFFFFF"/>
                </a:solidFill>
              </a:uFill>
              <a:latin typeface="Arial"/>
            </a:endParaRPr>
          </a:p>
          <a:p>
            <a:pPr marL="216000" indent="-214560" algn="just">
              <a:lnSpc>
                <a:spcPct val="100000"/>
              </a:lnSpc>
              <a:buClr>
                <a:srgbClr val="000000"/>
              </a:buClr>
              <a:buSzPct val="45000"/>
              <a:buFont typeface="Wingdings" charset="2"/>
              <a:buChar char=""/>
            </a:pPr>
            <a:r>
              <a:rPr lang="es-PE" sz="1800" b="0" strike="noStrike" spc="-1" dirty="0">
                <a:solidFill>
                  <a:srgbClr val="000000"/>
                </a:solidFill>
                <a:uFill>
                  <a:solidFill>
                    <a:srgbClr val="FFFFFF"/>
                  </a:solidFill>
                </a:uFill>
                <a:latin typeface="Arial"/>
                <a:ea typeface="DejaVu Sans"/>
              </a:rPr>
              <a:t>Control y seguimiento de las LF a </a:t>
            </a:r>
            <a:r>
              <a:rPr lang="es-PE" sz="1800" b="0" strike="noStrike" spc="-1" dirty="0" smtClean="0">
                <a:solidFill>
                  <a:srgbClr val="000000"/>
                </a:solidFill>
                <a:uFill>
                  <a:solidFill>
                    <a:srgbClr val="FFFFFF"/>
                  </a:solidFill>
                </a:uFill>
                <a:latin typeface="Arial"/>
                <a:ea typeface="DejaVu Sans"/>
              </a:rPr>
              <a:t>tramitar.</a:t>
            </a:r>
          </a:p>
          <a:p>
            <a:pPr marL="216000" indent="-214560" algn="just">
              <a:buClr>
                <a:srgbClr val="000000"/>
              </a:buClr>
              <a:buSzPct val="45000"/>
              <a:buFont typeface="Wingdings" charset="2"/>
              <a:buChar char=""/>
            </a:pPr>
            <a:r>
              <a:rPr lang="es-MX" dirty="0"/>
              <a:t>Automatizar el ingreso de las solicitudes, Declaraciones Juradas e </a:t>
            </a:r>
            <a:r>
              <a:rPr lang="es-MX" dirty="0" smtClean="0"/>
              <a:t>informes.</a:t>
            </a:r>
          </a:p>
          <a:p>
            <a:pPr marL="216000" indent="-214560" algn="just">
              <a:buClr>
                <a:srgbClr val="000000"/>
              </a:buClr>
              <a:buSzPct val="45000"/>
              <a:buFont typeface="Wingdings" charset="2"/>
              <a:buChar char=""/>
            </a:pPr>
            <a:r>
              <a:rPr lang="es-MX" spc="-1" dirty="0" smtClean="0">
                <a:solidFill>
                  <a:srgbClr val="000000"/>
                </a:solidFill>
                <a:uFill>
                  <a:solidFill>
                    <a:srgbClr val="FFFFFF"/>
                  </a:solidFill>
                </a:uFill>
                <a:latin typeface="Arial"/>
                <a:ea typeface="DejaVu Sans"/>
              </a:rPr>
              <a:t>Incorporar </a:t>
            </a:r>
            <a:r>
              <a:rPr lang="es-MX" spc="-1" dirty="0">
                <a:solidFill>
                  <a:srgbClr val="000000"/>
                </a:solidFill>
                <a:uFill>
                  <a:solidFill>
                    <a:srgbClr val="FFFFFF"/>
                  </a:solidFill>
                </a:uFill>
                <a:latin typeface="Arial"/>
                <a:ea typeface="DejaVu Sans"/>
              </a:rPr>
              <a:t>ayuda a los usuarios para detectar los plazos vencidos y por vencer</a:t>
            </a:r>
            <a:r>
              <a:rPr lang="es-MX" spc="-1" dirty="0" smtClean="0">
                <a:solidFill>
                  <a:srgbClr val="000000"/>
                </a:solidFill>
                <a:uFill>
                  <a:solidFill>
                    <a:srgbClr val="FFFFFF"/>
                  </a:solidFill>
                </a:uFill>
                <a:latin typeface="Arial"/>
                <a:ea typeface="DejaVu Sans"/>
              </a:rPr>
              <a:t>.</a:t>
            </a:r>
          </a:p>
          <a:p>
            <a:pPr marL="216000" indent="-214560" algn="just">
              <a:buClr>
                <a:srgbClr val="000000"/>
              </a:buClr>
              <a:buSzPct val="45000"/>
              <a:buFont typeface="Wingdings" charset="2"/>
              <a:buChar char=""/>
            </a:pPr>
            <a:r>
              <a:rPr lang="es-MX" spc="-1" dirty="0" smtClean="0">
                <a:solidFill>
                  <a:srgbClr val="000000"/>
                </a:solidFill>
                <a:uFill>
                  <a:solidFill>
                    <a:srgbClr val="FFFFFF"/>
                  </a:solidFill>
                </a:uFill>
                <a:latin typeface="Arial"/>
                <a:ea typeface="DejaVu Sans"/>
              </a:rPr>
              <a:t> Agr</a:t>
            </a:r>
            <a:r>
              <a:rPr lang="es-MX" dirty="0" smtClean="0"/>
              <a:t>egar  </a:t>
            </a:r>
            <a:r>
              <a:rPr lang="es-MX" dirty="0"/>
              <a:t>estados a las inspecciones y fiscalizaciones.</a:t>
            </a:r>
          </a:p>
          <a:p>
            <a:pPr marL="216000" indent="-214560" algn="just">
              <a:lnSpc>
                <a:spcPct val="100000"/>
              </a:lnSpc>
              <a:buClr>
                <a:srgbClr val="000000"/>
              </a:buClr>
              <a:buSzPct val="45000"/>
              <a:buFont typeface="Wingdings" charset="2"/>
              <a:buChar char=""/>
            </a:pPr>
            <a:endParaRPr lang="es-PE" sz="1800" b="0" strike="noStrike" spc="-1" dirty="0">
              <a:solidFill>
                <a:srgbClr val="000000"/>
              </a:solidFill>
              <a:uFill>
                <a:solidFill>
                  <a:srgbClr val="FFFFFF"/>
                </a:solidFill>
              </a:uFill>
              <a:latin typeface="Arial"/>
            </a:endParaRPr>
          </a:p>
          <a:p>
            <a:pPr>
              <a:lnSpc>
                <a:spcPct val="100000"/>
              </a:lnSpc>
            </a:pPr>
            <a:endParaRPr lang="es-PE"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51520" y="1412776"/>
            <a:ext cx="8496944" cy="3970318"/>
          </a:xfrm>
          <a:prstGeom prst="rect">
            <a:avLst/>
          </a:prstGeom>
        </p:spPr>
        <p:txBody>
          <a:bodyPr wrap="square">
            <a:spAutoFit/>
          </a:bodyPr>
          <a:lstStyle/>
          <a:p>
            <a:pPr lvl="0" algn="just">
              <a:spcBef>
                <a:spcPts val="600"/>
              </a:spcBef>
              <a:spcAft>
                <a:spcPts val="0"/>
              </a:spcAft>
              <a:tabLst>
                <a:tab pos="393700" algn="l"/>
              </a:tabLst>
            </a:pPr>
            <a:r>
              <a:rPr lang="es-MX" sz="2800" dirty="0">
                <a:latin typeface="Times New Roman" panose="02020603050405020304" pitchFamily="18" charset="0"/>
                <a:ea typeface="Arial" panose="020B0604020202020204" pitchFamily="34" charset="0"/>
                <a:cs typeface="Arial" panose="020B0604020202020204" pitchFamily="34" charset="0"/>
              </a:rPr>
              <a:t>Automatizar el ingreso de las solicitudes, Declaraciones Juradas e informes: Todos los formatos llenados por el personal de Defensa Civil tendrán una interfaz de ingreso de datos, los cuales serán almacenados y recuperados en el momento deseado. Esto constituye una facilidad para el usuario de Defensa Civil que permitirá registrar su información en menor tiempo y con menos errores y así los tiempos de atención y las quejas por demoras disminuirán apreciablemente.</a:t>
            </a:r>
            <a:endParaRPr lang="es-MX" sz="2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CustomShape 1"/>
          <p:cNvSpPr/>
          <p:nvPr/>
        </p:nvSpPr>
        <p:spPr>
          <a:xfrm>
            <a:off x="1934280" y="260640"/>
            <a:ext cx="4658760" cy="699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s-PE" sz="4800" b="1" strike="noStrike" spc="-1" dirty="0" smtClean="0">
                <a:solidFill>
                  <a:srgbClr val="9C4700"/>
                </a:solidFill>
                <a:uFill>
                  <a:solidFill>
                    <a:srgbClr val="FFFFFF"/>
                  </a:solidFill>
                </a:uFill>
                <a:latin typeface="Calibri"/>
                <a:ea typeface="DejaVu Sans"/>
              </a:rPr>
              <a:t>JUSTIFICACIÓN</a:t>
            </a:r>
            <a:endParaRPr lang="es-PE" sz="24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8286157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95536" y="2282533"/>
            <a:ext cx="8496944" cy="1323439"/>
          </a:xfrm>
          <a:prstGeom prst="rect">
            <a:avLst/>
          </a:prstGeom>
        </p:spPr>
        <p:txBody>
          <a:bodyPr wrap="square">
            <a:spAutoFit/>
          </a:bodyPr>
          <a:lstStyle/>
          <a:p>
            <a:pPr marL="342900" marR="12700" lvl="0" indent="-342900" algn="just">
              <a:spcBef>
                <a:spcPts val="600"/>
              </a:spcBef>
              <a:spcAft>
                <a:spcPts val="0"/>
              </a:spcAft>
              <a:buFont typeface="Wingdings" panose="05000000000000000000" pitchFamily="2" charset="2"/>
              <a:buChar char=""/>
              <a:tabLst>
                <a:tab pos="393700" algn="l"/>
              </a:tabLst>
            </a:pPr>
            <a:r>
              <a:rPr lang="es-MX" sz="2400" dirty="0" smtClean="0">
                <a:latin typeface="Times New Roman" panose="02020603050405020304" pitchFamily="18" charset="0"/>
                <a:ea typeface="Arial" panose="020B0604020202020204" pitchFamily="34" charset="0"/>
                <a:cs typeface="Arial" panose="020B0604020202020204" pitchFamily="34" charset="0"/>
              </a:rPr>
              <a:t>El sistema </a:t>
            </a:r>
            <a:r>
              <a:rPr lang="es-MX" sz="2400" dirty="0">
                <a:latin typeface="Times New Roman" panose="02020603050405020304" pitchFamily="18" charset="0"/>
                <a:ea typeface="Arial" panose="020B0604020202020204" pitchFamily="34" charset="0"/>
                <a:cs typeface="Arial" panose="020B0604020202020204" pitchFamily="34" charset="0"/>
              </a:rPr>
              <a:t>propuesto ayudará a las áreas de Sub Gerencia de Tramite de licencia de Funcionamiento, la Sub Gerencia de Defensa Civil y las áreas relacionadas a estas.</a:t>
            </a:r>
            <a:r>
              <a:rPr lang="es-MX" sz="3200" b="1" dirty="0">
                <a:latin typeface="Times New Roman" panose="02020603050405020304" pitchFamily="18" charset="0"/>
                <a:ea typeface="Arial" panose="020B0604020202020204" pitchFamily="34" charset="0"/>
                <a:cs typeface="Arial" panose="020B0604020202020204" pitchFamily="34" charset="0"/>
              </a:rPr>
              <a:t> </a:t>
            </a:r>
            <a:endParaRPr lang="es-MX"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CustomShape 1"/>
          <p:cNvSpPr/>
          <p:nvPr/>
        </p:nvSpPr>
        <p:spPr>
          <a:xfrm>
            <a:off x="2639520" y="260640"/>
            <a:ext cx="3250440" cy="699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s-PE" sz="4800" b="1" spc="-1" dirty="0" smtClean="0">
                <a:solidFill>
                  <a:srgbClr val="9C4700"/>
                </a:solidFill>
                <a:uFill>
                  <a:solidFill>
                    <a:srgbClr val="FFFFFF"/>
                  </a:solidFill>
                </a:uFill>
                <a:latin typeface="Calibri"/>
              </a:rPr>
              <a:t>ALCANCES</a:t>
            </a:r>
            <a:endParaRPr lang="es-PE" sz="24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8745257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7504" y="1412776"/>
            <a:ext cx="8784976" cy="3731791"/>
          </a:xfrm>
          <a:prstGeom prst="rect">
            <a:avLst/>
          </a:prstGeom>
        </p:spPr>
        <p:txBody>
          <a:bodyPr wrap="square">
            <a:spAutoFit/>
          </a:bodyPr>
          <a:lstStyle/>
          <a:p>
            <a:pPr lvl="0">
              <a:spcBef>
                <a:spcPts val="1200"/>
              </a:spcBef>
              <a:spcAft>
                <a:spcPts val="300"/>
              </a:spcAft>
            </a:pPr>
            <a:r>
              <a:rPr lang="es-MX" sz="3200" kern="1600" dirty="0">
                <a:latin typeface="Times New Roman" panose="02020603050405020304" pitchFamily="18" charset="0"/>
                <a:ea typeface="Arial" panose="020B0604020202020204" pitchFamily="34" charset="0"/>
                <a:cs typeface="Times New Roman" panose="02020603050405020304" pitchFamily="18" charset="0"/>
              </a:rPr>
              <a:t>Inspección Técnica de Seguridad de Defensa </a:t>
            </a:r>
            <a:r>
              <a:rPr lang="es-MX" sz="3200" kern="1600" dirty="0" smtClean="0">
                <a:latin typeface="Times New Roman" panose="02020603050405020304" pitchFamily="18" charset="0"/>
                <a:ea typeface="Arial" panose="020B0604020202020204" pitchFamily="34" charset="0"/>
                <a:cs typeface="Times New Roman" panose="02020603050405020304" pitchFamily="18" charset="0"/>
              </a:rPr>
              <a:t>Civil</a:t>
            </a:r>
            <a:endParaRPr lang="es-MX" sz="3600" b="1" kern="1600" dirty="0">
              <a:latin typeface="Calibri Light" panose="020F0302020204030204" pitchFamily="34" charset="0"/>
              <a:ea typeface="Times New Roman" panose="02020603050405020304" pitchFamily="18" charset="0"/>
              <a:cs typeface="Times New Roman" panose="02020603050405020304" pitchFamily="18" charset="0"/>
            </a:endParaRPr>
          </a:p>
          <a:p>
            <a:pPr algn="just">
              <a:spcBef>
                <a:spcPts val="600"/>
              </a:spcBef>
              <a:spcAft>
                <a:spcPts val="0"/>
              </a:spcAft>
            </a:pPr>
            <a:r>
              <a:rPr lang="es-MX" sz="2400" dirty="0">
                <a:latin typeface="Times New Roman" panose="02020603050405020304" pitchFamily="18" charset="0"/>
                <a:ea typeface="Times New Roman" panose="02020603050405020304" pitchFamily="18" charset="0"/>
                <a:cs typeface="Arial" panose="020B0604020202020204" pitchFamily="34" charset="0"/>
              </a:rPr>
              <a:t> </a:t>
            </a:r>
            <a:endParaRPr lang="es-MX" dirty="0">
              <a:latin typeface="Calibri" panose="020F0502020204030204" pitchFamily="34" charset="0"/>
              <a:ea typeface="Calibri" panose="020F0502020204030204" pitchFamily="34" charset="0"/>
              <a:cs typeface="Arial" panose="020B0604020202020204" pitchFamily="34" charset="0"/>
            </a:endParaRPr>
          </a:p>
          <a:p>
            <a:pPr marL="165100" algn="just">
              <a:spcBef>
                <a:spcPts val="600"/>
              </a:spcBef>
              <a:spcAft>
                <a:spcPts val="0"/>
              </a:spcAft>
            </a:pPr>
            <a:r>
              <a:rPr lang="es-MX" sz="2400" dirty="0">
                <a:latin typeface="Times New Roman" panose="02020603050405020304" pitchFamily="18" charset="0"/>
                <a:ea typeface="Arial" panose="020B0604020202020204" pitchFamily="34" charset="0"/>
                <a:cs typeface="Arial" panose="020B0604020202020204" pitchFamily="34" charset="0"/>
              </a:rPr>
              <a:t>Es una acción de prevención a solicitud del administrado realizada por los Inspectores Técnicos de Seguridad en Defensa Civil autorizados por el </a:t>
            </a:r>
            <a:r>
              <a:rPr lang="es-MX" sz="2400" dirty="0" err="1">
                <a:latin typeface="Times New Roman" panose="02020603050405020304" pitchFamily="18" charset="0"/>
                <a:ea typeface="Arial" panose="020B0604020202020204" pitchFamily="34" charset="0"/>
                <a:cs typeface="Arial" panose="020B0604020202020204" pitchFamily="34" charset="0"/>
              </a:rPr>
              <a:t>INDECI</a:t>
            </a:r>
            <a:r>
              <a:rPr lang="es-MX" sz="2400" dirty="0">
                <a:latin typeface="Times New Roman" panose="02020603050405020304" pitchFamily="18" charset="0"/>
                <a:ea typeface="Arial" panose="020B0604020202020204" pitchFamily="34" charset="0"/>
                <a:cs typeface="Arial" panose="020B0604020202020204" pitchFamily="34" charset="0"/>
              </a:rPr>
              <a:t>, conducentes a verificar y evaluar el cumplimiento o incumplimiento de las normas de seguridad en Defensa Civil vigentes en los objetos de inspección, a fin prevenir y/o reducir el riesgo debido a un peligro de origen natural o inducido por el hombre, en salvaguarda de la vida humana. </a:t>
            </a:r>
            <a:endParaRPr lang="es-MX"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CustomShape 1"/>
          <p:cNvSpPr/>
          <p:nvPr/>
        </p:nvSpPr>
        <p:spPr>
          <a:xfrm>
            <a:off x="2639520" y="260640"/>
            <a:ext cx="3250440" cy="699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s-PE" sz="4800" b="1" spc="-1" dirty="0" smtClean="0">
                <a:solidFill>
                  <a:srgbClr val="9C4700"/>
                </a:solidFill>
                <a:uFill>
                  <a:solidFill>
                    <a:srgbClr val="FFFFFF"/>
                  </a:solidFill>
                </a:uFill>
                <a:latin typeface="Calibri"/>
              </a:rPr>
              <a:t>MARCO TEÓRICO</a:t>
            </a:r>
            <a:endParaRPr lang="es-PE" sz="24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463465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Tema5</Template>
  <TotalTime>414</TotalTime>
  <Words>605</Words>
  <Application>Microsoft Office PowerPoint</Application>
  <PresentationFormat>Presentación en pantalla (4:3)</PresentationFormat>
  <Paragraphs>77</Paragraphs>
  <Slides>13</Slides>
  <Notes>0</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13</vt:i4>
      </vt:variant>
    </vt:vector>
  </HeadingPairs>
  <TitlesOfParts>
    <vt:vector size="22" baseType="lpstr">
      <vt:lpstr>Arial</vt:lpstr>
      <vt:lpstr>Calibri</vt:lpstr>
      <vt:lpstr>Calibri Light</vt:lpstr>
      <vt:lpstr>DejaVu Sans</vt:lpstr>
      <vt:lpstr>Symbol</vt:lpstr>
      <vt:lpstr>Times New Roman</vt:lpstr>
      <vt:lpstr>Wingdings</vt:lpstr>
      <vt:lpstr>Office Theme</vt:lpstr>
      <vt:lpstr>Retrospección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Luffi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Paola Gonzales Milla</dc:creator>
  <cp:lastModifiedBy>Jeremy Ruiz Acevedo</cp:lastModifiedBy>
  <cp:revision>29</cp:revision>
  <dcterms:created xsi:type="dcterms:W3CDTF">2016-06-28T16:14:36Z</dcterms:created>
  <dcterms:modified xsi:type="dcterms:W3CDTF">2017-07-18T06:26:48Z</dcterms:modified>
  <dc:language>es-PE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Luffi</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1</vt:i4>
  </property>
  <property fmtid="{D5CDD505-2E9C-101B-9397-08002B2CF9AE}" pid="8" name="Notes">
    <vt:i4>0</vt:i4>
  </property>
  <property fmtid="{D5CDD505-2E9C-101B-9397-08002B2CF9AE}" pid="9" name="PresentationFormat">
    <vt:lpwstr>Presentación en pantalla (4:3)</vt:lpwstr>
  </property>
  <property fmtid="{D5CDD505-2E9C-101B-9397-08002B2CF9AE}" pid="10" name="ScaleCrop">
    <vt:bool>false</vt:bool>
  </property>
  <property fmtid="{D5CDD505-2E9C-101B-9397-08002B2CF9AE}" pid="11" name="ShareDoc">
    <vt:bool>false</vt:bool>
  </property>
  <property fmtid="{D5CDD505-2E9C-101B-9397-08002B2CF9AE}" pid="12" name="Slides">
    <vt:i4>15</vt:i4>
  </property>
</Properties>
</file>