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5/28/2017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5/28/2017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pPr algn="ctr"/>
            <a:r>
              <a:rPr lang="es-PE" sz="3600" dirty="0"/>
              <a:t>Metodología basada en las buenas prácticas de </a:t>
            </a:r>
            <a:r>
              <a:rPr lang="es-PE" sz="3600" dirty="0" err="1"/>
              <a:t>itil</a:t>
            </a:r>
            <a:r>
              <a:rPr lang="es-PE" sz="3600" dirty="0"/>
              <a:t> y metodologías ágiles para la gestión de incidentes y requerimientos en organizaciones de un bajo grado de madurez</a:t>
            </a:r>
            <a:endParaRPr lang="es-ES" sz="3600" dirty="0"/>
          </a:p>
        </p:txBody>
      </p:sp>
      <p:sp>
        <p:nvSpPr>
          <p:cNvPr id="3" name="Subtítulo 2"/>
          <p:cNvSpPr>
            <a:spLocks noGrp="1"/>
          </p:cNvSpPr>
          <p:nvPr>
            <p:ph type="subTitle" idx="1"/>
          </p:nvPr>
        </p:nvSpPr>
        <p:spPr/>
        <p:txBody>
          <a:bodyPr/>
          <a:lstStyle/>
          <a:p>
            <a:pPr algn="ctr"/>
            <a:r>
              <a:rPr lang="es-PE" dirty="0"/>
              <a:t>Metodología para la elaboración de tesis</a:t>
            </a:r>
            <a:endParaRPr lang="es-ES" dirty="0"/>
          </a:p>
        </p:txBody>
      </p:sp>
    </p:spTree>
    <p:extLst>
      <p:ext uri="{BB962C8B-B14F-4D97-AF65-F5344CB8AC3E}">
        <p14:creationId xmlns:p14="http://schemas.microsoft.com/office/powerpoint/2010/main" val="428035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objetivos</a:t>
            </a:r>
            <a:endParaRPr lang="es-ES" dirty="0"/>
          </a:p>
        </p:txBody>
      </p:sp>
      <p:sp>
        <p:nvSpPr>
          <p:cNvPr id="3" name="Marcador de contenido 2"/>
          <p:cNvSpPr>
            <a:spLocks noGrp="1"/>
          </p:cNvSpPr>
          <p:nvPr>
            <p:ph idx="1"/>
          </p:nvPr>
        </p:nvSpPr>
        <p:spPr/>
        <p:txBody>
          <a:bodyPr/>
          <a:lstStyle/>
          <a:p>
            <a:r>
              <a:rPr lang="es-PE" dirty="0"/>
              <a:t>Plantear una metodología que permita a organizaciones de un bajo grado de madurez, una mejor gestión de incidentes y solicitudes de servicio de TI.</a:t>
            </a:r>
          </a:p>
          <a:p>
            <a:pPr lvl="1"/>
            <a:r>
              <a:rPr lang="es-PE" dirty="0"/>
              <a:t>Analizar la situación actual de la organización en estudio para establecer el alcance del proyecto.</a:t>
            </a:r>
          </a:p>
          <a:p>
            <a:pPr lvl="1"/>
            <a:r>
              <a:rPr lang="es-PE" dirty="0"/>
              <a:t>Definir los procesos de acuerdo a las necesidades encontradas que permitan a la metodología propuesta su correcto funcionamiento.</a:t>
            </a:r>
          </a:p>
        </p:txBody>
      </p:sp>
    </p:spTree>
    <p:extLst>
      <p:ext uri="{BB962C8B-B14F-4D97-AF65-F5344CB8AC3E}">
        <p14:creationId xmlns:p14="http://schemas.microsoft.com/office/powerpoint/2010/main" val="4102184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Problema – Organizaciones </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3648263379"/>
              </p:ext>
            </p:extLst>
          </p:nvPr>
        </p:nvGraphicFramePr>
        <p:xfrm>
          <a:off x="2030412" y="2389440"/>
          <a:ext cx="8128000" cy="3403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49719039"/>
                    </a:ext>
                  </a:extLst>
                </a:gridCol>
                <a:gridCol w="4064000">
                  <a:extLst>
                    <a:ext uri="{9D8B030D-6E8A-4147-A177-3AD203B41FA5}">
                      <a16:colId xmlns:a16="http://schemas.microsoft.com/office/drawing/2014/main" val="1587288179"/>
                    </a:ext>
                  </a:extLst>
                </a:gridCol>
              </a:tblGrid>
              <a:tr h="370840">
                <a:tc>
                  <a:txBody>
                    <a:bodyPr/>
                    <a:lstStyle/>
                    <a:p>
                      <a:r>
                        <a:rPr lang="es-PE" dirty="0"/>
                        <a:t>ORGANIZACIÓN INMADURA</a:t>
                      </a:r>
                      <a:endParaRPr lang="es-ES" dirty="0"/>
                    </a:p>
                  </a:txBody>
                  <a:tcPr/>
                </a:tc>
                <a:tc>
                  <a:txBody>
                    <a:bodyPr/>
                    <a:lstStyle/>
                    <a:p>
                      <a:r>
                        <a:rPr lang="es-PE" dirty="0"/>
                        <a:t>ORGANIZACIÓN MADURA</a:t>
                      </a:r>
                      <a:endParaRPr lang="es-ES" dirty="0"/>
                    </a:p>
                  </a:txBody>
                  <a:tcPr/>
                </a:tc>
                <a:extLst>
                  <a:ext uri="{0D108BD9-81ED-4DB2-BD59-A6C34878D82A}">
                    <a16:rowId xmlns:a16="http://schemas.microsoft.com/office/drawing/2014/main" val="2510519595"/>
                  </a:ext>
                </a:extLst>
              </a:tr>
              <a:tr h="370840">
                <a:tc>
                  <a:txBody>
                    <a:bodyPr/>
                    <a:lstStyle/>
                    <a:p>
                      <a:r>
                        <a:rPr lang="es-PE" dirty="0"/>
                        <a:t>Procesos elaborados y ejecutados de manera improvisada</a:t>
                      </a:r>
                    </a:p>
                  </a:txBody>
                  <a:tcPr/>
                </a:tc>
                <a:tc>
                  <a:txBody>
                    <a:bodyPr/>
                    <a:lstStyle/>
                    <a:p>
                      <a:r>
                        <a:rPr lang="es-PE" dirty="0"/>
                        <a:t>Organización con habilidades para la mejora de procesos</a:t>
                      </a:r>
                      <a:endParaRPr lang="es-ES" dirty="0"/>
                    </a:p>
                  </a:txBody>
                  <a:tcPr/>
                </a:tc>
                <a:extLst>
                  <a:ext uri="{0D108BD9-81ED-4DB2-BD59-A6C34878D82A}">
                    <a16:rowId xmlns:a16="http://schemas.microsoft.com/office/drawing/2014/main" val="1984602434"/>
                  </a:ext>
                </a:extLst>
              </a:tr>
              <a:tr h="370840">
                <a:tc>
                  <a:txBody>
                    <a:bodyPr/>
                    <a:lstStyle/>
                    <a:p>
                      <a:r>
                        <a:rPr lang="es-PE" dirty="0"/>
                        <a:t>Atención reactiva</a:t>
                      </a:r>
                      <a:endParaRPr lang="es-ES" dirty="0"/>
                    </a:p>
                  </a:txBody>
                  <a:tcPr/>
                </a:tc>
                <a:tc>
                  <a:txBody>
                    <a:bodyPr/>
                    <a:lstStyle/>
                    <a:p>
                      <a:r>
                        <a:rPr lang="es-PE" dirty="0"/>
                        <a:t>Roles y responsabilidades claramente definidas</a:t>
                      </a:r>
                      <a:endParaRPr lang="es-ES" dirty="0"/>
                    </a:p>
                  </a:txBody>
                  <a:tcPr/>
                </a:tc>
                <a:extLst>
                  <a:ext uri="{0D108BD9-81ED-4DB2-BD59-A6C34878D82A}">
                    <a16:rowId xmlns:a16="http://schemas.microsoft.com/office/drawing/2014/main" val="1354848739"/>
                  </a:ext>
                </a:extLst>
              </a:tr>
              <a:tr h="370840">
                <a:tc>
                  <a:txBody>
                    <a:bodyPr/>
                    <a:lstStyle/>
                    <a:p>
                      <a:r>
                        <a:rPr lang="es-PE" dirty="0"/>
                        <a:t>Presencia de los “Apaga Fuegos”</a:t>
                      </a:r>
                      <a:endParaRPr lang="es-ES" dirty="0"/>
                    </a:p>
                  </a:txBody>
                  <a:tcPr/>
                </a:tc>
                <a:tc>
                  <a:txBody>
                    <a:bodyPr/>
                    <a:lstStyle/>
                    <a:p>
                      <a:r>
                        <a:rPr lang="es-PE" dirty="0"/>
                        <a:t>Satisfacción de usuarios y/o clientes</a:t>
                      </a:r>
                      <a:endParaRPr lang="es-ES" dirty="0"/>
                    </a:p>
                  </a:txBody>
                  <a:tcPr/>
                </a:tc>
                <a:extLst>
                  <a:ext uri="{0D108BD9-81ED-4DB2-BD59-A6C34878D82A}">
                    <a16:rowId xmlns:a16="http://schemas.microsoft.com/office/drawing/2014/main" val="178590331"/>
                  </a:ext>
                </a:extLst>
              </a:tr>
              <a:tr h="370840">
                <a:tc>
                  <a:txBody>
                    <a:bodyPr/>
                    <a:lstStyle/>
                    <a:p>
                      <a:r>
                        <a:rPr lang="es-PE" dirty="0"/>
                        <a:t>Horarios y presupuestos con excedentes</a:t>
                      </a:r>
                      <a:endParaRPr lang="es-ES" dirty="0"/>
                    </a:p>
                  </a:txBody>
                  <a:tcPr/>
                </a:tc>
                <a:tc>
                  <a:txBody>
                    <a:bodyPr/>
                    <a:lstStyle/>
                    <a:p>
                      <a:r>
                        <a:rPr lang="es-PE" dirty="0"/>
                        <a:t>Procesos y proyectos de gran calidad</a:t>
                      </a:r>
                      <a:endParaRPr lang="es-ES" dirty="0"/>
                    </a:p>
                  </a:txBody>
                  <a:tcPr/>
                </a:tc>
                <a:extLst>
                  <a:ext uri="{0D108BD9-81ED-4DB2-BD59-A6C34878D82A}">
                    <a16:rowId xmlns:a16="http://schemas.microsoft.com/office/drawing/2014/main" val="172447571"/>
                  </a:ext>
                </a:extLst>
              </a:tr>
              <a:tr h="370840">
                <a:tc>
                  <a:txBody>
                    <a:bodyPr/>
                    <a:lstStyle/>
                    <a:p>
                      <a:r>
                        <a:rPr lang="es-PE" dirty="0"/>
                        <a:t>La calidad del servicio es difícil de medir y predecir.</a:t>
                      </a:r>
                      <a:endParaRPr lang="es-ES" dirty="0"/>
                    </a:p>
                  </a:txBody>
                  <a:tcPr/>
                </a:tc>
                <a:tc>
                  <a:txBody>
                    <a:bodyPr/>
                    <a:lstStyle/>
                    <a:p>
                      <a:endParaRPr lang="es-ES" dirty="0"/>
                    </a:p>
                  </a:txBody>
                  <a:tcPr/>
                </a:tc>
                <a:extLst>
                  <a:ext uri="{0D108BD9-81ED-4DB2-BD59-A6C34878D82A}">
                    <a16:rowId xmlns:a16="http://schemas.microsoft.com/office/drawing/2014/main" val="342690367"/>
                  </a:ext>
                </a:extLst>
              </a:tr>
              <a:tr h="370840">
                <a:tc>
                  <a:txBody>
                    <a:bodyPr/>
                    <a:lstStyle/>
                    <a:p>
                      <a:r>
                        <a:rPr lang="es-PE" dirty="0"/>
                        <a:t>No existe una filosofía de mejora continua</a:t>
                      </a:r>
                      <a:endParaRPr lang="es-ES" dirty="0"/>
                    </a:p>
                  </a:txBody>
                  <a:tcPr/>
                </a:tc>
                <a:tc>
                  <a:txBody>
                    <a:bodyPr/>
                    <a:lstStyle/>
                    <a:p>
                      <a:endParaRPr lang="es-ES" dirty="0"/>
                    </a:p>
                  </a:txBody>
                  <a:tcPr/>
                </a:tc>
                <a:extLst>
                  <a:ext uri="{0D108BD9-81ED-4DB2-BD59-A6C34878D82A}">
                    <a16:rowId xmlns:a16="http://schemas.microsoft.com/office/drawing/2014/main" val="4242775159"/>
                  </a:ext>
                </a:extLst>
              </a:tr>
            </a:tbl>
          </a:graphicData>
        </a:graphic>
      </p:graphicFrame>
      <p:sp>
        <p:nvSpPr>
          <p:cNvPr id="5" name="CuadroTexto 4"/>
          <p:cNvSpPr txBox="1"/>
          <p:nvPr/>
        </p:nvSpPr>
        <p:spPr>
          <a:xfrm>
            <a:off x="1258957" y="1736035"/>
            <a:ext cx="9011478" cy="369332"/>
          </a:xfrm>
          <a:prstGeom prst="rect">
            <a:avLst/>
          </a:prstGeom>
          <a:noFill/>
        </p:spPr>
        <p:txBody>
          <a:bodyPr wrap="square" rtlCol="0">
            <a:spAutoFit/>
          </a:bodyPr>
          <a:lstStyle/>
          <a:p>
            <a:r>
              <a:rPr lang="es-PE" dirty="0"/>
              <a:t>El grado de madurez de una organización.</a:t>
            </a:r>
            <a:endParaRPr lang="es-ES" dirty="0"/>
          </a:p>
        </p:txBody>
      </p:sp>
    </p:spTree>
    <p:extLst>
      <p:ext uri="{BB962C8B-B14F-4D97-AF65-F5344CB8AC3E}">
        <p14:creationId xmlns:p14="http://schemas.microsoft.com/office/powerpoint/2010/main" val="330520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Problema – Desventajas de </a:t>
            </a:r>
            <a:r>
              <a:rPr lang="es-PE" dirty="0" err="1"/>
              <a:t>itil</a:t>
            </a:r>
            <a:endParaRPr lang="es-ES" dirty="0"/>
          </a:p>
        </p:txBody>
      </p:sp>
      <p:sp>
        <p:nvSpPr>
          <p:cNvPr id="5" name="CuadroTexto 4"/>
          <p:cNvSpPr txBox="1"/>
          <p:nvPr/>
        </p:nvSpPr>
        <p:spPr>
          <a:xfrm>
            <a:off x="1258957" y="1736035"/>
            <a:ext cx="9011478" cy="3693319"/>
          </a:xfrm>
          <a:prstGeom prst="rect">
            <a:avLst/>
          </a:prstGeom>
          <a:noFill/>
        </p:spPr>
        <p:txBody>
          <a:bodyPr wrap="square" rtlCol="0">
            <a:spAutoFit/>
          </a:bodyPr>
          <a:lstStyle/>
          <a:p>
            <a:pPr marL="285750" indent="-285750">
              <a:buFont typeface="Arial" panose="020B0604020202020204" pitchFamily="34" charset="0"/>
              <a:buChar char="•"/>
            </a:pPr>
            <a:r>
              <a:rPr lang="es-PE" dirty="0"/>
              <a:t>Su introducción puede llevar tiempo y bastante esfuerzo, y supone un cambio de cultura en la organización. Una introducción demasiado ambiciosa puede llevar a la frustración porque nunca se alcanzan los objetivos.</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dirty="0"/>
              <a:t>Si la estructura de procesos se convierte en un objetivo en sí misma, la calidad del servicio se puede ver afectada de forma adversa. En ese caso, los procedimientos se transforman en obstáculos burocráticos que tratan de evitarse en lo posible.</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dirty="0"/>
              <a:t>Una implementación exitosa implica el compromiso del personal de todos los niveles de la organización.</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dirty="0"/>
              <a:t>Si hay poca inversión en las herramientas de soporte, los procesos no harán justicia y el servicio no mejorará.</a:t>
            </a:r>
            <a:endParaRPr lang="es-ES" dirty="0"/>
          </a:p>
        </p:txBody>
      </p:sp>
    </p:spTree>
    <p:extLst>
      <p:ext uri="{BB962C8B-B14F-4D97-AF65-F5344CB8AC3E}">
        <p14:creationId xmlns:p14="http://schemas.microsoft.com/office/powerpoint/2010/main" val="125127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665" y="363212"/>
            <a:ext cx="9905998" cy="1478570"/>
          </a:xfrm>
        </p:spPr>
        <p:txBody>
          <a:bodyPr/>
          <a:lstStyle/>
          <a:p>
            <a:r>
              <a:rPr lang="es-PE" dirty="0"/>
              <a:t>Propuesta de solución</a:t>
            </a:r>
            <a:endParaRPr lang="es-ES" dirty="0"/>
          </a:p>
        </p:txBody>
      </p:sp>
      <p:sp>
        <p:nvSpPr>
          <p:cNvPr id="4" name="Rectángulo: esquinas redondeadas 3"/>
          <p:cNvSpPr/>
          <p:nvPr/>
        </p:nvSpPr>
        <p:spPr>
          <a:xfrm>
            <a:off x="1431237" y="2289110"/>
            <a:ext cx="2102920" cy="569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Gestión de Incidentes (ITIL)</a:t>
            </a:r>
            <a:endParaRPr lang="es-ES" dirty="0"/>
          </a:p>
        </p:txBody>
      </p:sp>
      <p:sp>
        <p:nvSpPr>
          <p:cNvPr id="5" name="Rectángulo: esquinas redondeadas 4"/>
          <p:cNvSpPr/>
          <p:nvPr/>
        </p:nvSpPr>
        <p:spPr>
          <a:xfrm>
            <a:off x="1431236" y="3415677"/>
            <a:ext cx="2102921" cy="569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Gestión de Requerimientos (ITIL)</a:t>
            </a:r>
            <a:endParaRPr lang="es-ES" dirty="0"/>
          </a:p>
        </p:txBody>
      </p:sp>
      <p:sp>
        <p:nvSpPr>
          <p:cNvPr id="6" name="Cerrar llave 5"/>
          <p:cNvSpPr/>
          <p:nvPr/>
        </p:nvSpPr>
        <p:spPr>
          <a:xfrm rot="5400000">
            <a:off x="2312505" y="3660976"/>
            <a:ext cx="397565" cy="2160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Rectángulo: esquinas redondeadas 6"/>
          <p:cNvSpPr/>
          <p:nvPr/>
        </p:nvSpPr>
        <p:spPr>
          <a:xfrm>
            <a:off x="1431235" y="5211614"/>
            <a:ext cx="2102921" cy="569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Propuesto como buenas prácticas</a:t>
            </a:r>
            <a:endParaRPr lang="es-ES" dirty="0"/>
          </a:p>
        </p:txBody>
      </p:sp>
      <p:sp>
        <p:nvSpPr>
          <p:cNvPr id="8" name="Rectángulo: esquinas redondeadas 7"/>
          <p:cNvSpPr/>
          <p:nvPr/>
        </p:nvSpPr>
        <p:spPr>
          <a:xfrm>
            <a:off x="4128053" y="1841782"/>
            <a:ext cx="1570382" cy="594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Sub proceso 1</a:t>
            </a:r>
            <a:endParaRPr lang="es-ES" dirty="0"/>
          </a:p>
        </p:txBody>
      </p:sp>
      <p:sp>
        <p:nvSpPr>
          <p:cNvPr id="9" name="Rectángulo: esquinas redondeadas 8"/>
          <p:cNvSpPr/>
          <p:nvPr/>
        </p:nvSpPr>
        <p:spPr>
          <a:xfrm>
            <a:off x="4128053" y="2564161"/>
            <a:ext cx="1570382" cy="594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Sub proceso 2</a:t>
            </a:r>
            <a:endParaRPr lang="es-ES" dirty="0"/>
          </a:p>
        </p:txBody>
      </p:sp>
      <p:sp>
        <p:nvSpPr>
          <p:cNvPr id="10" name="Rectángulo: esquinas redondeadas 9"/>
          <p:cNvSpPr/>
          <p:nvPr/>
        </p:nvSpPr>
        <p:spPr>
          <a:xfrm>
            <a:off x="4128053" y="3327917"/>
            <a:ext cx="1570382" cy="594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Sub proceso 3</a:t>
            </a:r>
            <a:endParaRPr lang="es-ES" dirty="0"/>
          </a:p>
        </p:txBody>
      </p:sp>
      <p:sp>
        <p:nvSpPr>
          <p:cNvPr id="11" name="Rectángulo: esquinas redondeadas 10"/>
          <p:cNvSpPr/>
          <p:nvPr/>
        </p:nvSpPr>
        <p:spPr>
          <a:xfrm>
            <a:off x="4128053" y="4091673"/>
            <a:ext cx="1570382" cy="594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Sub proceso 4</a:t>
            </a:r>
            <a:endParaRPr lang="es-ES" dirty="0"/>
          </a:p>
        </p:txBody>
      </p:sp>
      <p:sp>
        <p:nvSpPr>
          <p:cNvPr id="12" name="Rectángulo: esquinas redondeadas 11"/>
          <p:cNvSpPr/>
          <p:nvPr/>
        </p:nvSpPr>
        <p:spPr>
          <a:xfrm>
            <a:off x="4128053" y="4939811"/>
            <a:ext cx="1570382" cy="594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Sub proceso 5</a:t>
            </a:r>
            <a:endParaRPr lang="es-ES" dirty="0"/>
          </a:p>
        </p:txBody>
      </p:sp>
      <p:sp>
        <p:nvSpPr>
          <p:cNvPr id="13" name="Cerrar llave 12"/>
          <p:cNvSpPr/>
          <p:nvPr/>
        </p:nvSpPr>
        <p:spPr>
          <a:xfrm rot="10800000">
            <a:off x="3763618" y="1866662"/>
            <a:ext cx="225286" cy="366787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ES"/>
          </a:p>
        </p:txBody>
      </p:sp>
      <p:sp>
        <p:nvSpPr>
          <p:cNvPr id="20" name="Flecha: a la derecha 19"/>
          <p:cNvSpPr/>
          <p:nvPr/>
        </p:nvSpPr>
        <p:spPr>
          <a:xfrm>
            <a:off x="5927896" y="1866662"/>
            <a:ext cx="556592" cy="377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Diagrama de flujo: decisión 24"/>
          <p:cNvSpPr/>
          <p:nvPr/>
        </p:nvSpPr>
        <p:spPr>
          <a:xfrm>
            <a:off x="6713949" y="1783090"/>
            <a:ext cx="2420246" cy="5449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t>Genera valor ? </a:t>
            </a:r>
            <a:endParaRPr lang="es-ES" sz="1200" dirty="0"/>
          </a:p>
        </p:txBody>
      </p:sp>
      <p:sp>
        <p:nvSpPr>
          <p:cNvPr id="31" name="Rectángulo: esquinas redondeadas 30"/>
          <p:cNvSpPr/>
          <p:nvPr/>
        </p:nvSpPr>
        <p:spPr>
          <a:xfrm>
            <a:off x="9490281" y="1692763"/>
            <a:ext cx="1570382" cy="5947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a:t>Sub proceso 1</a:t>
            </a:r>
            <a:endParaRPr lang="es-ES" dirty="0"/>
          </a:p>
        </p:txBody>
      </p:sp>
    </p:spTree>
    <p:extLst>
      <p:ext uri="{BB962C8B-B14F-4D97-AF65-F5344CB8AC3E}">
        <p14:creationId xmlns:p14="http://schemas.microsoft.com/office/powerpoint/2010/main" val="4221752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177</TotalTime>
  <Words>336</Words>
  <Application>Microsoft Office PowerPoint</Application>
  <PresentationFormat>Panorámica</PresentationFormat>
  <Paragraphs>39</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Trebuchet MS</vt:lpstr>
      <vt:lpstr>Tw Cen MT</vt:lpstr>
      <vt:lpstr>Circuito</vt:lpstr>
      <vt:lpstr>Metodología basada en las buenas prácticas de itil y metodologías ágiles para la gestión de incidentes y requerimientos en organizaciones de un bajo grado de madurez</vt:lpstr>
      <vt:lpstr>objetivos</vt:lpstr>
      <vt:lpstr>Problema – Organizaciones </vt:lpstr>
      <vt:lpstr>Problema – Desventajas de itil</vt:lpstr>
      <vt:lpstr>Propuesta de solución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basada en las buenas prácticas de itil y metodologías ágiles para la gestión de incidentes y requerimientos </dc:title>
  <dc:creator>VICTOR ALONSO LLIUYA</dc:creator>
  <cp:lastModifiedBy>VICTOR ALONSO LLIUYA</cp:lastModifiedBy>
  <cp:revision>10</cp:revision>
  <dcterms:created xsi:type="dcterms:W3CDTF">2017-05-09T16:29:53Z</dcterms:created>
  <dcterms:modified xsi:type="dcterms:W3CDTF">2017-05-29T05:18:05Z</dcterms:modified>
</cp:coreProperties>
</file>