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2"/>
  </p:notesMasterIdLst>
  <p:sldIdLst>
    <p:sldId id="281" r:id="rId2"/>
    <p:sldId id="275" r:id="rId3"/>
    <p:sldId id="257" r:id="rId4"/>
    <p:sldId id="272" r:id="rId5"/>
    <p:sldId id="262" r:id="rId6"/>
    <p:sldId id="273" r:id="rId7"/>
    <p:sldId id="283" r:id="rId8"/>
    <p:sldId id="274" r:id="rId9"/>
    <p:sldId id="258" r:id="rId10"/>
    <p:sldId id="276" r:id="rId11"/>
    <p:sldId id="280" r:id="rId12"/>
    <p:sldId id="264" r:id="rId13"/>
    <p:sldId id="286" r:id="rId14"/>
    <p:sldId id="268" r:id="rId15"/>
    <p:sldId id="267" r:id="rId16"/>
    <p:sldId id="265" r:id="rId17"/>
    <p:sldId id="282" r:id="rId18"/>
    <p:sldId id="287" r:id="rId19"/>
    <p:sldId id="285" r:id="rId20"/>
    <p:sldId id="290" r:id="rId21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468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33D87-75C3-4817-89AA-17834020D47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838AF-16E7-4BEC-903A-450AB93BA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838AF-16E7-4BEC-903A-450AB93BA1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0" name="Rectangle 114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7" name="Rectangle 84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8" name="Rectangle 85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113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4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80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Freeform 44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50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51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Hexagon 52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3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4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5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56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reeform 57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Hexagon 58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0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1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2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3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4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5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66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reeform 67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68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6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9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88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fld id="{C697AA54-4A2B-48A7-8C11-A7B089AC44D1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BE28510-C7DE-4D9A-A8C0-602F837AF31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5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F99CD-9B9B-42CD-874B-5175664E834C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73609-B529-40DB-841E-5C7904EC8D6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11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4D38-DC77-4B27-B991-D16394FA95A8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E94FC-875C-4D62-8D55-53329CCCD0F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26C4C-D6BE-4EBD-A31C-CC9478EBB0D6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931A1-6AB8-4542-B7FF-13FEC81608B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8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223BE-3EC5-4977-95D2-8BAC35D56070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DA5F2-A551-4161-BCD2-F1E12805D46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56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648AA-4B9A-47E6-9672-535DEEF29BD1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88816-B4E4-4AB2-9535-EC6C6EDE1F6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16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1569B-74E5-4ECA-B542-0228EE17B88D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68B7B-3FB3-4ECF-B20D-68D4EF63334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ABAC7-9E3C-4278-8F40-0184ED67D409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269B1-8314-4CCE-9942-21A6E3287D5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12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589FF-45DA-413C-B794-1B9670BD9CFE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8E022-D2DA-467A-9373-18F172FBB8E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64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83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80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81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82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5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79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4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4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5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5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5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58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1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2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3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4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5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6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67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68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69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70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56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57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60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7E38-0A79-4BE9-852A-7F71CE92496D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C6DBB-843B-479B-92BB-8B55EB872BE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05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86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83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84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85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5" name="Rectangle 80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81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82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7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8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79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4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4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4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4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9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60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61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62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63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4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5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6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7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8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9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70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71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72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73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9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10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101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10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91EF6-9649-4816-85C4-A315F0B14812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8F92-F2A5-4D95-A21C-5A5082B9B7F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61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EFEFE"/>
                </a:solidFill>
                <a:latin typeface="+mn-lt"/>
              </a:defRPr>
            </a:lvl1pPr>
          </a:lstStyle>
          <a:p>
            <a:pPr>
              <a:defRPr/>
            </a:pPr>
            <a:fld id="{6D5FAC22-4C3A-482B-BA57-5D33E8C47B25}" type="datetimeFigureOut">
              <a:rPr lang="es-MX"/>
              <a:pPr>
                <a:defRPr/>
              </a:pPr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EFEFE"/>
                </a:solidFill>
                <a:latin typeface="+mn-lt"/>
              </a:defRPr>
            </a:lvl1pPr>
          </a:lstStyle>
          <a:p>
            <a:pPr>
              <a:defRPr/>
            </a:pPr>
            <a:fld id="{FEE86A6D-CA5B-41FF-B3AB-411AFB34F57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4" r:id="rId8"/>
    <p:sldLayoutId id="2147484005" r:id="rId9"/>
    <p:sldLayoutId id="2147484001" r:id="rId10"/>
    <p:sldLayoutId id="2147484002" r:id="rId11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www.ebay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artemisedinter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696"/>
            <a:ext cx="8208912" cy="5832648"/>
          </a:xfrm>
        </p:spPr>
      </p:pic>
    </p:spTree>
    <p:extLst>
      <p:ext uri="{BB962C8B-B14F-4D97-AF65-F5344CB8AC3E}">
        <p14:creationId xmlns:p14="http://schemas.microsoft.com/office/powerpoint/2010/main" val="39257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980728"/>
            <a:ext cx="7024687" cy="685328"/>
          </a:xfrm>
        </p:spPr>
        <p:txBody>
          <a:bodyPr/>
          <a:lstStyle/>
          <a:p>
            <a:r>
              <a:rPr lang="es-GT" dirty="0" smtClean="0"/>
              <a:t>Estándares Universales</a:t>
            </a:r>
            <a:endParaRPr lang="es-GT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3096500" cy="2753103"/>
          </a:xfrm>
        </p:spPr>
      </p:pic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>
          <a:xfrm>
            <a:off x="4644008" y="1988840"/>
            <a:ext cx="3635880" cy="4032448"/>
          </a:xfrm>
        </p:spPr>
        <p:txBody>
          <a:bodyPr/>
          <a:lstStyle/>
          <a:p>
            <a:pPr algn="ctr"/>
            <a:r>
              <a:rPr lang="es-GT" sz="2800" dirty="0" smtClean="0">
                <a:latin typeface="Arial" pitchFamily="34" charset="0"/>
                <a:cs typeface="Arial" pitchFamily="34" charset="0"/>
              </a:rPr>
              <a:t>Hay un conjunto de estándares de tecnología, a saber estándares de internet. </a:t>
            </a:r>
          </a:p>
          <a:p>
            <a:pPr algn="ctr"/>
            <a:r>
              <a:rPr lang="es-GT" sz="2800" dirty="0" smtClean="0">
                <a:latin typeface="Arial" pitchFamily="34" charset="0"/>
                <a:cs typeface="Arial" pitchFamily="34" charset="0"/>
              </a:rPr>
              <a:t>Hay un conjunto de estándares de medios técnicos en todo el mundo.</a:t>
            </a:r>
            <a:endParaRPr lang="es-GT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44008" y="11663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 smtClean="0"/>
              <a:t>Beneficios del comercio electrónico</a:t>
            </a:r>
            <a:endParaRPr lang="es-GT" sz="1600" dirty="0"/>
          </a:p>
        </p:txBody>
      </p:sp>
    </p:spTree>
    <p:extLst>
      <p:ext uri="{BB962C8B-B14F-4D97-AF65-F5344CB8AC3E}">
        <p14:creationId xmlns:p14="http://schemas.microsoft.com/office/powerpoint/2010/main" val="6253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836712"/>
            <a:ext cx="7024687" cy="685329"/>
          </a:xfrm>
        </p:spPr>
        <p:txBody>
          <a:bodyPr/>
          <a:lstStyle/>
          <a:p>
            <a:r>
              <a:rPr lang="es-GT" dirty="0" smtClean="0"/>
              <a:t>Densidad de la información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556792"/>
            <a:ext cx="7560840" cy="4896544"/>
          </a:xfrm>
        </p:spPr>
        <p:txBody>
          <a:bodyPr/>
          <a:lstStyle/>
          <a:p>
            <a:pPr algn="just"/>
            <a:r>
              <a:rPr lang="es-GT" dirty="0" smtClean="0">
                <a:latin typeface="Arial" pitchFamily="34" charset="0"/>
                <a:cs typeface="Arial" pitchFamily="34" charset="0"/>
              </a:rPr>
              <a:t>La tecnología  reduce los costos de la información y eleva la calidad. Los costos de comunicación, procesamiento y almacenamiento de la información se reducen en forma  dramática. La información es abundante, económica y precisa.</a:t>
            </a:r>
          </a:p>
          <a:p>
            <a:pPr algn="just"/>
            <a:r>
              <a:rPr lang="es-GT" dirty="0" smtClean="0">
                <a:latin typeface="Arial" pitchFamily="34" charset="0"/>
                <a:cs typeface="Arial" pitchFamily="34" charset="0"/>
              </a:rPr>
              <a:t>La tecnología permite entregar mensajes personalizados a individuos y grupos.</a:t>
            </a:r>
          </a:p>
          <a:p>
            <a:pPr algn="just"/>
            <a:r>
              <a:rPr lang="es-GT" dirty="0" smtClean="0">
                <a:latin typeface="Arial" pitchFamily="34" charset="0"/>
                <a:cs typeface="Arial" pitchFamily="34" charset="0"/>
              </a:rPr>
              <a:t>La personalización de los mensajes de comercialización y la adecuación de productos y servicios se basan en las características individuales.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946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83568" y="1124744"/>
            <a:ext cx="7848872" cy="566936"/>
          </a:xfrm>
        </p:spPr>
        <p:txBody>
          <a:bodyPr/>
          <a:lstStyle/>
          <a:p>
            <a:r>
              <a:rPr lang="es-ES_tradnl" sz="3200" dirty="0" smtClean="0"/>
              <a:t>Existen 4</a:t>
            </a:r>
            <a:br>
              <a:rPr lang="es-ES_tradnl" sz="3200" dirty="0" smtClean="0"/>
            </a:br>
            <a:r>
              <a:rPr lang="es-ES_tradnl" sz="3200" dirty="0" smtClean="0"/>
              <a:t> formas de Comercio Electrónico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755576" y="1844824"/>
            <a:ext cx="7777163" cy="4608512"/>
          </a:xfrm>
        </p:spPr>
        <p:txBody>
          <a:bodyPr/>
          <a:lstStyle/>
          <a:p>
            <a:pPr algn="just"/>
            <a:r>
              <a:rPr lang="es-ES_tradnl" dirty="0" smtClean="0">
                <a:latin typeface="Arial" pitchFamily="34" charset="0"/>
                <a:cs typeface="Arial" pitchFamily="34" charset="0"/>
              </a:rPr>
              <a:t>E-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commerce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de Empresa a Cliente (B2C – 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business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costumer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69850" indent="0" algn="just">
              <a:buNone/>
            </a:pPr>
            <a:endParaRPr lang="es-ES_tradnl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dirty="0" smtClean="0">
                <a:latin typeface="Arial" pitchFamily="34" charset="0"/>
                <a:cs typeface="Arial" pitchFamily="34" charset="0"/>
              </a:rPr>
              <a:t>E-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commerce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 de Empresa a Empresa (B2B – 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business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business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endParaRPr lang="es-ES_tradnl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dirty="0" smtClean="0">
                <a:latin typeface="Arial" pitchFamily="34" charset="0"/>
                <a:cs typeface="Arial" pitchFamily="34" charset="0"/>
              </a:rPr>
              <a:t>E – 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commerce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de Cliente a 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Ciente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(C2C – 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costumer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costumer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69850" indent="0" algn="just">
              <a:buNone/>
            </a:pPr>
            <a:endParaRPr lang="es-ES_tradnl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dirty="0" smtClean="0">
                <a:latin typeface="Arial" pitchFamily="34" charset="0"/>
                <a:cs typeface="Arial" pitchFamily="34" charset="0"/>
              </a:rPr>
              <a:t>E-</a:t>
            </a:r>
            <a:r>
              <a:rPr lang="es-ES_tradnl" dirty="0" err="1" smtClean="0">
                <a:latin typeface="Arial" pitchFamily="34" charset="0"/>
                <a:cs typeface="Arial" pitchFamily="34" charset="0"/>
              </a:rPr>
              <a:t>business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smtClean="0">
                <a:latin typeface="Arial" pitchFamily="34" charset="0"/>
                <a:cs typeface="Arial" pitchFamily="34" charset="0"/>
              </a:rPr>
              <a:t>– Negocio Electrónico </a:t>
            </a:r>
          </a:p>
          <a:p>
            <a:pPr marL="69850" indent="0" algn="just">
              <a:buNone/>
            </a:pPr>
            <a:endParaRPr lang="es-ES_tradnl" dirty="0" smtClean="0"/>
          </a:p>
          <a:p>
            <a:pPr marL="69850" indent="0" algn="just">
              <a:buNone/>
            </a:pPr>
            <a:endParaRPr lang="es-ES_tradnl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696"/>
            <a:ext cx="8208912" cy="5832648"/>
          </a:xfrm>
        </p:spPr>
      </p:pic>
    </p:spTree>
    <p:extLst>
      <p:ext uri="{BB962C8B-B14F-4D97-AF65-F5344CB8AC3E}">
        <p14:creationId xmlns:p14="http://schemas.microsoft.com/office/powerpoint/2010/main" val="2902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/>
          </p:cNvSpPr>
          <p:nvPr>
            <p:ph type="title"/>
          </p:nvPr>
        </p:nvSpPr>
        <p:spPr>
          <a:xfrm>
            <a:off x="1187624" y="1340768"/>
            <a:ext cx="7024687" cy="757337"/>
          </a:xfrm>
        </p:spPr>
        <p:txBody>
          <a:bodyPr/>
          <a:lstStyle/>
          <a:p>
            <a:pPr algn="ctr"/>
            <a:r>
              <a:rPr lang="es-ES_tradnl" sz="3800" dirty="0" smtClean="0"/>
              <a:t>B2C</a:t>
            </a:r>
            <a:br>
              <a:rPr lang="es-ES_tradnl" sz="3800" dirty="0" smtClean="0"/>
            </a:br>
            <a:endParaRPr lang="es-ES_tradnl" sz="3800" dirty="0" smtClean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83568" y="1628800"/>
            <a:ext cx="7705526" cy="4104456"/>
          </a:xfrm>
        </p:spPr>
        <p:txBody>
          <a:bodyPr/>
          <a:lstStyle/>
          <a:p>
            <a:pPr algn="just"/>
            <a:r>
              <a:rPr lang="es-GT" sz="2800" dirty="0">
                <a:latin typeface="Arial" pitchFamily="34" charset="0"/>
                <a:cs typeface="Arial" pitchFamily="34" charset="0"/>
              </a:rPr>
              <a:t>El comercio electrónico realizado entre empresas 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y usuarios, en ingles se llama  </a:t>
            </a:r>
            <a:r>
              <a:rPr lang="es-GT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business to </a:t>
            </a:r>
            <a:r>
              <a:rPr lang="es-GT" sz="2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consumer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 (B2C)</a:t>
            </a:r>
          </a:p>
          <a:p>
            <a:pPr algn="just"/>
            <a:endParaRPr lang="es-GT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GT" sz="2800" dirty="0" smtClean="0">
                <a:latin typeface="Arial" pitchFamily="34" charset="0"/>
                <a:cs typeface="Arial" pitchFamily="34" charset="0"/>
              </a:rPr>
              <a:t>Modalidad  de comercio electrónico en la cual las operaciones comerciales se realizan </a:t>
            </a:r>
            <a:r>
              <a:rPr lang="es-GT" sz="2800" b="1" dirty="0" smtClean="0">
                <a:latin typeface="Arial" pitchFamily="34" charset="0"/>
                <a:cs typeface="Arial" pitchFamily="34" charset="0"/>
              </a:rPr>
              <a:t>entre una empresa y sus usuarios finales. </a:t>
            </a:r>
            <a:endParaRPr lang="es-GT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80" name="Picture 8" descr="C:\Documents and Settings\Administrador\Configuración local\Archivos temporales de Internet\Content.IE5\B24PLOIR\MC90019934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23" y="4566880"/>
            <a:ext cx="2659222" cy="17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1115616" y="836712"/>
            <a:ext cx="7024687" cy="854993"/>
          </a:xfrm>
        </p:spPr>
        <p:txBody>
          <a:bodyPr/>
          <a:lstStyle/>
          <a:p>
            <a:pPr algn="ctr"/>
            <a:r>
              <a:rPr lang="es-ES_tradnl" dirty="0" smtClean="0"/>
              <a:t>B2B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1043608" y="1772816"/>
            <a:ext cx="6777037" cy="3508375"/>
          </a:xfrm>
        </p:spPr>
        <p:txBody>
          <a:bodyPr/>
          <a:lstStyle/>
          <a:p>
            <a:pPr algn="just"/>
            <a:r>
              <a:rPr lang="es-MX" sz="2800" dirty="0" smtClean="0">
                <a:latin typeface="Arial" pitchFamily="34" charset="0"/>
                <a:cs typeface="Arial" pitchFamily="34" charset="0"/>
              </a:rPr>
              <a:t>El comercio electrónico realizado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entre empresas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es llamado en inglés </a:t>
            </a:r>
            <a:r>
              <a:rPr lang="es-MX" sz="2800" i="1" dirty="0" smtClean="0">
                <a:latin typeface="Arial" pitchFamily="34" charset="0"/>
                <a:cs typeface="Arial" pitchFamily="34" charset="0"/>
              </a:rPr>
              <a:t>Business-to-business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s-MX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B2B.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s-MX" sz="2800" dirty="0" smtClean="0">
                <a:latin typeface="Arial" pitchFamily="34" charset="0"/>
                <a:cs typeface="Arial" pitchFamily="34" charset="0"/>
              </a:rPr>
              <a:t>El B2B puede estar abierto a cualquiera que esté interesado (como el intercambio de mercancías o materias primas), o estar limitado a participantes específicos pre-calificados </a:t>
            </a:r>
            <a:r>
              <a:rPr lang="es-MX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mercados electrónicos privados.)</a:t>
            </a:r>
            <a:endParaRPr lang="es-ES_tradnl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980728"/>
            <a:ext cx="7024687" cy="613321"/>
          </a:xfrm>
        </p:spPr>
        <p:txBody>
          <a:bodyPr/>
          <a:lstStyle/>
          <a:p>
            <a:pPr algn="ctr"/>
            <a:r>
              <a:rPr lang="es-GT" dirty="0" smtClean="0"/>
              <a:t>C2C</a:t>
            </a:r>
            <a:endParaRPr lang="es-GT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27584" y="1700808"/>
            <a:ext cx="7488832" cy="4104456"/>
          </a:xfrm>
        </p:spPr>
        <p:txBody>
          <a:bodyPr/>
          <a:lstStyle/>
          <a:p>
            <a:pPr algn="just"/>
            <a:r>
              <a:rPr lang="es-GT" sz="2800" dirty="0">
                <a:latin typeface="Arial" pitchFamily="34" charset="0"/>
                <a:cs typeface="Arial" pitchFamily="34" charset="0"/>
              </a:rPr>
              <a:t>El comercio electrónico realizado entre 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compradores llamado </a:t>
            </a:r>
            <a:r>
              <a:rPr lang="es-GT" sz="2800" dirty="0">
                <a:latin typeface="Arial" pitchFamily="34" charset="0"/>
                <a:cs typeface="Arial" pitchFamily="34" charset="0"/>
              </a:rPr>
              <a:t>en inglés </a:t>
            </a:r>
            <a:r>
              <a:rPr lang="es-GT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Costumer to Costumer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. </a:t>
            </a:r>
            <a:endParaRPr lang="es-GT" sz="2800" dirty="0">
              <a:latin typeface="Arial" pitchFamily="34" charset="0"/>
              <a:cs typeface="Arial" pitchFamily="34" charset="0"/>
            </a:endParaRPr>
          </a:p>
          <a:p>
            <a:pPr marL="69850" indent="0" algn="just">
              <a:buNone/>
            </a:pPr>
            <a:endParaRPr lang="es-GT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GT" sz="2800" dirty="0" smtClean="0">
                <a:latin typeface="Arial" pitchFamily="34" charset="0"/>
                <a:cs typeface="Arial" pitchFamily="34" charset="0"/>
              </a:rPr>
              <a:t>Modalidad de comercio electrónico en la cual las operaciones comerciales se realizan entre cliente como, por ejemplo, los sitios donde se realizan subastas.  Ej. </a:t>
            </a:r>
            <a:r>
              <a:rPr lang="es-GT" sz="2800" dirty="0" smtClean="0">
                <a:latin typeface="Arial" pitchFamily="34" charset="0"/>
                <a:cs typeface="Arial" pitchFamily="34" charset="0"/>
                <a:hlinkClick r:id="rId2"/>
              </a:rPr>
              <a:t>www.ebay.com</a:t>
            </a:r>
            <a:endParaRPr lang="es-GT" sz="2800" dirty="0" smtClean="0">
              <a:latin typeface="Arial" pitchFamily="34" charset="0"/>
              <a:cs typeface="Arial" pitchFamily="34" charset="0"/>
            </a:endParaRPr>
          </a:p>
          <a:p>
            <a:pPr marL="69850" indent="0" algn="just">
              <a:buNone/>
            </a:pPr>
            <a:endParaRPr lang="es-GT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5" descr="C:\Documents and Settings\Administrador\Configuración local\Archivos temporales de Internet\Content.IE5\MWF4BEM3\MC90023038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509424"/>
            <a:ext cx="1477740" cy="8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696"/>
            <a:ext cx="8208912" cy="5832648"/>
          </a:xfrm>
        </p:spPr>
      </p:pic>
    </p:spTree>
    <p:extLst>
      <p:ext uri="{BB962C8B-B14F-4D97-AF65-F5344CB8AC3E}">
        <p14:creationId xmlns:p14="http://schemas.microsoft.com/office/powerpoint/2010/main" val="31325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908720"/>
            <a:ext cx="7024687" cy="757337"/>
          </a:xfrm>
        </p:spPr>
        <p:txBody>
          <a:bodyPr/>
          <a:lstStyle/>
          <a:p>
            <a:r>
              <a:rPr lang="es-GT" dirty="0" smtClean="0"/>
              <a:t>E – business Negocio Electrónico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446449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s-GT" sz="2800" dirty="0" smtClean="0">
                <a:latin typeface="Arial" pitchFamily="34" charset="0"/>
                <a:cs typeface="Arial" pitchFamily="34" charset="0"/>
              </a:rPr>
              <a:t>Cualquier tipo de actividad empresarial realizada a través de las Tecnologías de al Información y las Comunicaciones . Ejemplo </a:t>
            </a:r>
            <a:r>
              <a:rPr lang="es-GT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Artemis </a:t>
            </a:r>
            <a:r>
              <a:rPr lang="es-GT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Edinter</a:t>
            </a:r>
            <a:endParaRPr lang="es-GT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s-GT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69850" indent="0" algn="just">
              <a:lnSpc>
                <a:spcPct val="150000"/>
              </a:lnSpc>
              <a:buNone/>
            </a:pPr>
            <a:endParaRPr lang="es-GT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69850" indent="0" algn="ctr">
              <a:lnSpc>
                <a:spcPct val="150000"/>
              </a:lnSpc>
              <a:buNone/>
            </a:pPr>
            <a:r>
              <a:rPr lang="es-GT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 www.artemisedinter.com</a:t>
            </a:r>
            <a:endParaRPr lang="es-GT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69850" indent="0" algn="just">
              <a:lnSpc>
                <a:spcPct val="150000"/>
              </a:lnSpc>
              <a:buNone/>
            </a:pPr>
            <a:endParaRPr lang="es-GT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69850" indent="0" algn="just">
              <a:lnSpc>
                <a:spcPct val="150000"/>
              </a:lnSpc>
              <a:buNone/>
            </a:pPr>
            <a:endParaRPr lang="es-GT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s-GT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581128"/>
            <a:ext cx="2520280" cy="125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8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827584" y="692696"/>
            <a:ext cx="7776864" cy="494928"/>
          </a:xfrm>
        </p:spPr>
        <p:txBody>
          <a:bodyPr/>
          <a:lstStyle/>
          <a:p>
            <a:r>
              <a:rPr lang="es-GT" sz="3200" dirty="0" smtClean="0"/>
              <a:t>Proceso comercio electrónico</a:t>
            </a:r>
            <a:endParaRPr lang="es-GT" sz="3200" dirty="0"/>
          </a:p>
        </p:txBody>
      </p:sp>
      <p:pic>
        <p:nvPicPr>
          <p:cNvPr id="9" name="8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08912" cy="5400600"/>
          </a:xfrm>
        </p:spPr>
      </p:pic>
    </p:spTree>
    <p:extLst>
      <p:ext uri="{BB962C8B-B14F-4D97-AF65-F5344CB8AC3E}">
        <p14:creationId xmlns:p14="http://schemas.microsoft.com/office/powerpoint/2010/main" val="15704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5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124744"/>
            <a:ext cx="7848872" cy="541313"/>
          </a:xfrm>
        </p:spPr>
        <p:txBody>
          <a:bodyPr/>
          <a:lstStyle/>
          <a:p>
            <a:r>
              <a:rPr lang="es-GT" sz="3200" dirty="0" smtClean="0"/>
              <a:t>Comercio Electrónico y Publicidad en Internet</a:t>
            </a:r>
            <a:endParaRPr lang="es-GT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88840"/>
            <a:ext cx="7488832" cy="4464496"/>
          </a:xfrm>
        </p:spPr>
        <p:txBody>
          <a:bodyPr/>
          <a:lstStyle/>
          <a:p>
            <a:pPr algn="just"/>
            <a:r>
              <a:rPr lang="es-GT" sz="2800" dirty="0">
                <a:latin typeface="Arial" pitchFamily="34" charset="0"/>
                <a:cs typeface="Arial" pitchFamily="34" charset="0"/>
              </a:rPr>
              <a:t>La publicidad en Internet tiene como principal herramienta la página web y su contenido, para desarrollar este tipo de publicidad, que incluye los elementos de: texto, link o enlace, banner, web, 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web blog</a:t>
            </a:r>
            <a:r>
              <a:rPr lang="es-GT" sz="2800" dirty="0">
                <a:latin typeface="Arial" pitchFamily="34" charset="0"/>
                <a:cs typeface="Arial" pitchFamily="34" charset="0"/>
              </a:rPr>
              <a:t>, blog, logo, anuncio, audio, vídeo y animación; teniendo como finalidad dar a conocer el producto al usuario que está en línea, por medio de estos 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formatos y promover el e-</a:t>
            </a:r>
            <a:r>
              <a:rPr lang="es-GT" sz="2800" dirty="0" err="1" smtClean="0">
                <a:latin typeface="Arial" pitchFamily="34" charset="0"/>
                <a:cs typeface="Arial" pitchFamily="34" charset="0"/>
              </a:rPr>
              <a:t>commerce</a:t>
            </a:r>
            <a:r>
              <a:rPr lang="es-GT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1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7024687" cy="613321"/>
          </a:xfrm>
        </p:spPr>
        <p:txBody>
          <a:bodyPr/>
          <a:lstStyle/>
          <a:p>
            <a:pPr eaLnBrk="1" hangingPunct="1"/>
            <a:r>
              <a:rPr lang="es-MX" dirty="0" smtClean="0"/>
              <a:t>INTRODUCCION</a:t>
            </a:r>
          </a:p>
        </p:txBody>
      </p:sp>
      <p:sp>
        <p:nvSpPr>
          <p:cNvPr id="6147" name="5 Marcador de contenido"/>
          <p:cNvSpPr>
            <a:spLocks noGrp="1"/>
          </p:cNvSpPr>
          <p:nvPr>
            <p:ph idx="1"/>
          </p:nvPr>
        </p:nvSpPr>
        <p:spPr>
          <a:xfrm>
            <a:off x="683568" y="1196752"/>
            <a:ext cx="7704856" cy="5184576"/>
          </a:xfrm>
        </p:spPr>
        <p:txBody>
          <a:bodyPr/>
          <a:lstStyle/>
          <a:p>
            <a:pPr marL="285750" indent="-285750" algn="just" eaLnBrk="1" hangingPunct="1">
              <a:buFont typeface="Arial" charset="0"/>
              <a:buChar char="•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 comercio electrónico se refiere a la integración dentro de la empresa de herramientas basadas en tecnologías de información y comunicación.</a:t>
            </a:r>
          </a:p>
          <a:p>
            <a:pPr marL="0" indent="0" algn="just" eaLnBrk="1" hangingPunct="1">
              <a:buNone/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 eaLnBrk="1" hangingPunct="1">
              <a:buFont typeface="Arial" charset="0"/>
              <a:buChar char="•"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 termino comercio electrónico, de hecho solo cubre un aspecto de los negocios electrónicos, la utilización de un soporte electrónico para la relación comercial entre la empresa e individuos. </a:t>
            </a:r>
          </a:p>
          <a:p>
            <a:pPr marL="0" indent="0" algn="just" eaLnBrk="1" hangingPunct="1">
              <a:buNone/>
            </a:pPr>
            <a:endParaRPr lang="es-MX" dirty="0" smtClean="0"/>
          </a:p>
          <a:p>
            <a:pPr marL="285750" indent="-285750" algn="just" eaLnBrk="1" hangingPunct="1">
              <a:buFont typeface="Arial" charset="0"/>
              <a:buChar char="•"/>
            </a:pPr>
            <a:endParaRPr lang="es-MX" sz="20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6"/>
            <a:ext cx="8064896" cy="5760640"/>
          </a:xfrm>
        </p:spPr>
      </p:pic>
      <p:sp>
        <p:nvSpPr>
          <p:cNvPr id="5" name="4 CuadroTexto"/>
          <p:cNvSpPr txBox="1"/>
          <p:nvPr/>
        </p:nvSpPr>
        <p:spPr>
          <a:xfrm>
            <a:off x="5004048" y="1316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Comercio Electronico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971600" y="908720"/>
            <a:ext cx="7024687" cy="613321"/>
          </a:xfrm>
        </p:spPr>
        <p:txBody>
          <a:bodyPr/>
          <a:lstStyle/>
          <a:p>
            <a:pPr eaLnBrk="1" hangingPunct="1"/>
            <a:r>
              <a:rPr lang="es-MX" sz="3200" dirty="0"/>
              <a:t>¿QUÉ ES EL E</a:t>
            </a:r>
            <a:r>
              <a:rPr lang="es-MX" sz="3200" dirty="0" smtClean="0"/>
              <a:t>- COMMERCE</a:t>
            </a:r>
            <a:r>
              <a:rPr lang="es-MX" sz="4400" dirty="0" smtClean="0"/>
              <a:t>?</a:t>
            </a: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>
          <a:xfrm>
            <a:off x="683568" y="1628800"/>
            <a:ext cx="7704856" cy="4680520"/>
          </a:xfrm>
        </p:spPr>
        <p:txBody>
          <a:bodyPr/>
          <a:lstStyle/>
          <a:p>
            <a:pPr algn="just" eaLnBrk="1" hangingPunct="1"/>
            <a:r>
              <a:rPr lang="es-MX" sz="2800" dirty="0" smtClean="0">
                <a:latin typeface="Arial" pitchFamily="34" charset="0"/>
                <a:cs typeface="Arial" pitchFamily="34" charset="0"/>
              </a:rPr>
              <a:t>Conocido así por su nombre en ingles, consiste en la compra y venta de productos o de servicios a través de medios electrónicos, tales como internet y otras redes informáticas</a:t>
            </a:r>
            <a:r>
              <a:rPr lang="es-MX" sz="3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69850" indent="0" algn="just" eaLnBrk="1" hangingPunct="1">
              <a:buNone/>
            </a:pPr>
            <a:endParaRPr lang="es-MX" sz="3200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4932040" y="1886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Entonces…</a:t>
            </a:r>
            <a:endParaRPr lang="en-U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74" y="4033976"/>
            <a:ext cx="2750380" cy="201694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687" cy="613321"/>
          </a:xfrm>
        </p:spPr>
        <p:txBody>
          <a:bodyPr/>
          <a:lstStyle/>
          <a:p>
            <a:pPr eaLnBrk="1" hangingPunct="1"/>
            <a:r>
              <a:rPr lang="es-ES" sz="2800" dirty="0" smtClean="0"/>
              <a:t>¿QUÉ ES EL COMERCIO ELECTRONICO?</a:t>
            </a:r>
            <a:endParaRPr lang="es-MX" sz="2800" dirty="0" smtClean="0"/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3912991"/>
          </a:xfrm>
        </p:spPr>
        <p:txBody>
          <a:bodyPr/>
          <a:lstStyle/>
          <a:p>
            <a:pPr marL="69850" indent="0" algn="just" eaLnBrk="1" hangingPunct="1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 comercio electrónico consiste en la compra y venta de productos o de servicios a través de medios electrónicos, tales como internet, usando como forma de pago tarjetas de crédito.</a:t>
            </a:r>
          </a:p>
          <a:p>
            <a:pPr marL="69850" indent="0" algn="just" eaLnBrk="1" hangingPunct="1">
              <a:buNone/>
            </a:pP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marL="69850" indent="0" algn="just" eaLnBrk="1" hangingPunct="1">
              <a:buNone/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La mayor parte del comercio electrónico consiste en la compra y venta de productos o servicios entre personas y empresas.</a:t>
            </a:r>
          </a:p>
          <a:p>
            <a:pPr marL="69850" indent="0" algn="just" eaLnBrk="1" hangingPunct="1">
              <a:buNone/>
            </a:pPr>
            <a:endParaRPr lang="es-MX" dirty="0" smtClean="0"/>
          </a:p>
        </p:txBody>
      </p:sp>
      <p:pic>
        <p:nvPicPr>
          <p:cNvPr id="11269" name="Picture 5" descr="C:\Documents and Settings\Administrador\Configuración local\Archivos temporales de Internet\Content.IE5\MWF4BEM3\MC90034652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29200"/>
            <a:ext cx="1596358" cy="126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2574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8352928" cy="6192688"/>
          </a:xfrm>
        </p:spPr>
      </p:pic>
    </p:spTree>
    <p:extLst>
      <p:ext uri="{BB962C8B-B14F-4D97-AF65-F5344CB8AC3E}">
        <p14:creationId xmlns:p14="http://schemas.microsoft.com/office/powerpoint/2010/main" val="35260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836712"/>
            <a:ext cx="7848872" cy="5544616"/>
          </a:xfrm>
        </p:spPr>
        <p:txBody>
          <a:bodyPr/>
          <a:lstStyle/>
          <a:p>
            <a:pPr algn="just"/>
            <a:r>
              <a:rPr lang="en-US" sz="32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cantidad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comercio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llevada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cabo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electronicamente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ha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crecido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manera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extraordinaria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debido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 internet. </a:t>
            </a:r>
          </a:p>
          <a:p>
            <a:pPr marL="69850" indent="0" algn="just"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Una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gran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variedad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comercio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realiza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esta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manera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traves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de el marketing y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publicidad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en internet, el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procesamiento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transacciones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en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linea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y el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intercambio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electronico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datos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696"/>
            <a:ext cx="8208911" cy="5832648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494</TotalTime>
  <Words>608</Words>
  <Application>Microsoft Office PowerPoint</Application>
  <PresentationFormat>Presentación en pantalla (4:3)</PresentationFormat>
  <Paragraphs>52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Austin</vt:lpstr>
      <vt:lpstr>Presentación de PowerPoint</vt:lpstr>
      <vt:lpstr>Presentación de PowerPoint</vt:lpstr>
      <vt:lpstr>INTRODUCCION</vt:lpstr>
      <vt:lpstr>Presentación de PowerPoint</vt:lpstr>
      <vt:lpstr>¿QUÉ ES EL E- COMMERCE?</vt:lpstr>
      <vt:lpstr>¿QUÉ ES EL COMERCIO ELECTRONICO?</vt:lpstr>
      <vt:lpstr>Presentación de PowerPoint</vt:lpstr>
      <vt:lpstr>Presentación de PowerPoint</vt:lpstr>
      <vt:lpstr>Presentación de PowerPoint</vt:lpstr>
      <vt:lpstr>Estándares Universales</vt:lpstr>
      <vt:lpstr>Densidad de la información</vt:lpstr>
      <vt:lpstr>Existen 4  formas de Comercio Electrónico</vt:lpstr>
      <vt:lpstr>Presentación de PowerPoint</vt:lpstr>
      <vt:lpstr>B2C </vt:lpstr>
      <vt:lpstr>B2B</vt:lpstr>
      <vt:lpstr>C2C</vt:lpstr>
      <vt:lpstr>Presentación de PowerPoint</vt:lpstr>
      <vt:lpstr>E – business Negocio Electrónico</vt:lpstr>
      <vt:lpstr>Proceso comercio electrónico</vt:lpstr>
      <vt:lpstr>Comercio Electrónico y Publicidad en Internet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Ba-k.com</dc:creator>
  <cp:lastModifiedBy>Luffi</cp:lastModifiedBy>
  <cp:revision>62</cp:revision>
  <dcterms:created xsi:type="dcterms:W3CDTF">2011-02-19T16:47:13Z</dcterms:created>
  <dcterms:modified xsi:type="dcterms:W3CDTF">2017-02-14T19:38:54Z</dcterms:modified>
</cp:coreProperties>
</file>