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 w="9525">
          <a:noFill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9.3525874455106336E-2"/>
          <c:y val="6.0628787844981956E-2"/>
          <c:w val="0.9063924971162044"/>
          <c:h val="0.86182518094329119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'Est. General'!$B$5</c:f>
              <c:strCache>
                <c:ptCount val="1"/>
                <c:pt idx="0">
                  <c:v>Denuncias Por Extorsion 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'Est. General'!$C$4:$G$4</c:f>
              <c:strCache>
                <c:ptCount val="5"/>
                <c:pt idx="0">
                  <c:v>Año 2013</c:v>
                </c:pt>
                <c:pt idx="1">
                  <c:v>Año 2014</c:v>
                </c:pt>
                <c:pt idx="2">
                  <c:v>Año 2015</c:v>
                </c:pt>
                <c:pt idx="3">
                  <c:v>Año 2016</c:v>
                </c:pt>
                <c:pt idx="4">
                  <c:v>Año 2017</c:v>
                </c:pt>
              </c:strCache>
            </c:strRef>
          </c:cat>
          <c:val>
            <c:numRef>
              <c:f>'Est. General'!$C$5:$G$5</c:f>
              <c:numCache>
                <c:formatCode>General</c:formatCode>
                <c:ptCount val="5"/>
                <c:pt idx="0">
                  <c:v>1946</c:v>
                </c:pt>
                <c:pt idx="1">
                  <c:v>1033</c:v>
                </c:pt>
                <c:pt idx="2">
                  <c:v>980</c:v>
                </c:pt>
                <c:pt idx="3">
                  <c:v>1183</c:v>
                </c:pt>
                <c:pt idx="4">
                  <c:v>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84-4EB1-BA52-C49CC5D7DAB5}"/>
            </c:ext>
          </c:extLst>
        </c:ser>
        <c:ser>
          <c:idx val="1"/>
          <c:order val="1"/>
          <c:tx>
            <c:strRef>
              <c:f>'Est. General'!$B$6</c:f>
              <c:strCache>
                <c:ptCount val="1"/>
                <c:pt idx="0">
                  <c:v>Detenidos por Extorsion</c:v>
                </c:pt>
              </c:strCache>
            </c:strRef>
          </c:tx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'Est. General'!$C$4:$G$4</c:f>
              <c:strCache>
                <c:ptCount val="5"/>
                <c:pt idx="0">
                  <c:v>Año 2013</c:v>
                </c:pt>
                <c:pt idx="1">
                  <c:v>Año 2014</c:v>
                </c:pt>
                <c:pt idx="2">
                  <c:v>Año 2015</c:v>
                </c:pt>
                <c:pt idx="3">
                  <c:v>Año 2016</c:v>
                </c:pt>
                <c:pt idx="4">
                  <c:v>Año 2017</c:v>
                </c:pt>
              </c:strCache>
            </c:strRef>
          </c:cat>
          <c:val>
            <c:numRef>
              <c:f>'Est. General'!$C$6:$G$6</c:f>
              <c:numCache>
                <c:formatCode>General</c:formatCode>
                <c:ptCount val="5"/>
                <c:pt idx="0">
                  <c:v>452</c:v>
                </c:pt>
                <c:pt idx="1">
                  <c:v>606</c:v>
                </c:pt>
                <c:pt idx="2">
                  <c:v>669</c:v>
                </c:pt>
                <c:pt idx="3">
                  <c:v>684</c:v>
                </c:pt>
                <c:pt idx="4">
                  <c:v>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84-4EB1-BA52-C49CC5D7DAB5}"/>
            </c:ext>
          </c:extLst>
        </c:ser>
        <c:ser>
          <c:idx val="2"/>
          <c:order val="2"/>
          <c:tx>
            <c:strRef>
              <c:f>'Est. General'!$B$7</c:f>
              <c:strCache>
                <c:ptCount val="1"/>
                <c:pt idx="0">
                  <c:v>Casos Judicializados </c:v>
                </c:pt>
              </c:strCache>
            </c:strRef>
          </c:tx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'Est. General'!$C$4:$G$4</c:f>
              <c:strCache>
                <c:ptCount val="5"/>
                <c:pt idx="0">
                  <c:v>Año 2013</c:v>
                </c:pt>
                <c:pt idx="1">
                  <c:v>Año 2014</c:v>
                </c:pt>
                <c:pt idx="2">
                  <c:v>Año 2015</c:v>
                </c:pt>
                <c:pt idx="3">
                  <c:v>Año 2016</c:v>
                </c:pt>
                <c:pt idx="4">
                  <c:v>Año 2017</c:v>
                </c:pt>
              </c:strCache>
            </c:strRef>
          </c:cat>
          <c:val>
            <c:numRef>
              <c:f>'Est. General'!$C$7:$G$7</c:f>
              <c:numCache>
                <c:formatCode>General</c:formatCode>
                <c:ptCount val="5"/>
                <c:pt idx="0">
                  <c:v>242</c:v>
                </c:pt>
                <c:pt idx="1">
                  <c:v>358</c:v>
                </c:pt>
                <c:pt idx="2">
                  <c:v>380</c:v>
                </c:pt>
                <c:pt idx="3">
                  <c:v>538</c:v>
                </c:pt>
                <c:pt idx="4">
                  <c:v>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84-4EB1-BA52-C49CC5D7DAB5}"/>
            </c:ext>
          </c:extLst>
        </c:ser>
        <c:ser>
          <c:idx val="3"/>
          <c:order val="3"/>
          <c:tx>
            <c:strRef>
              <c:f>'Est. General'!$B$8</c:f>
              <c:strCache>
                <c:ptCount val="1"/>
                <c:pt idx="0">
                  <c:v>Asesorias</c:v>
                </c:pt>
              </c:strCache>
            </c:strRef>
          </c:tx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'Est. General'!$C$4:$G$4</c:f>
              <c:strCache>
                <c:ptCount val="5"/>
                <c:pt idx="0">
                  <c:v>Año 2013</c:v>
                </c:pt>
                <c:pt idx="1">
                  <c:v>Año 2014</c:v>
                </c:pt>
                <c:pt idx="2">
                  <c:v>Año 2015</c:v>
                </c:pt>
                <c:pt idx="3">
                  <c:v>Año 2016</c:v>
                </c:pt>
                <c:pt idx="4">
                  <c:v>Año 2017</c:v>
                </c:pt>
              </c:strCache>
            </c:strRef>
          </c:cat>
          <c:val>
            <c:numRef>
              <c:f>'Est. General'!$C$8:$G$8</c:f>
              <c:numCache>
                <c:formatCode>General</c:formatCode>
                <c:ptCount val="5"/>
                <c:pt idx="0">
                  <c:v>2864</c:v>
                </c:pt>
                <c:pt idx="1">
                  <c:v>3369</c:v>
                </c:pt>
                <c:pt idx="2">
                  <c:v>4090</c:v>
                </c:pt>
                <c:pt idx="3">
                  <c:v>7149</c:v>
                </c:pt>
                <c:pt idx="4">
                  <c:v>4582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84-4EB1-BA52-C49CC5D7D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2648704"/>
        <c:axId val="77085440"/>
        <c:axId val="0"/>
      </c:bar3DChart>
      <c:catAx>
        <c:axId val="3264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9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7085440"/>
        <c:crosses val="autoZero"/>
        <c:auto val="1"/>
        <c:lblAlgn val="ctr"/>
        <c:lblOffset val="100"/>
        <c:noMultiLvlLbl val="0"/>
      </c:catAx>
      <c:valAx>
        <c:axId val="7708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9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264870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1000" b="1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Hoja1!$F$3</c:f>
              <c:strCache>
                <c:ptCount val="1"/>
                <c:pt idx="0">
                  <c:v>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Hoja1!$A$4:$A$7</c:f>
              <c:strCache>
                <c:ptCount val="4"/>
                <c:pt idx="0">
                  <c:v>COMERCIANTES</c:v>
                </c:pt>
                <c:pt idx="1">
                  <c:v>TRANSPORTISTAS</c:v>
                </c:pt>
                <c:pt idx="2">
                  <c:v>PROFESIONALES</c:v>
                </c:pt>
                <c:pt idx="3">
                  <c:v>OTROS (VARIOS RUBROS)</c:v>
                </c:pt>
              </c:strCache>
            </c:strRef>
          </c:cat>
          <c:val>
            <c:numRef>
              <c:f>Hoja1!$F$4:$F$7</c:f>
              <c:numCache>
                <c:formatCode>0%</c:formatCode>
                <c:ptCount val="4"/>
                <c:pt idx="0">
                  <c:v>0.39438122332859177</c:v>
                </c:pt>
                <c:pt idx="1">
                  <c:v>0.33499288762446655</c:v>
                </c:pt>
                <c:pt idx="2">
                  <c:v>0.11877667140825035</c:v>
                </c:pt>
                <c:pt idx="3">
                  <c:v>0.15184921763869133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37-4216-A230-9302E76BAB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811328"/>
        <c:axId val="35726464"/>
        <c:axId val="0"/>
      </c:bar3DChart>
      <c:catAx>
        <c:axId val="3581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5726464"/>
        <c:crosses val="autoZero"/>
        <c:auto val="1"/>
        <c:lblAlgn val="ctr"/>
        <c:lblOffset val="100"/>
        <c:noMultiLvlLbl val="0"/>
      </c:catAx>
      <c:valAx>
        <c:axId val="3572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11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Hoja1!$F$12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Hoja1!$A$13:$A$16</c:f>
              <c:strCache>
                <c:ptCount val="4"/>
                <c:pt idx="0">
                  <c:v>TRANSPORTISTAS</c:v>
                </c:pt>
                <c:pt idx="1">
                  <c:v>COMERCIANTES</c:v>
                </c:pt>
                <c:pt idx="2">
                  <c:v>PROFESIONALES</c:v>
                </c:pt>
                <c:pt idx="3">
                  <c:v>OTROS (VARIOS RUBROS)</c:v>
                </c:pt>
              </c:strCache>
            </c:strRef>
          </c:cat>
          <c:val>
            <c:numRef>
              <c:f>Hoja1!$F$13:$F$16</c:f>
              <c:numCache>
                <c:formatCode>0%</c:formatCode>
                <c:ptCount val="4"/>
                <c:pt idx="0">
                  <c:v>0.37595129375951292</c:v>
                </c:pt>
                <c:pt idx="1">
                  <c:v>0.32470826991374935</c:v>
                </c:pt>
                <c:pt idx="2">
                  <c:v>0.12328767123287671</c:v>
                </c:pt>
                <c:pt idx="3">
                  <c:v>0.17605276509386097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DE-4E58-B370-638D1382D2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7298176"/>
        <c:axId val="35728768"/>
        <c:axId val="0"/>
      </c:bar3DChart>
      <c:catAx>
        <c:axId val="3729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5728768"/>
        <c:crosses val="autoZero"/>
        <c:auto val="1"/>
        <c:lblAlgn val="ctr"/>
        <c:lblOffset val="100"/>
        <c:noMultiLvlLbl val="0"/>
      </c:catAx>
      <c:valAx>
        <c:axId val="3572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9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281-6B48-4B06-9518-846263AFAFE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B2A-68A9-46EC-90C3-1F4AEF5F9B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38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281-6B48-4B06-9518-846263AFAFE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B2A-68A9-46EC-90C3-1F4AEF5F9B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406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281-6B48-4B06-9518-846263AFAFE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B2A-68A9-46EC-90C3-1F4AEF5F9B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48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281-6B48-4B06-9518-846263AFAFE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B2A-68A9-46EC-90C3-1F4AEF5F9B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71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281-6B48-4B06-9518-846263AFAFE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B2A-68A9-46EC-90C3-1F4AEF5F9B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92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281-6B48-4B06-9518-846263AFAFE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B2A-68A9-46EC-90C3-1F4AEF5F9B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19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281-6B48-4B06-9518-846263AFAFE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B2A-68A9-46EC-90C3-1F4AEF5F9B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52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281-6B48-4B06-9518-846263AFAFE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B2A-68A9-46EC-90C3-1F4AEF5F9B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2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281-6B48-4B06-9518-846263AFAFE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B2A-68A9-46EC-90C3-1F4AEF5F9B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04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281-6B48-4B06-9518-846263AFAFE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B2A-68A9-46EC-90C3-1F4AEF5F9B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69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E281-6B48-4B06-9518-846263AFAFE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B2A-68A9-46EC-90C3-1F4AEF5F9B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875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7E281-6B48-4B06-9518-846263AFAFE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B2A-68A9-46EC-90C3-1F4AEF5F9B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374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369406"/>
              </p:ext>
            </p:extLst>
          </p:nvPr>
        </p:nvGraphicFramePr>
        <p:xfrm>
          <a:off x="1713468" y="466205"/>
          <a:ext cx="5706936" cy="1346835"/>
        </p:xfrm>
        <a:graphic>
          <a:graphicData uri="http://schemas.openxmlformats.org/drawingml/2006/table">
            <a:tbl>
              <a:tblPr/>
              <a:tblGrid>
                <a:gridCol w="1739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5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1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8754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H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Comparación de Estadísticas General  por Año 2013 al</a:t>
                      </a:r>
                      <a:r>
                        <a:rPr lang="es-HN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2017</a:t>
                      </a:r>
                      <a:endParaRPr lang="es-H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75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75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Año 2013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Año 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Año 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Año 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Año 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75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Denuncias Por Extorsion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1,946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5,791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75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Detenidos por Extorsion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75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Casos Judicializados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75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Asesorias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2,864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3,369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4,090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7,149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22,054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216257"/>
              </p:ext>
            </p:extLst>
          </p:nvPr>
        </p:nvGraphicFramePr>
        <p:xfrm>
          <a:off x="965869" y="1998660"/>
          <a:ext cx="7206065" cy="4080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784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97325"/>
              </p:ext>
            </p:extLst>
          </p:nvPr>
        </p:nvGraphicFramePr>
        <p:xfrm>
          <a:off x="1551116" y="887393"/>
          <a:ext cx="6223000" cy="1219200"/>
        </p:xfrm>
        <a:graphic>
          <a:graphicData uri="http://schemas.openxmlformats.org/drawingml/2006/table">
            <a:tbl>
              <a:tblPr/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DENUNCIAS POR RUBRO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Año 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Año 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Año 2017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COMERCIANTES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TRANSPORTISTAS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PROFESIONALES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OTROS (VARIOS RUBROS)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1,183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2,812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204736"/>
              </p:ext>
            </p:extLst>
          </p:nvPr>
        </p:nvGraphicFramePr>
        <p:xfrm>
          <a:off x="1348087" y="2271586"/>
          <a:ext cx="6629057" cy="3651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1013254" y="321276"/>
            <a:ext cx="716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b="1" dirty="0"/>
              <a:t>Estadísticas Comparativas de Denuncias por Rubro del 2015 al 2017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80807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809193"/>
              </p:ext>
            </p:extLst>
          </p:nvPr>
        </p:nvGraphicFramePr>
        <p:xfrm>
          <a:off x="1518164" y="953296"/>
          <a:ext cx="6223000" cy="1219200"/>
        </p:xfrm>
        <a:graphic>
          <a:graphicData uri="http://schemas.openxmlformats.org/drawingml/2006/table">
            <a:tbl>
              <a:tblPr/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DETENIDOS POR RUBRO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Año 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Año 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Año 2017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TRANSPORTISTAS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COMERCIANTES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PROFESIONALES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OTROS (VARIOS RUBROS)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1,971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425573"/>
              </p:ext>
            </p:extLst>
          </p:nvPr>
        </p:nvGraphicFramePr>
        <p:xfrm>
          <a:off x="1458096" y="2444581"/>
          <a:ext cx="6283068" cy="3618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1013254" y="420131"/>
            <a:ext cx="716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b="1" dirty="0"/>
              <a:t>Estadísticas Comparativas de Detenidos por Rubro del 2015 al 2017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53647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937021"/>
              </p:ext>
            </p:extLst>
          </p:nvPr>
        </p:nvGraphicFramePr>
        <p:xfrm>
          <a:off x="1719919" y="828848"/>
          <a:ext cx="5356384" cy="5510725"/>
        </p:xfrm>
        <a:graphic>
          <a:graphicData uri="http://schemas.openxmlformats.org/drawingml/2006/table">
            <a:tbl>
              <a:tblPr/>
              <a:tblGrid>
                <a:gridCol w="33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4014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Descripcion Grupo Criminal</a:t>
                      </a: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Año 2015</a:t>
                      </a: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Año 2016</a:t>
                      </a: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Año 2017</a:t>
                      </a: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Mara Salvatrucha  MS-13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Pandilla 18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257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273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Chirizos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Combo que no se Deja 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 Benjamins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Banda de Mafia 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 Olanchanos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Banda de Rio Blanquito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 Tercereños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Independientes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Banda de Transportistas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Banda Los Copanecos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Banda de Pinocho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Banda Pechuga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Banda de Scarfa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Banda del Cesar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Banda los Lindos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Banda la Era/Jorobo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Banda los Sardis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Banda de Luis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Banda de Chele Dólar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Banda Los Chaquetos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Banda de los Aguacates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Banda Los 12 Discipulos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Banda Coronel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Banda del Oficial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4014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Otros 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4014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669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684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618</a:t>
                      </a:r>
                    </a:p>
                  </a:txBody>
                  <a:tcPr marL="7145" marR="7145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2075935" y="263611"/>
            <a:ext cx="524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b="1" dirty="0"/>
              <a:t>Detenidos Por Grupo criminal del 2015 al 2017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32958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351</Words>
  <Application>Microsoft Office PowerPoint</Application>
  <PresentationFormat>On-screen Show (4:3)</PresentationFormat>
  <Paragraphs>256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Hector Corrales</cp:lastModifiedBy>
  <cp:revision>5</cp:revision>
  <dcterms:created xsi:type="dcterms:W3CDTF">2017-08-21T15:08:35Z</dcterms:created>
  <dcterms:modified xsi:type="dcterms:W3CDTF">2017-10-18T14:28:07Z</dcterms:modified>
</cp:coreProperties>
</file>