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78" r:id="rId4"/>
    <p:sldId id="279" r:id="rId5"/>
    <p:sldId id="472" r:id="rId6"/>
    <p:sldId id="473" r:id="rId7"/>
    <p:sldId id="475" r:id="rId8"/>
    <p:sldId id="474" r:id="rId9"/>
    <p:sldId id="266" r:id="rId10"/>
    <p:sldId id="257" r:id="rId11"/>
    <p:sldId id="258" r:id="rId12"/>
    <p:sldId id="259" r:id="rId13"/>
    <p:sldId id="260" r:id="rId14"/>
    <p:sldId id="261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" y="2"/>
            <a:ext cx="12207255" cy="68665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300487"/>
            <a:ext cx="8534400" cy="1338317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644-48F5-4526-B56C-DF7D86EBA5B4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EFF5-CD36-4C3C-AECF-F4F89DA3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644-48F5-4526-B56C-DF7D86EBA5B4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EFF5-CD36-4C3C-AECF-F4F89DA3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36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1374427"/>
            <a:ext cx="2743200" cy="47517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374427"/>
            <a:ext cx="8026400" cy="475173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644-48F5-4526-B56C-DF7D86EBA5B4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EFF5-CD36-4C3C-AECF-F4F89DA3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9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644-48F5-4526-B56C-DF7D86EBA5B4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EFF5-CD36-4C3C-AECF-F4F89DA3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5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644-48F5-4526-B56C-DF7D86EBA5B4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EFF5-CD36-4C3C-AECF-F4F89DA3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44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644-48F5-4526-B56C-DF7D86EBA5B4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EFF5-CD36-4C3C-AECF-F4F89DA3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5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644-48F5-4526-B56C-DF7D86EBA5B4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EFF5-CD36-4C3C-AECF-F4F89DA3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9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644-48F5-4526-B56C-DF7D86EBA5B4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EFF5-CD36-4C3C-AECF-F4F89DA3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41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644-48F5-4526-B56C-DF7D86EBA5B4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EFF5-CD36-4C3C-AECF-F4F89DA3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9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14351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1435103"/>
            <a:ext cx="6815667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3" y="2597155"/>
            <a:ext cx="4011084" cy="352901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644-48F5-4526-B56C-DF7D86EBA5B4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EFF5-CD36-4C3C-AECF-F4F89DA3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35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498512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11200" y="1553686"/>
            <a:ext cx="7315200" cy="3431438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00683" y="1553691"/>
            <a:ext cx="3658932" cy="317388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A644-48F5-4526-B56C-DF7D86EBA5B4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EFF5-CD36-4C3C-AECF-F4F89DA3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98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7A644-48F5-4526-B56C-DF7D86EBA5B4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EFF5-CD36-4C3C-AECF-F4F89DA3C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23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#download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Rtools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n-dev/rstan/wiki/RStan-Getting-Started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V8eKsto3Ug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hyperlink" Target="https://mc-stan.org/docs/stan-users-guide/linear-regress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284" y="2411090"/>
            <a:ext cx="10528916" cy="1656446"/>
          </a:xfrm>
        </p:spPr>
        <p:txBody>
          <a:bodyPr>
            <a:normAutofit/>
          </a:bodyPr>
          <a:lstStyle/>
          <a:p>
            <a:r>
              <a:rPr lang="es-MX" sz="5400"/>
              <a:t>Estimación </a:t>
            </a:r>
            <a:r>
              <a:rPr lang="es-MX" sz="5400" dirty="0"/>
              <a:t>en R-Stan</a:t>
            </a:r>
            <a:endParaRPr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74655"/>
            <a:ext cx="6400800" cy="1752600"/>
          </a:xfrm>
        </p:spPr>
        <p:txBody>
          <a:bodyPr>
            <a:normAutofit fontScale="92500" lnSpcReduction="20000"/>
          </a:bodyPr>
          <a:lstStyle/>
          <a:p>
            <a:br>
              <a:rPr dirty="0"/>
            </a:br>
            <a:br>
              <a:rPr dirty="0"/>
            </a:br>
            <a:r>
              <a:rPr dirty="0"/>
              <a:t>Dr. </a:t>
            </a:r>
            <a:r>
              <a:rPr dirty="0" err="1"/>
              <a:t>Héctor</a:t>
            </a:r>
            <a:r>
              <a:rPr dirty="0"/>
              <a:t> </a:t>
            </a:r>
            <a:r>
              <a:rPr dirty="0" err="1"/>
              <a:t>Nájera</a:t>
            </a:r>
            <a:endParaRPr lang="es-MX" dirty="0"/>
          </a:p>
          <a:p>
            <a:r>
              <a:rPr dirty="0"/>
              <a:t>Dr. Curtis Huffman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169" y="6150019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20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/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5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/20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21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626747" y="332284"/>
            <a:ext cx="3842080" cy="1223823"/>
            <a:chOff x="3116137" y="270503"/>
            <a:chExt cx="3842080" cy="1223823"/>
          </a:xfrm>
        </p:grpSpPr>
        <p:pic>
          <p:nvPicPr>
            <p:cNvPr id="6" name="Picture 14" descr="Resultado de imagen para economia unam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4751" y="270503"/>
              <a:ext cx="953466" cy="1124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Resultado de imagen para posgrado una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detail="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120"/>
            <a:stretch/>
          </p:blipFill>
          <p:spPr bwMode="auto">
            <a:xfrm>
              <a:off x="3116137" y="270503"/>
              <a:ext cx="2769345" cy="1223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 descr="Imagen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5523318"/>
            <a:ext cx="1463040" cy="125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F654-A166-48A8-AA49-798742A4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5695-7191-4E7D-8F61-FA04E748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err="1"/>
              <a:t>Instalar</a:t>
            </a:r>
            <a:r>
              <a:rPr lang="en-GB" sz="3200" dirty="0"/>
              <a:t>  (</a:t>
            </a:r>
            <a:r>
              <a:rPr lang="en-GB" sz="3200" dirty="0" err="1"/>
              <a:t>asegurarse</a:t>
            </a:r>
            <a:r>
              <a:rPr lang="en-GB" sz="3200" dirty="0"/>
              <a:t>) R version 4 o superior: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>
                <a:hlinkClick r:id="rId3"/>
              </a:rPr>
              <a:t>https://cran.r-project.org/bin/windows/base/</a:t>
            </a: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982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3428-2A8C-48FD-AF6E-72347BC0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8754-8EB9-490F-B5BD-37F347101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err="1"/>
              <a:t>Instalar</a:t>
            </a:r>
            <a:r>
              <a:rPr lang="en-GB" sz="3600" dirty="0"/>
              <a:t> </a:t>
            </a:r>
            <a:r>
              <a:rPr lang="en-GB" sz="3600" dirty="0" err="1"/>
              <a:t>Rstudio</a:t>
            </a:r>
            <a:endParaRPr lang="en-GB" sz="3600" dirty="0"/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>
                <a:hlinkClick r:id="rId3"/>
              </a:rPr>
              <a:t>https://www.rstudio.com/products/rstudio/download/#download</a:t>
            </a:r>
            <a:r>
              <a:rPr lang="en-GB" sz="3600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37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AC54-6CD6-4D0B-A67A-634D0913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1E50-521A-47BE-9E5C-706D5349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err="1"/>
              <a:t>Instalar</a:t>
            </a:r>
            <a:r>
              <a:rPr lang="en-GB" sz="3600" dirty="0"/>
              <a:t> </a:t>
            </a:r>
            <a:r>
              <a:rPr lang="en-GB" sz="3600" dirty="0" err="1"/>
              <a:t>Rtools</a:t>
            </a:r>
            <a:r>
              <a:rPr lang="en-GB" sz="3600" dirty="0"/>
              <a:t> 4.0 o superior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>
                <a:hlinkClick r:id="rId3"/>
              </a:rPr>
              <a:t>https://cran.r-project.org/bin/windows/Rtools/</a:t>
            </a:r>
            <a:r>
              <a:rPr lang="en-GB" sz="3600" dirty="0"/>
              <a:t>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24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85F6-97FC-4E2F-B5F3-9F9D65D3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C856-9967-40B7-8A92-482C3F2D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Instalar</a:t>
            </a:r>
            <a:r>
              <a:rPr lang="en-GB" sz="3200" dirty="0"/>
              <a:t> </a:t>
            </a:r>
            <a:r>
              <a:rPr lang="en-GB" sz="3200" dirty="0" err="1"/>
              <a:t>Rstan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err="1"/>
              <a:t>Seguir</a:t>
            </a:r>
            <a:r>
              <a:rPr lang="en-GB" sz="3200" dirty="0"/>
              <a:t> </a:t>
            </a:r>
            <a:r>
              <a:rPr lang="en-GB" sz="3200" dirty="0" err="1"/>
              <a:t>estos</a:t>
            </a:r>
            <a:r>
              <a:rPr lang="en-GB" sz="3200" dirty="0"/>
              <a:t> pasos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>
                <a:hlinkClick r:id="rId3"/>
              </a:rPr>
              <a:t>https://github.com/stan-dev/rstan/wiki/RStan-Getting-Started</a:t>
            </a:r>
            <a:r>
              <a:rPr lang="en-GB" sz="3200" dirty="0"/>
              <a:t> 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err="1"/>
              <a:t>Asegurarse</a:t>
            </a:r>
            <a:r>
              <a:rPr lang="en-GB" sz="3200" dirty="0"/>
              <a:t> que </a:t>
            </a:r>
            <a:r>
              <a:rPr lang="en-GB" sz="3200" dirty="0" err="1"/>
              <a:t>el</a:t>
            </a:r>
            <a:r>
              <a:rPr lang="en-GB" sz="3200" dirty="0"/>
              <a:t> </a:t>
            </a:r>
            <a:r>
              <a:rPr lang="en-GB" sz="3200" dirty="0" err="1"/>
              <a:t>ejemplo</a:t>
            </a:r>
            <a:r>
              <a:rPr lang="en-GB" sz="3200" dirty="0"/>
              <a:t> “</a:t>
            </a:r>
            <a:r>
              <a:rPr lang="en-GB" sz="3200" dirty="0" err="1"/>
              <a:t>corre</a:t>
            </a:r>
            <a:r>
              <a:rPr lang="en-GB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09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EF2C-4BE3-450E-8439-EB9C848F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Paso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4972-8EE7-47E2-9374-ABA766E8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Instalar</a:t>
            </a:r>
            <a:r>
              <a:rPr lang="en-GB" sz="3200" dirty="0"/>
              <a:t> </a:t>
            </a:r>
            <a:r>
              <a:rPr lang="en-GB" sz="3200" dirty="0" err="1"/>
              <a:t>en</a:t>
            </a:r>
            <a:r>
              <a:rPr lang="en-GB" sz="3200" dirty="0"/>
              <a:t> </a:t>
            </a:r>
            <a:r>
              <a:rPr lang="en-GB" sz="3200" dirty="0" err="1"/>
              <a:t>Rstudio</a:t>
            </a:r>
            <a:endParaRPr lang="en-GB" sz="3200" dirty="0"/>
          </a:p>
          <a:p>
            <a:endParaRPr lang="en-GB" sz="3200" dirty="0"/>
          </a:p>
          <a:p>
            <a:pPr marL="0" indent="0">
              <a:buNone/>
            </a:pPr>
            <a:r>
              <a:rPr lang="en-GB" sz="3200" dirty="0"/>
              <a:t>Brms, </a:t>
            </a:r>
            <a:r>
              <a:rPr lang="en-GB" sz="3200" dirty="0" err="1"/>
              <a:t>tidybayes</a:t>
            </a:r>
            <a:r>
              <a:rPr lang="en-GB" sz="3200" dirty="0"/>
              <a:t>, </a:t>
            </a:r>
            <a:r>
              <a:rPr lang="en-GB" sz="3200" dirty="0" err="1"/>
              <a:t>bayesplot</a:t>
            </a:r>
            <a:r>
              <a:rPr lang="en-GB" sz="3200" dirty="0"/>
              <a:t>, posterior, </a:t>
            </a:r>
            <a:r>
              <a:rPr lang="en-GB" sz="3200" dirty="0" err="1"/>
              <a:t>tidyverse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27239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155B-692A-48C1-A847-36E5D64C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Paso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FF7D-80B7-43F9-9BE1-1A6AD763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err="1"/>
              <a:t>Instalar</a:t>
            </a:r>
            <a:r>
              <a:rPr lang="en-GB" sz="4400" dirty="0"/>
              <a:t> </a:t>
            </a:r>
            <a:r>
              <a:rPr lang="en-GB" sz="4400" dirty="0" err="1"/>
              <a:t>cmdstanr</a:t>
            </a:r>
            <a:r>
              <a:rPr lang="en-GB" sz="4400" dirty="0"/>
              <a:t> –mayor </a:t>
            </a:r>
            <a:r>
              <a:rPr lang="en-GB" sz="4400" dirty="0" err="1"/>
              <a:t>rapidez</a:t>
            </a:r>
            <a:r>
              <a:rPr lang="en-GB" sz="4400" dirty="0"/>
              <a:t>-</a:t>
            </a:r>
          </a:p>
          <a:p>
            <a:endParaRPr lang="en-GB" sz="4400" dirty="0"/>
          </a:p>
          <a:p>
            <a:pPr marL="0" indent="0">
              <a:buNone/>
            </a:pPr>
            <a:r>
              <a:rPr lang="en-GB" sz="4400" dirty="0"/>
              <a:t>https://mc-stan.org/cmdstanr/</a:t>
            </a:r>
          </a:p>
        </p:txBody>
      </p:sp>
    </p:spTree>
    <p:extLst>
      <p:ext uri="{BB962C8B-B14F-4D97-AF65-F5344CB8AC3E}">
        <p14:creationId xmlns:p14="http://schemas.microsoft.com/office/powerpoint/2010/main" val="3105532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879D-4468-48A1-8F13-19D713B1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–refrescando- R Software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7F59-BC5E-4472-B196-85C21C0B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Algunas guías</a:t>
            </a:r>
          </a:p>
          <a:p>
            <a:pPr lvl="1"/>
            <a:r>
              <a:rPr lang="en-GB" sz="3600" dirty="0">
                <a:hlinkClick r:id="rId3"/>
              </a:rPr>
              <a:t>https://www.youtube.com/watch?v=_V8eKsto3Ug</a:t>
            </a:r>
            <a:r>
              <a:rPr lang="es-MX" sz="3600" dirty="0"/>
              <a:t>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7392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86A9-DD9A-E6B7-5A36-5555EBDC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en inferencia bayesiana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EC041-A82E-7F40-F004-DAC8E58D6AC5}"/>
              </a:ext>
            </a:extLst>
          </p:cNvPr>
          <p:cNvSpPr txBox="1"/>
          <p:nvPr/>
        </p:nvSpPr>
        <p:spPr>
          <a:xfrm>
            <a:off x="699247" y="1649506"/>
            <a:ext cx="147917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Pregunta de investigación</a:t>
            </a:r>
          </a:p>
          <a:p>
            <a:r>
              <a:rPr lang="es-MX" dirty="0"/>
              <a:t>(Teoría)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9FE3A2-5424-7B5D-737C-F58D7F04ADE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178425" y="2111171"/>
            <a:ext cx="681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AD6558F-B362-47C1-D3E8-EF0FB03934E6}"/>
                  </a:ext>
                </a:extLst>
              </p:cNvPr>
              <p:cNvSpPr/>
              <p:nvPr/>
            </p:nvSpPr>
            <p:spPr>
              <a:xfrm>
                <a:off x="2859741" y="1649506"/>
                <a:ext cx="1201271" cy="92333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Hipótesis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AD6558F-B362-47C1-D3E8-EF0FB0393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741" y="1649506"/>
                <a:ext cx="1201271" cy="9233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342889D-2EF1-AD52-E60E-6FA0D8CB35F1}"/>
                  </a:ext>
                </a:extLst>
              </p:cNvPr>
              <p:cNvSpPr/>
              <p:nvPr/>
            </p:nvSpPr>
            <p:spPr>
              <a:xfrm>
                <a:off x="2438400" y="3191434"/>
                <a:ext cx="2088775" cy="109372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/>
                  <a:t>Priors</a:t>
                </a:r>
                <a:r>
                  <a:rPr lang="es-MX" dirty="0"/>
                  <a:t> sobre 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342889D-2EF1-AD52-E60E-6FA0D8CB3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191434"/>
                <a:ext cx="2088775" cy="109372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3192B6-65DF-5755-3769-34B28E61C2D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460377" y="2572836"/>
            <a:ext cx="22411" cy="61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ED46D3-4AEC-BBF8-7462-100BE52B46B1}"/>
                  </a:ext>
                </a:extLst>
              </p:cNvPr>
              <p:cNvSpPr/>
              <p:nvPr/>
            </p:nvSpPr>
            <p:spPr>
              <a:xfrm>
                <a:off x="5082989" y="1411924"/>
                <a:ext cx="2456333" cy="1398493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Verosimilitud</a:t>
                </a:r>
              </a:p>
              <a:p>
                <a:pPr algn="ctr"/>
                <a:r>
                  <a:rPr lang="en-US" dirty="0" err="1"/>
                  <a:t>Datos</a:t>
                </a:r>
                <a:r>
                  <a:rPr lang="en-US" dirty="0"/>
                  <a:t> + </a:t>
                </a:r>
                <a:r>
                  <a:rPr lang="en-US" dirty="0" err="1"/>
                  <a:t>Modelo</a:t>
                </a:r>
                <a:r>
                  <a:rPr lang="en-US" dirty="0"/>
                  <a:t> que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explica</a:t>
                </a:r>
                <a:endParaRPr lang="en-US" dirty="0"/>
              </a:p>
              <a:p>
                <a:pPr algn="ctr"/>
                <a:r>
                  <a:rPr lang="en-US" b="1" i="1" dirty="0"/>
                  <a:t>P(D|B)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+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ED46D3-4AEC-BBF8-7462-100BE52B4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989" y="1411924"/>
                <a:ext cx="2456333" cy="1398493"/>
              </a:xfrm>
              <a:prstGeom prst="rect">
                <a:avLst/>
              </a:prstGeom>
              <a:blipFill>
                <a:blip r:embed="rId4"/>
                <a:stretch>
                  <a:fillRect l="-1728" t="-4762" r="-1235" b="-6926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DECF40-B6F0-C231-127C-FABFDA1B0F11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4061012" y="2111171"/>
            <a:ext cx="10219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D967975-1591-F4A8-5B0D-A998A355D68E}"/>
              </a:ext>
            </a:extLst>
          </p:cNvPr>
          <p:cNvCxnSpPr>
            <a:stCxn id="18" idx="2"/>
            <a:endCxn id="9" idx="3"/>
          </p:cNvCxnSpPr>
          <p:nvPr/>
        </p:nvCxnSpPr>
        <p:spPr>
          <a:xfrm rot="5400000">
            <a:off x="4955226" y="2382367"/>
            <a:ext cx="927881" cy="178398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5A8E01-2474-CDBB-51B0-8FEFEBF02983}"/>
              </a:ext>
            </a:extLst>
          </p:cNvPr>
          <p:cNvCxnSpPr>
            <a:stCxn id="18" idx="3"/>
          </p:cNvCxnSpPr>
          <p:nvPr/>
        </p:nvCxnSpPr>
        <p:spPr>
          <a:xfrm flipV="1">
            <a:off x="7539322" y="2111170"/>
            <a:ext cx="7530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1E5DE-ACD4-1B47-9B2C-796EDB90F292}"/>
              </a:ext>
            </a:extLst>
          </p:cNvPr>
          <p:cNvSpPr/>
          <p:nvPr/>
        </p:nvSpPr>
        <p:spPr>
          <a:xfrm>
            <a:off x="8292353" y="1411923"/>
            <a:ext cx="2151529" cy="139849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Espacio t</a:t>
            </a:r>
            <a:r>
              <a:rPr lang="es-MX" dirty="0" err="1"/>
              <a:t>ípico</a:t>
            </a:r>
            <a:endParaRPr lang="es-MX" dirty="0"/>
          </a:p>
          <a:p>
            <a:pPr algn="ctr"/>
            <a:r>
              <a:rPr lang="es-MX" dirty="0"/>
              <a:t>(Donde se muestrea la posterior)</a:t>
            </a:r>
            <a:endParaRPr lang="en-GB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030F427-B92C-DE3B-0500-DD422AEF5132}"/>
              </a:ext>
            </a:extLst>
          </p:cNvPr>
          <p:cNvSpPr/>
          <p:nvPr/>
        </p:nvSpPr>
        <p:spPr>
          <a:xfrm>
            <a:off x="8175811" y="3585846"/>
            <a:ext cx="2384612" cy="1093726"/>
          </a:xfrm>
          <a:prstGeom prst="flowChartAlternateProcess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Exploración con MCMC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B78186-9DCA-0BE9-239E-4AAA3E3D6703}"/>
              </a:ext>
            </a:extLst>
          </p:cNvPr>
          <p:cNvCxnSpPr>
            <a:cxnSpLocks/>
          </p:cNvCxnSpPr>
          <p:nvPr/>
        </p:nvCxnSpPr>
        <p:spPr>
          <a:xfrm flipH="1">
            <a:off x="9403975" y="2810416"/>
            <a:ext cx="1" cy="775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EAEFCA6-7826-AE6F-8BC0-33C0A7DAF633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6866971" y="4132709"/>
            <a:ext cx="1308841" cy="609620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85649DB-8975-2BCF-A42B-FF3FF9210CC0}"/>
              </a:ext>
            </a:extLst>
          </p:cNvPr>
          <p:cNvSpPr/>
          <p:nvPr/>
        </p:nvSpPr>
        <p:spPr>
          <a:xfrm>
            <a:off x="5002312" y="4134968"/>
            <a:ext cx="1864658" cy="1089207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Evaluación de las cadenas: 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Rhat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 y ESS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owchart: Alternate Process 34">
                <a:extLst>
                  <a:ext uri="{FF2B5EF4-FFF2-40B4-BE49-F238E27FC236}">
                    <a16:creationId xmlns:a16="http://schemas.microsoft.com/office/drawing/2014/main" id="{62703452-58F9-E2C5-78B6-F586D4599FB2}"/>
                  </a:ext>
                </a:extLst>
              </p:cNvPr>
              <p:cNvSpPr/>
              <p:nvPr/>
            </p:nvSpPr>
            <p:spPr>
              <a:xfrm>
                <a:off x="8175811" y="5360894"/>
                <a:ext cx="2384612" cy="1093726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Distribución posterior 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*</a:t>
                </a:r>
              </a:p>
            </p:txBody>
          </p:sp>
        </mc:Choice>
        <mc:Fallback xmlns="">
          <p:sp>
            <p:nvSpPr>
              <p:cNvPr id="35" name="Flowchart: Alternate Process 34">
                <a:extLst>
                  <a:ext uri="{FF2B5EF4-FFF2-40B4-BE49-F238E27FC236}">
                    <a16:creationId xmlns:a16="http://schemas.microsoft.com/office/drawing/2014/main" id="{62703452-58F9-E2C5-78B6-F586D4599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11" y="5360894"/>
                <a:ext cx="2384612" cy="1093726"/>
              </a:xfrm>
              <a:prstGeom prst="flowChartAlternateProcess">
                <a:avLst/>
              </a:prstGeom>
              <a:blipFill>
                <a:blip r:embed="rId5"/>
                <a:stretch>
                  <a:fillRect r="-2036"/>
                </a:stretch>
              </a:blip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49FA517-C0BE-4157-3A59-5EA489411276}"/>
              </a:ext>
            </a:extLst>
          </p:cNvPr>
          <p:cNvCxnSpPr>
            <a:stCxn id="34" idx="2"/>
            <a:endCxn id="35" idx="1"/>
          </p:cNvCxnSpPr>
          <p:nvPr/>
        </p:nvCxnSpPr>
        <p:spPr>
          <a:xfrm rot="16200000" flipH="1">
            <a:off x="6713435" y="4445381"/>
            <a:ext cx="683582" cy="22411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BF4C4CA-132C-8347-DF95-3C7F359AE031}"/>
              </a:ext>
            </a:extLst>
          </p:cNvPr>
          <p:cNvSpPr/>
          <p:nvPr/>
        </p:nvSpPr>
        <p:spPr>
          <a:xfrm>
            <a:off x="10802476" y="5047145"/>
            <a:ext cx="1246094" cy="17212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Evaluaci</a:t>
            </a:r>
            <a:r>
              <a:rPr lang="es-MX" dirty="0" err="1"/>
              <a:t>ón</a:t>
            </a:r>
            <a:r>
              <a:rPr lang="es-MX" dirty="0"/>
              <a:t> de H</a:t>
            </a: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D83BB9-5C6A-E0AC-4C27-D8CB41A9ADE8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>
            <a:off x="10560423" y="5907757"/>
            <a:ext cx="242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1060931D-2C11-EEC8-D1AD-317A7FBFB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0" y="4818515"/>
            <a:ext cx="2183633" cy="1856549"/>
          </a:xfrm>
          <a:prstGeom prst="rect">
            <a:avLst/>
          </a:prstGeom>
        </p:spPr>
      </p:pic>
      <p:pic>
        <p:nvPicPr>
          <p:cNvPr id="45" name="Picture 44" descr="A picture containing paper clip&#10;&#10;Description automatically generated">
            <a:extLst>
              <a:ext uri="{FF2B5EF4-FFF2-40B4-BE49-F238E27FC236}">
                <a16:creationId xmlns:a16="http://schemas.microsoft.com/office/drawing/2014/main" id="{0D1E6B3B-85E4-BF44-DF78-B383FB4819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818" y="2532905"/>
            <a:ext cx="1361752" cy="89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4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8" grpId="0" animBg="1"/>
      <p:bldP spid="26" grpId="0" animBg="1"/>
      <p:bldP spid="28" grpId="0" animBg="1"/>
      <p:bldP spid="34" grpId="0" animBg="1"/>
      <p:bldP spid="35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B60A-C2C6-4CB3-AD37-B904509B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41" y="-59848"/>
            <a:ext cx="10515600" cy="1325563"/>
          </a:xfrm>
        </p:spPr>
        <p:txBody>
          <a:bodyPr/>
          <a:lstStyle/>
          <a:p>
            <a:r>
              <a:rPr lang="en-GB" b="1" dirty="0"/>
              <a:t>Stan: </a:t>
            </a:r>
            <a:r>
              <a:rPr lang="en-GB" b="1" dirty="0" err="1"/>
              <a:t>Diferentes</a:t>
            </a:r>
            <a:r>
              <a:rPr lang="en-GB" b="1" dirty="0"/>
              <a:t> </a:t>
            </a:r>
            <a:r>
              <a:rPr lang="en-GB" b="1" dirty="0" err="1"/>
              <a:t>plataformas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17078-3255-471F-8B14-A4F0D2DD4853}"/>
              </a:ext>
            </a:extLst>
          </p:cNvPr>
          <p:cNvSpPr txBox="1"/>
          <p:nvPr/>
        </p:nvSpPr>
        <p:spPr>
          <a:xfrm>
            <a:off x="3430747" y="2825901"/>
            <a:ext cx="2147581" cy="267765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err="1"/>
              <a:t>rstan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 err="1"/>
              <a:t>PyStan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 err="1"/>
              <a:t>Stan.jl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 err="1"/>
              <a:t>CmdStan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CC859-7BFE-4690-920C-97046C3128E0}"/>
              </a:ext>
            </a:extLst>
          </p:cNvPr>
          <p:cNvSpPr txBox="1"/>
          <p:nvPr/>
        </p:nvSpPr>
        <p:spPr>
          <a:xfrm>
            <a:off x="1349928" y="1358048"/>
            <a:ext cx="2534174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Stan </a:t>
            </a:r>
            <a:r>
              <a:rPr lang="en-GB" sz="2400" dirty="0" err="1"/>
              <a:t>está</a:t>
            </a:r>
            <a:r>
              <a:rPr lang="en-GB" sz="2400" dirty="0"/>
              <a:t> </a:t>
            </a:r>
            <a:r>
              <a:rPr lang="en-GB" sz="2400" dirty="0" err="1"/>
              <a:t>escrito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C++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543E83C-D56C-47E7-934C-B39CFD54B049}"/>
              </a:ext>
            </a:extLst>
          </p:cNvPr>
          <p:cNvSpPr/>
          <p:nvPr/>
        </p:nvSpPr>
        <p:spPr>
          <a:xfrm>
            <a:off x="2962160" y="2964400"/>
            <a:ext cx="279032" cy="2489616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ECF54-BB1B-4596-A392-09410E6C639E}"/>
              </a:ext>
            </a:extLst>
          </p:cNvPr>
          <p:cNvSpPr txBox="1"/>
          <p:nvPr/>
        </p:nvSpPr>
        <p:spPr>
          <a:xfrm>
            <a:off x="954739" y="3933896"/>
            <a:ext cx="191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Programas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42E7969-0DF4-4F9D-BA0C-DF27740849DE}"/>
              </a:ext>
            </a:extLst>
          </p:cNvPr>
          <p:cNvSpPr/>
          <p:nvPr/>
        </p:nvSpPr>
        <p:spPr>
          <a:xfrm>
            <a:off x="5678407" y="2514861"/>
            <a:ext cx="251650" cy="10318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B2B66F-7DC3-4E0A-B2A9-5D8D20E95614}"/>
              </a:ext>
            </a:extLst>
          </p:cNvPr>
          <p:cNvSpPr txBox="1"/>
          <p:nvPr/>
        </p:nvSpPr>
        <p:spPr>
          <a:xfrm>
            <a:off x="5930057" y="2330195"/>
            <a:ext cx="206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Rstan</a:t>
            </a:r>
            <a:r>
              <a:rPr lang="en-GB" sz="2400" dirty="0"/>
              <a:t> (</a:t>
            </a:r>
            <a:r>
              <a:rPr lang="en-GB" sz="2400" dirty="0" err="1"/>
              <a:t>crudo</a:t>
            </a:r>
            <a:r>
              <a:rPr lang="en-GB" sz="2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BFD14-9707-463D-904E-F53D1D498EB3}"/>
              </a:ext>
            </a:extLst>
          </p:cNvPr>
          <p:cNvSpPr txBox="1"/>
          <p:nvPr/>
        </p:nvSpPr>
        <p:spPr>
          <a:xfrm>
            <a:off x="5930056" y="2964400"/>
            <a:ext cx="2065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rstan</a:t>
            </a:r>
            <a:r>
              <a:rPr lang="en-GB" sz="2400" dirty="0"/>
              <a:t> (interfaces para </a:t>
            </a:r>
            <a:r>
              <a:rPr lang="en-GB" sz="2400" dirty="0" err="1"/>
              <a:t>rstan</a:t>
            </a:r>
            <a:r>
              <a:rPr lang="en-GB" sz="2400" dirty="0"/>
              <a:t>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EE84802B-C0E6-451F-AA25-47003FF976A2}"/>
              </a:ext>
            </a:extLst>
          </p:cNvPr>
          <p:cNvSpPr/>
          <p:nvPr/>
        </p:nvSpPr>
        <p:spPr>
          <a:xfrm>
            <a:off x="7725649" y="2825901"/>
            <a:ext cx="318802" cy="26776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723F96-C7DF-407E-9556-987C7DF8D2E7}"/>
              </a:ext>
            </a:extLst>
          </p:cNvPr>
          <p:cNvSpPr txBox="1"/>
          <p:nvPr/>
        </p:nvSpPr>
        <p:spPr>
          <a:xfrm>
            <a:off x="8184838" y="2825901"/>
            <a:ext cx="1571538" cy="26776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accent6">
                    <a:lumMod val="75000"/>
                  </a:schemeClr>
                </a:solidFill>
              </a:rPr>
              <a:t>rstanarm</a:t>
            </a:r>
            <a:endParaRPr lang="en-GB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rethinking</a:t>
            </a:r>
          </a:p>
          <a:p>
            <a:endParaRPr lang="en-GB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brms</a:t>
            </a:r>
          </a:p>
          <a:p>
            <a:endParaRPr lang="en-GB" sz="2400" dirty="0"/>
          </a:p>
          <a:p>
            <a:r>
              <a:rPr lang="en-GB" sz="2400" dirty="0" err="1"/>
              <a:t>cmdstanr</a:t>
            </a:r>
            <a:endParaRPr lang="en-GB" sz="2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D856C0A-9A51-4B2C-A550-8537A8697745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16200000" flipH="1">
            <a:off x="3242348" y="1563711"/>
            <a:ext cx="636856" cy="18875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C8A48EF-D1B1-4C8C-B1A9-504D0E6660D2}"/>
              </a:ext>
            </a:extLst>
          </p:cNvPr>
          <p:cNvSpPr txBox="1"/>
          <p:nvPr/>
        </p:nvSpPr>
        <p:spPr>
          <a:xfrm>
            <a:off x="603656" y="5830349"/>
            <a:ext cx="434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Avanzado: mayor </a:t>
            </a:r>
            <a:r>
              <a:rPr lang="en-GB" sz="2000" dirty="0" err="1"/>
              <a:t>potencia</a:t>
            </a:r>
            <a:r>
              <a:rPr lang="en-GB" sz="2000" dirty="0"/>
              <a:t> y </a:t>
            </a:r>
            <a:r>
              <a:rPr lang="en-GB" sz="2000" dirty="0" err="1"/>
              <a:t>flexibilidad</a:t>
            </a:r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AE7EF6-F926-4E41-987E-96A5DEC4453E}"/>
              </a:ext>
            </a:extLst>
          </p:cNvPr>
          <p:cNvSpPr txBox="1"/>
          <p:nvPr/>
        </p:nvSpPr>
        <p:spPr>
          <a:xfrm>
            <a:off x="6711191" y="5830349"/>
            <a:ext cx="510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Intermedio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menor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flexibilidad</a:t>
            </a:r>
            <a:endParaRPr lang="en-GB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B994B67F-EE03-46E8-A6CB-043C18CDF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980" y="231980"/>
            <a:ext cx="1528630" cy="1495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C2A3F2-ED26-4EB6-ADAD-42DBB33B4750}"/>
              </a:ext>
            </a:extLst>
          </p:cNvPr>
          <p:cNvSpPr txBox="1"/>
          <p:nvPr/>
        </p:nvSpPr>
        <p:spPr>
          <a:xfrm>
            <a:off x="10283980" y="3703063"/>
            <a:ext cx="1528630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Tidybayes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bayesplot</a:t>
            </a:r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4189503-06DF-421A-9F28-205288DC71D8}"/>
              </a:ext>
            </a:extLst>
          </p:cNvPr>
          <p:cNvSpPr/>
          <p:nvPr/>
        </p:nvSpPr>
        <p:spPr>
          <a:xfrm>
            <a:off x="9896763" y="2855535"/>
            <a:ext cx="245865" cy="264802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1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6" grpId="0" animBg="1"/>
      <p:bldP spid="17" grpId="0"/>
      <p:bldP spid="18" grpId="0"/>
      <p:bldP spid="19" grpId="0" animBg="1"/>
      <p:bldP spid="20" grpId="0" animBg="1"/>
      <p:bldP spid="24" grpId="0"/>
      <p:bldP spid="25" grpId="0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417B-A359-4C86-BC8D-6F946602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Intermediarios</a:t>
            </a:r>
            <a:r>
              <a:rPr lang="en-GB" dirty="0"/>
              <a:t>: brms y </a:t>
            </a:r>
            <a:r>
              <a:rPr lang="en-GB" dirty="0" err="1"/>
              <a:t>rstanarm</a:t>
            </a:r>
            <a:endParaRPr lang="en-GB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C868D4C-90CD-4450-A4B9-6F3911974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35" y="1310440"/>
            <a:ext cx="4643717" cy="546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4995EF-3280-4368-8F75-4C7968A858A8}"/>
              </a:ext>
            </a:extLst>
          </p:cNvPr>
          <p:cNvSpPr txBox="1"/>
          <p:nvPr/>
        </p:nvSpPr>
        <p:spPr>
          <a:xfrm>
            <a:off x="838200" y="2388638"/>
            <a:ext cx="4504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Además</a:t>
            </a:r>
            <a:r>
              <a:rPr lang="en-GB" sz="2400" dirty="0"/>
              <a:t> brms </a:t>
            </a:r>
            <a:r>
              <a:rPr lang="en-GB" sz="2400" dirty="0" err="1"/>
              <a:t>conecta</a:t>
            </a:r>
            <a:r>
              <a:rPr lang="en-GB" sz="2400" dirty="0"/>
              <a:t> con </a:t>
            </a:r>
            <a:r>
              <a:rPr lang="en-GB" sz="2400" dirty="0" err="1"/>
              <a:t>cmdstanr</a:t>
            </a:r>
            <a:r>
              <a:rPr lang="en-GB" sz="2400" dirty="0"/>
              <a:t> y </a:t>
            </a:r>
            <a:r>
              <a:rPr lang="en-GB" sz="2400" dirty="0" err="1"/>
              <a:t>puede</a:t>
            </a:r>
            <a:r>
              <a:rPr lang="en-GB" sz="2400" dirty="0"/>
              <a:t> ser multicore y multithread –y </a:t>
            </a:r>
            <a:r>
              <a:rPr lang="en-GB" sz="2400" dirty="0" err="1"/>
              <a:t>ahora</a:t>
            </a:r>
            <a:r>
              <a:rPr lang="en-GB" sz="2400" dirty="0"/>
              <a:t> se </a:t>
            </a:r>
            <a:r>
              <a:rPr lang="en-GB" sz="2400" dirty="0" err="1"/>
              <a:t>puede</a:t>
            </a:r>
            <a:r>
              <a:rPr lang="en-GB" sz="2400" dirty="0"/>
              <a:t> usar con las </a:t>
            </a:r>
            <a:r>
              <a:rPr lang="en-GB" sz="2400" dirty="0" err="1"/>
              <a:t>tarjetas</a:t>
            </a:r>
            <a:r>
              <a:rPr lang="en-GB" sz="2400" dirty="0"/>
              <a:t> gr</a:t>
            </a:r>
            <a:r>
              <a:rPr lang="es-MX" sz="2400" dirty="0" err="1"/>
              <a:t>áficas</a:t>
            </a:r>
            <a:r>
              <a:rPr lang="es-MX" sz="2400" dirty="0"/>
              <a:t>-</a:t>
            </a:r>
            <a:r>
              <a:rPr lang="en-GB" sz="2400" dirty="0"/>
              <a:t> dentro de </a:t>
            </a:r>
            <a:r>
              <a:rPr lang="en-GB" sz="2400" dirty="0" err="1"/>
              <a:t>cada</a:t>
            </a:r>
            <a:r>
              <a:rPr lang="en-GB" sz="2400" dirty="0"/>
              <a:t> </a:t>
            </a:r>
            <a:r>
              <a:rPr lang="en-GB" sz="2400" dirty="0" err="1"/>
              <a:t>cadena</a:t>
            </a:r>
            <a:r>
              <a:rPr lang="en-GB" sz="2400" dirty="0"/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85DBA-EB4E-4C4D-B4D1-04C98930F822}"/>
              </a:ext>
            </a:extLst>
          </p:cNvPr>
          <p:cNvSpPr txBox="1"/>
          <p:nvPr/>
        </p:nvSpPr>
        <p:spPr>
          <a:xfrm>
            <a:off x="5723789" y="3225341"/>
            <a:ext cx="162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Spatial models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3D698A8-9AA2-4E11-815B-41EB9D729A7E}"/>
              </a:ext>
            </a:extLst>
          </p:cNvPr>
          <p:cNvSpPr/>
          <p:nvPr/>
        </p:nvSpPr>
        <p:spPr>
          <a:xfrm>
            <a:off x="10503017" y="1770077"/>
            <a:ext cx="169018" cy="1704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86D0C-AD81-49B5-86C9-26DAF3B88E23}"/>
              </a:ext>
            </a:extLst>
          </p:cNvPr>
          <p:cNvSpPr txBox="1"/>
          <p:nvPr/>
        </p:nvSpPr>
        <p:spPr>
          <a:xfrm>
            <a:off x="10811252" y="2105561"/>
            <a:ext cx="1416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Si no se </a:t>
            </a:r>
            <a:r>
              <a:rPr lang="en-GB" sz="2000" dirty="0" err="1"/>
              <a:t>puede</a:t>
            </a:r>
            <a:r>
              <a:rPr lang="en-GB" sz="2000" dirty="0"/>
              <a:t> hay que usar </a:t>
            </a:r>
            <a:r>
              <a:rPr lang="en-GB" sz="2000" dirty="0" err="1"/>
              <a:t>rstan</a:t>
            </a:r>
            <a:endParaRPr lang="en-GB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B3B89-C051-4439-AF95-0368AF30D99E}"/>
              </a:ext>
            </a:extLst>
          </p:cNvPr>
          <p:cNvCxnSpPr/>
          <p:nvPr/>
        </p:nvCxnSpPr>
        <p:spPr>
          <a:xfrm flipV="1">
            <a:off x="5723789" y="4258235"/>
            <a:ext cx="928023" cy="1138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CB085D-73C9-4152-98CE-E33D6E7311BE}"/>
              </a:ext>
            </a:extLst>
          </p:cNvPr>
          <p:cNvSpPr txBox="1"/>
          <p:nvPr/>
        </p:nvSpPr>
        <p:spPr>
          <a:xfrm>
            <a:off x="358589" y="5100918"/>
            <a:ext cx="498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Noten las combinaciones posibles:</a:t>
            </a:r>
          </a:p>
          <a:p>
            <a:r>
              <a:rPr lang="es-MX" dirty="0"/>
              <a:t>- Modelo espacio/temporal (AR y CAR) inflado de ceros!!!!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55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8739-8DDA-45C8-8EDD-67A9D9AD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¿Intermediario?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81EF-177C-4135-AA58-FA1DC51E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5"/>
            <a:ext cx="4657344" cy="4525963"/>
          </a:xfrm>
        </p:spPr>
        <p:txBody>
          <a:bodyPr>
            <a:normAutofit/>
          </a:bodyPr>
          <a:lstStyle/>
          <a:p>
            <a:r>
              <a:rPr lang="es-MX" dirty="0" err="1"/>
              <a:t>Brms</a:t>
            </a:r>
            <a:r>
              <a:rPr lang="es-MX" dirty="0"/>
              <a:t>: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sz="1100" dirty="0"/>
              <a:t>M1.I&lt;-</a:t>
            </a:r>
            <a:r>
              <a:rPr lang="es-MX" sz="1100" dirty="0" err="1"/>
              <a:t>brm</a:t>
            </a:r>
            <a:r>
              <a:rPr lang="es-MX" sz="1100" dirty="0"/>
              <a:t>(ins_ali_mo_3 ~ ed_jefe_2 + ed_jefe_3 +   ed_jefe_4 + ed_jefe_5 + sexo_jefe_1 + </a:t>
            </a:r>
            <a:r>
              <a:rPr lang="es-MX" sz="1100" dirty="0" err="1"/>
              <a:t>edad_jefe</a:t>
            </a:r>
            <a:r>
              <a:rPr lang="es-MX" sz="1100" dirty="0"/>
              <a:t> + </a:t>
            </a:r>
            <a:r>
              <a:rPr lang="es-MX" sz="1100" dirty="0" err="1"/>
              <a:t>niv_ed_prom</a:t>
            </a:r>
            <a:r>
              <a:rPr lang="es-MX" sz="1100" dirty="0"/>
              <a:t> + tv + </a:t>
            </a:r>
            <a:r>
              <a:rPr lang="es-MX" sz="1100" dirty="0" err="1"/>
              <a:t>compu</a:t>
            </a:r>
            <a:r>
              <a:rPr lang="es-MX" sz="1100" dirty="0"/>
              <a:t> +                       refri   +     lavad  +     </a:t>
            </a:r>
            <a:r>
              <a:rPr lang="es-MX" sz="1100" dirty="0" err="1"/>
              <a:t>tvpaga</a:t>
            </a:r>
            <a:r>
              <a:rPr lang="es-MX" sz="1100" dirty="0"/>
              <a:t>    +  </a:t>
            </a:r>
            <a:r>
              <a:rPr lang="es-MX" sz="1100" dirty="0" err="1"/>
              <a:t>hablaind</a:t>
            </a:r>
            <a:r>
              <a:rPr lang="es-MX" sz="1100" dirty="0"/>
              <a:t>  +  tinaco  + internet + </a:t>
            </a:r>
            <a:r>
              <a:rPr lang="es-MX" sz="1100" dirty="0" err="1"/>
              <a:t>tot_integ</a:t>
            </a:r>
            <a:r>
              <a:rPr lang="es-MX" sz="1100" dirty="0"/>
              <a:t> + </a:t>
            </a:r>
            <a:r>
              <a:rPr lang="es-MX" sz="1100" dirty="0" err="1"/>
              <a:t>salario_mun</a:t>
            </a:r>
            <a:r>
              <a:rPr lang="es-MX" sz="1100" dirty="0"/>
              <a:t> +</a:t>
            </a:r>
          </a:p>
          <a:p>
            <a:pPr marL="0" indent="0">
              <a:buNone/>
            </a:pPr>
            <a:r>
              <a:rPr lang="es-MX" sz="1100" dirty="0" err="1"/>
              <a:t>i_nolav</a:t>
            </a:r>
            <a:r>
              <a:rPr lang="es-MX" sz="1100" dirty="0"/>
              <a:t> +     </a:t>
            </a:r>
            <a:r>
              <a:rPr lang="es-MX" sz="1100" dirty="0" err="1"/>
              <a:t>i_nostvp</a:t>
            </a:r>
            <a:r>
              <a:rPr lang="es-MX" sz="1100" dirty="0"/>
              <a:t> + </a:t>
            </a:r>
            <a:r>
              <a:rPr lang="es-MX" sz="1100" dirty="0" err="1"/>
              <a:t>i_noref</a:t>
            </a:r>
            <a:r>
              <a:rPr lang="es-MX" sz="1100" dirty="0"/>
              <a:t> + </a:t>
            </a:r>
            <a:r>
              <a:rPr lang="es-MX" sz="1100" dirty="0" err="1"/>
              <a:t>salario_ent</a:t>
            </a:r>
            <a:r>
              <a:rPr lang="es-MX" sz="1100" dirty="0"/>
              <a:t> + rural + (1|id_mun) + (1|clave_ent),</a:t>
            </a:r>
          </a:p>
          <a:p>
            <a:pPr marL="0" indent="0">
              <a:buNone/>
            </a:pPr>
            <a:r>
              <a:rPr lang="es-MX" sz="1100" dirty="0"/>
              <a:t>data=DI, </a:t>
            </a:r>
            <a:r>
              <a:rPr lang="es-MX" sz="1100" dirty="0" err="1"/>
              <a:t>family</a:t>
            </a:r>
            <a:r>
              <a:rPr lang="es-MX" sz="1100" dirty="0"/>
              <a:t> = </a:t>
            </a:r>
            <a:r>
              <a:rPr lang="es-MX" sz="1100" dirty="0" err="1"/>
              <a:t>bernoulli</a:t>
            </a:r>
            <a:r>
              <a:rPr lang="es-MX" sz="1100" dirty="0"/>
              <a:t>(), </a:t>
            </a:r>
          </a:p>
          <a:p>
            <a:pPr marL="0" indent="0">
              <a:buNone/>
            </a:pPr>
            <a:r>
              <a:rPr lang="es-MX" sz="1100" dirty="0"/>
              <a:t>prior = c(</a:t>
            </a:r>
            <a:r>
              <a:rPr lang="es-MX" sz="1100" dirty="0" err="1"/>
              <a:t>set_prior</a:t>
            </a:r>
            <a:r>
              <a:rPr lang="es-MX" sz="1100" dirty="0"/>
              <a:t>("normal(0,1)", </a:t>
            </a:r>
            <a:r>
              <a:rPr lang="es-MX" sz="1100" dirty="0" err="1"/>
              <a:t>class</a:t>
            </a:r>
            <a:r>
              <a:rPr lang="es-MX" sz="1100" dirty="0"/>
              <a:t> = "b"), 		    </a:t>
            </a:r>
            <a:r>
              <a:rPr lang="es-MX" sz="1100" dirty="0" err="1"/>
              <a:t>set_prior</a:t>
            </a:r>
            <a:r>
              <a:rPr lang="es-MX" sz="1100" dirty="0"/>
              <a:t>("normal(0,5)", </a:t>
            </a:r>
            <a:r>
              <a:rPr lang="es-MX" sz="1100" dirty="0" err="1"/>
              <a:t>class</a:t>
            </a:r>
            <a:r>
              <a:rPr lang="es-MX" sz="1100" dirty="0"/>
              <a:t>= "</a:t>
            </a:r>
            <a:r>
              <a:rPr lang="es-MX" sz="1100" dirty="0" err="1"/>
              <a:t>sd</a:t>
            </a:r>
            <a:r>
              <a:rPr lang="es-MX" sz="1100" dirty="0"/>
              <a:t>")),</a:t>
            </a:r>
          </a:p>
          <a:p>
            <a:pPr marL="0" indent="0">
              <a:buNone/>
            </a:pPr>
            <a:r>
              <a:rPr lang="es-MX" sz="1100" dirty="0" err="1"/>
              <a:t>warmup</a:t>
            </a:r>
            <a:r>
              <a:rPr lang="es-MX" sz="1100" dirty="0"/>
              <a:t> = 400, </a:t>
            </a:r>
            <a:r>
              <a:rPr lang="es-MX" sz="1100" dirty="0" err="1"/>
              <a:t>iter</a:t>
            </a:r>
            <a:r>
              <a:rPr lang="es-MX" sz="1100" dirty="0"/>
              <a:t> = 1800, control = </a:t>
            </a:r>
            <a:r>
              <a:rPr lang="es-MX" sz="1100" dirty="0" err="1"/>
              <a:t>list</a:t>
            </a:r>
            <a:r>
              <a:rPr lang="es-MX" sz="1100" dirty="0"/>
              <a:t>(</a:t>
            </a:r>
            <a:r>
              <a:rPr lang="es-MX" sz="1100" dirty="0" err="1"/>
              <a:t>adapt_delta</a:t>
            </a:r>
            <a:r>
              <a:rPr lang="es-MX" sz="1100" dirty="0"/>
              <a:t> = .96), </a:t>
            </a:r>
          </a:p>
          <a:p>
            <a:pPr marL="0" indent="0">
              <a:buNone/>
            </a:pPr>
            <a:r>
              <a:rPr lang="es-MX" sz="1100" dirty="0" err="1"/>
              <a:t>chains</a:t>
            </a:r>
            <a:r>
              <a:rPr lang="es-MX" sz="1100" dirty="0"/>
              <a:t> = 2, </a:t>
            </a:r>
            <a:r>
              <a:rPr lang="es-MX" sz="1100" dirty="0" err="1"/>
              <a:t>cores</a:t>
            </a:r>
            <a:r>
              <a:rPr lang="es-MX" sz="1100" dirty="0"/>
              <a:t>=14, </a:t>
            </a:r>
            <a:r>
              <a:rPr lang="es-MX" sz="1100" dirty="0" err="1"/>
              <a:t>threads</a:t>
            </a:r>
            <a:r>
              <a:rPr lang="es-MX" sz="1100" dirty="0"/>
              <a:t> = </a:t>
            </a:r>
            <a:r>
              <a:rPr lang="es-MX" sz="1100" dirty="0" err="1"/>
              <a:t>threading</a:t>
            </a:r>
            <a:r>
              <a:rPr lang="es-MX" sz="1100" dirty="0"/>
              <a:t>(14, </a:t>
            </a:r>
            <a:r>
              <a:rPr lang="es-MX" sz="1100" dirty="0" err="1"/>
              <a:t>grainsize</a:t>
            </a:r>
            <a:r>
              <a:rPr lang="es-MX" sz="1100" dirty="0"/>
              <a:t> = 100),</a:t>
            </a:r>
            <a:r>
              <a:rPr lang="es-MX" sz="1100" dirty="0" err="1"/>
              <a:t>backend</a:t>
            </a:r>
            <a:r>
              <a:rPr lang="es-MX" sz="1100" dirty="0"/>
              <a:t> = "</a:t>
            </a:r>
            <a:r>
              <a:rPr lang="es-MX" sz="1100" dirty="0" err="1"/>
              <a:t>cmdstanr</a:t>
            </a:r>
            <a:r>
              <a:rPr lang="es-MX" sz="1100" dirty="0"/>
              <a:t>")</a:t>
            </a:r>
          </a:p>
          <a:p>
            <a:endParaRPr lang="es-MX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0A8D6-3B6D-49E8-9647-CF4C467C3E46}"/>
              </a:ext>
            </a:extLst>
          </p:cNvPr>
          <p:cNvSpPr txBox="1"/>
          <p:nvPr/>
        </p:nvSpPr>
        <p:spPr>
          <a:xfrm>
            <a:off x="5678424" y="1348800"/>
            <a:ext cx="564489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STAN:</a:t>
            </a:r>
          </a:p>
          <a:p>
            <a:endParaRPr lang="en-GB" sz="800" dirty="0"/>
          </a:p>
          <a:p>
            <a:r>
              <a:rPr lang="en-GB" sz="800" dirty="0"/>
              <a:t>functions {</a:t>
            </a:r>
          </a:p>
          <a:p>
            <a:r>
              <a:rPr lang="en-GB" sz="800" dirty="0"/>
              <a:t>  /* integer sequence of values</a:t>
            </a:r>
          </a:p>
          <a:p>
            <a:r>
              <a:rPr lang="en-GB" sz="800" dirty="0"/>
              <a:t>   * </a:t>
            </a:r>
            <a:r>
              <a:rPr lang="en-GB" sz="800" dirty="0" err="1"/>
              <a:t>Args</a:t>
            </a:r>
            <a:r>
              <a:rPr lang="en-GB" sz="800" dirty="0"/>
              <a:t>: </a:t>
            </a:r>
          </a:p>
          <a:p>
            <a:r>
              <a:rPr lang="en-GB" sz="800" dirty="0"/>
              <a:t>   *   start: starting integer</a:t>
            </a:r>
          </a:p>
          <a:p>
            <a:r>
              <a:rPr lang="en-GB" sz="800" dirty="0"/>
              <a:t>   *   end: ending integer</a:t>
            </a:r>
          </a:p>
          <a:p>
            <a:r>
              <a:rPr lang="en-GB" sz="800" dirty="0"/>
              <a:t>   * Returns: </a:t>
            </a:r>
          </a:p>
          <a:p>
            <a:r>
              <a:rPr lang="en-GB" sz="800" dirty="0"/>
              <a:t>   *   an integer sequence from start to end</a:t>
            </a:r>
          </a:p>
          <a:p>
            <a:r>
              <a:rPr lang="en-GB" sz="800" dirty="0"/>
              <a:t>   */ </a:t>
            </a:r>
          </a:p>
          <a:p>
            <a:r>
              <a:rPr lang="en-GB" sz="800" dirty="0"/>
              <a:t>  int[] sequence(int start, int end) { </a:t>
            </a:r>
          </a:p>
          <a:p>
            <a:r>
              <a:rPr lang="en-GB" sz="800" dirty="0"/>
              <a:t>    int </a:t>
            </a:r>
            <a:r>
              <a:rPr lang="en-GB" sz="800" dirty="0" err="1"/>
              <a:t>seq</a:t>
            </a:r>
            <a:r>
              <a:rPr lang="en-GB" sz="800" dirty="0"/>
              <a:t>[end - start + 1];</a:t>
            </a:r>
          </a:p>
          <a:p>
            <a:r>
              <a:rPr lang="en-GB" sz="800" dirty="0"/>
              <a:t>    for (n in 1:num_elements(</a:t>
            </a:r>
            <a:r>
              <a:rPr lang="en-GB" sz="800" dirty="0" err="1"/>
              <a:t>seq</a:t>
            </a:r>
            <a:r>
              <a:rPr lang="en-GB" sz="800" dirty="0"/>
              <a:t>)) {</a:t>
            </a:r>
          </a:p>
          <a:p>
            <a:r>
              <a:rPr lang="en-GB" sz="800" dirty="0"/>
              <a:t>      </a:t>
            </a:r>
            <a:r>
              <a:rPr lang="en-GB" sz="800" dirty="0" err="1"/>
              <a:t>seq</a:t>
            </a:r>
            <a:r>
              <a:rPr lang="en-GB" sz="800" dirty="0"/>
              <a:t>[n] = n + start - 1;</a:t>
            </a:r>
          </a:p>
          <a:p>
            <a:r>
              <a:rPr lang="en-GB" sz="800" dirty="0"/>
              <a:t>    }</a:t>
            </a:r>
          </a:p>
          <a:p>
            <a:r>
              <a:rPr lang="en-GB" sz="800" dirty="0"/>
              <a:t>    return </a:t>
            </a:r>
            <a:r>
              <a:rPr lang="en-GB" sz="800" dirty="0" err="1"/>
              <a:t>seq</a:t>
            </a:r>
            <a:r>
              <a:rPr lang="en-GB" sz="800" dirty="0"/>
              <a:t>; </a:t>
            </a:r>
          </a:p>
          <a:p>
            <a:r>
              <a:rPr lang="en-GB" sz="800" dirty="0"/>
              <a:t>  } </a:t>
            </a:r>
          </a:p>
          <a:p>
            <a:r>
              <a:rPr lang="en-GB" sz="800" dirty="0"/>
              <a:t>  // compute partial sums of the log-likelihood</a:t>
            </a:r>
          </a:p>
          <a:p>
            <a:r>
              <a:rPr lang="en-GB" sz="800" dirty="0"/>
              <a:t>  real </a:t>
            </a:r>
            <a:r>
              <a:rPr lang="en-GB" sz="800" dirty="0" err="1"/>
              <a:t>partial_log_lik_lpmf</a:t>
            </a:r>
            <a:r>
              <a:rPr lang="en-GB" sz="800" dirty="0"/>
              <a:t>(int[] </a:t>
            </a:r>
            <a:r>
              <a:rPr lang="en-GB" sz="800" dirty="0" err="1"/>
              <a:t>seq</a:t>
            </a:r>
            <a:r>
              <a:rPr lang="en-GB" sz="800" dirty="0"/>
              <a:t>, int start, int end, data int[] Y, data matrix </a:t>
            </a:r>
            <a:r>
              <a:rPr lang="en-GB" sz="800" dirty="0" err="1"/>
              <a:t>Xc</a:t>
            </a:r>
            <a:r>
              <a:rPr lang="en-GB" sz="800" dirty="0"/>
              <a:t>, vector b, real Intercept, data int[] J_1, data vector Z_1_1, vector r_1_1, data int[] J_2, data vector Z_2_1, vector r_2_1) {</a:t>
            </a:r>
          </a:p>
          <a:p>
            <a:r>
              <a:rPr lang="en-GB" sz="800" dirty="0"/>
              <a:t>    real </a:t>
            </a:r>
            <a:r>
              <a:rPr lang="en-GB" sz="800" dirty="0" err="1"/>
              <a:t>ptarget</a:t>
            </a:r>
            <a:r>
              <a:rPr lang="en-GB" sz="800" dirty="0"/>
              <a:t> = 0;</a:t>
            </a:r>
          </a:p>
          <a:p>
            <a:r>
              <a:rPr lang="en-GB" sz="800" dirty="0"/>
              <a:t>    int N = end - start + 1;</a:t>
            </a:r>
          </a:p>
          <a:p>
            <a:r>
              <a:rPr lang="en-GB" sz="800" dirty="0"/>
              <a:t>    // initialize linear predictor term</a:t>
            </a:r>
          </a:p>
          <a:p>
            <a:r>
              <a:rPr lang="en-GB" sz="800" dirty="0"/>
              <a:t>    vector[N] mu = Intercept + </a:t>
            </a:r>
            <a:r>
              <a:rPr lang="en-GB" sz="800" dirty="0" err="1"/>
              <a:t>rep_vector</a:t>
            </a:r>
            <a:r>
              <a:rPr lang="en-GB" sz="800" dirty="0"/>
              <a:t>(0.0, N);</a:t>
            </a:r>
          </a:p>
          <a:p>
            <a:r>
              <a:rPr lang="en-GB" sz="800" dirty="0"/>
              <a:t>    for (n in 1:N) {</a:t>
            </a:r>
          </a:p>
          <a:p>
            <a:r>
              <a:rPr lang="en-GB" sz="800" dirty="0"/>
              <a:t>      // add more terms to the linear predictor</a:t>
            </a:r>
          </a:p>
          <a:p>
            <a:r>
              <a:rPr lang="en-GB" sz="800" dirty="0"/>
              <a:t>      int </a:t>
            </a:r>
            <a:r>
              <a:rPr lang="en-GB" sz="800" dirty="0" err="1"/>
              <a:t>nn</a:t>
            </a:r>
            <a:r>
              <a:rPr lang="en-GB" sz="800" dirty="0"/>
              <a:t> = n + start - 1;</a:t>
            </a:r>
          </a:p>
          <a:p>
            <a:r>
              <a:rPr lang="en-GB" sz="800" dirty="0"/>
              <a:t>      mu[n] += r_1_1[J_1[</a:t>
            </a:r>
            <a:r>
              <a:rPr lang="en-GB" sz="800" dirty="0" err="1"/>
              <a:t>nn</a:t>
            </a:r>
            <a:r>
              <a:rPr lang="en-GB" sz="800" dirty="0"/>
              <a:t>]] * Z_1_1[</a:t>
            </a:r>
            <a:r>
              <a:rPr lang="en-GB" sz="800" dirty="0" err="1"/>
              <a:t>nn</a:t>
            </a:r>
            <a:r>
              <a:rPr lang="en-GB" sz="800" dirty="0"/>
              <a:t>] + r_2_1[J_2[</a:t>
            </a:r>
            <a:r>
              <a:rPr lang="en-GB" sz="800" dirty="0" err="1"/>
              <a:t>nn</a:t>
            </a:r>
            <a:r>
              <a:rPr lang="en-GB" sz="800" dirty="0"/>
              <a:t>]] * Z_2_1[</a:t>
            </a:r>
            <a:r>
              <a:rPr lang="en-GB" sz="800" dirty="0" err="1"/>
              <a:t>nn</a:t>
            </a:r>
            <a:r>
              <a:rPr lang="en-GB" sz="800" dirty="0"/>
              <a:t>];</a:t>
            </a:r>
          </a:p>
          <a:p>
            <a:r>
              <a:rPr lang="en-GB" sz="800" dirty="0"/>
              <a:t>    }</a:t>
            </a:r>
          </a:p>
          <a:p>
            <a:r>
              <a:rPr lang="en-GB" sz="800" dirty="0"/>
              <a:t>    </a:t>
            </a:r>
            <a:r>
              <a:rPr lang="en-GB" sz="800" dirty="0" err="1"/>
              <a:t>ptarget</a:t>
            </a:r>
            <a:r>
              <a:rPr lang="en-GB" sz="800" dirty="0"/>
              <a:t> += </a:t>
            </a:r>
            <a:r>
              <a:rPr lang="en-GB" sz="800" dirty="0" err="1"/>
              <a:t>bernoulli_logit_glm_lpmf</a:t>
            </a:r>
            <a:r>
              <a:rPr lang="en-GB" sz="800" dirty="0"/>
              <a:t>(Y[</a:t>
            </a:r>
            <a:r>
              <a:rPr lang="en-GB" sz="800" dirty="0" err="1"/>
              <a:t>start:end</a:t>
            </a:r>
            <a:r>
              <a:rPr lang="en-GB" sz="800" dirty="0"/>
              <a:t>] | </a:t>
            </a:r>
            <a:r>
              <a:rPr lang="en-GB" sz="800" dirty="0" err="1"/>
              <a:t>Xc</a:t>
            </a:r>
            <a:r>
              <a:rPr lang="en-GB" sz="800" dirty="0"/>
              <a:t>[</a:t>
            </a:r>
            <a:r>
              <a:rPr lang="en-GB" sz="800" dirty="0" err="1"/>
              <a:t>start:end</a:t>
            </a:r>
            <a:r>
              <a:rPr lang="en-GB" sz="800" dirty="0"/>
              <a:t>], mu, b);</a:t>
            </a:r>
          </a:p>
          <a:p>
            <a:r>
              <a:rPr lang="en-GB" sz="800" dirty="0"/>
              <a:t>    return </a:t>
            </a:r>
            <a:r>
              <a:rPr lang="en-GB" sz="800" dirty="0" err="1"/>
              <a:t>ptarget</a:t>
            </a:r>
            <a:r>
              <a:rPr lang="en-GB" sz="800" dirty="0"/>
              <a:t>;</a:t>
            </a:r>
          </a:p>
          <a:p>
            <a:r>
              <a:rPr lang="en-GB" sz="800" dirty="0"/>
              <a:t>  }</a:t>
            </a:r>
          </a:p>
          <a:p>
            <a:r>
              <a:rPr lang="en-GB" sz="800" dirty="0"/>
              <a:t>}</a:t>
            </a:r>
          </a:p>
          <a:p>
            <a:r>
              <a:rPr lang="en-GB" sz="800" dirty="0"/>
              <a:t>data {</a:t>
            </a:r>
          </a:p>
          <a:p>
            <a:r>
              <a:rPr lang="en-GB" sz="800" dirty="0"/>
              <a:t>  int&lt;lower=1&gt; N;  // total number of observations</a:t>
            </a:r>
          </a:p>
          <a:p>
            <a:r>
              <a:rPr lang="en-GB" sz="800" dirty="0"/>
              <a:t>  int Y[N];  // response variable</a:t>
            </a:r>
          </a:p>
          <a:p>
            <a:r>
              <a:rPr lang="en-GB" sz="800" dirty="0"/>
              <a:t>  int&lt;lower=1&gt; K;  // number of population-level effects</a:t>
            </a:r>
          </a:p>
          <a:p>
            <a:r>
              <a:rPr lang="en-GB" sz="800" dirty="0"/>
              <a:t>  matrix[N, K] X;  // population-level design matrix</a:t>
            </a:r>
          </a:p>
          <a:p>
            <a:r>
              <a:rPr lang="en-GB" sz="800" dirty="0"/>
              <a:t>  int grainsize;  // grainsize for threading</a:t>
            </a:r>
          </a:p>
          <a:p>
            <a:r>
              <a:rPr lang="en-GB" sz="800" dirty="0"/>
              <a:t>  // data for group-level effects of ID 1</a:t>
            </a:r>
          </a:p>
          <a:p>
            <a:r>
              <a:rPr lang="en-GB" sz="800" dirty="0"/>
              <a:t>  int&lt;lower=1&gt; N_1;  // number of grouping levels</a:t>
            </a:r>
          </a:p>
          <a:p>
            <a:r>
              <a:rPr lang="en-GB" sz="800" dirty="0"/>
              <a:t>  int&lt;lower=1&gt; M_1;  // number of coefficients per level</a:t>
            </a:r>
          </a:p>
          <a:p>
            <a:r>
              <a:rPr lang="en-GB" sz="800" dirty="0"/>
              <a:t>  int&lt;lower=1&gt; J_1[N];  // grouping indicator per observation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22523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5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5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5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5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5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5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5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2890-2B8D-40C5-96B1-62B7C0EB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STAN Cont.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D65B-1FC4-4E7C-9FE1-F0F55E61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1166018"/>
            <a:ext cx="11582400" cy="4525963"/>
          </a:xfrm>
        </p:spPr>
        <p:txBody>
          <a:bodyPr>
            <a:noAutofit/>
          </a:bodyPr>
          <a:lstStyle/>
          <a:p>
            <a:r>
              <a:rPr lang="es-MX" sz="700" dirty="0"/>
              <a:t>STAN</a:t>
            </a:r>
          </a:p>
          <a:p>
            <a:r>
              <a:rPr lang="en-GB" sz="700" dirty="0"/>
              <a:t> // group-level predictor values</a:t>
            </a:r>
          </a:p>
          <a:p>
            <a:r>
              <a:rPr lang="en-GB" sz="700" dirty="0"/>
              <a:t>  vector[N] Z_1_1;</a:t>
            </a:r>
          </a:p>
          <a:p>
            <a:r>
              <a:rPr lang="en-GB" sz="700" dirty="0"/>
              <a:t>  // data for group-level effects of ID 2</a:t>
            </a:r>
          </a:p>
          <a:p>
            <a:r>
              <a:rPr lang="en-GB" sz="700" dirty="0"/>
              <a:t>  int&lt;lower=1&gt; N_2;  // number of grouping levels</a:t>
            </a:r>
          </a:p>
          <a:p>
            <a:r>
              <a:rPr lang="en-GB" sz="700" dirty="0"/>
              <a:t>  int&lt;lower=1&gt; M_2;  // number of coefficients per level</a:t>
            </a:r>
          </a:p>
          <a:p>
            <a:r>
              <a:rPr lang="en-GB" sz="700" dirty="0"/>
              <a:t>  int&lt;lower=1&gt; J_2[N];  // grouping indicator per observation</a:t>
            </a:r>
          </a:p>
          <a:p>
            <a:r>
              <a:rPr lang="en-GB" sz="700" dirty="0"/>
              <a:t>  // group-level predictor values</a:t>
            </a:r>
          </a:p>
          <a:p>
            <a:r>
              <a:rPr lang="en-GB" sz="700" dirty="0"/>
              <a:t>  vector[N] Z_2_1;</a:t>
            </a:r>
          </a:p>
          <a:p>
            <a:r>
              <a:rPr lang="en-GB" sz="700" dirty="0"/>
              <a:t>  int </a:t>
            </a:r>
            <a:r>
              <a:rPr lang="en-GB" sz="700" dirty="0" err="1"/>
              <a:t>prior_only</a:t>
            </a:r>
            <a:r>
              <a:rPr lang="en-GB" sz="700" dirty="0"/>
              <a:t>;  // should the likelihood be ignored?</a:t>
            </a:r>
          </a:p>
          <a:p>
            <a:r>
              <a:rPr lang="en-GB" sz="700" dirty="0"/>
              <a:t>}</a:t>
            </a:r>
          </a:p>
          <a:p>
            <a:r>
              <a:rPr lang="en-GB" sz="700" dirty="0"/>
              <a:t>transformed data {</a:t>
            </a:r>
          </a:p>
          <a:p>
            <a:r>
              <a:rPr lang="en-GB" sz="700" dirty="0"/>
              <a:t>  int Kc = K - 1;</a:t>
            </a:r>
          </a:p>
          <a:p>
            <a:r>
              <a:rPr lang="en-GB" sz="700" dirty="0"/>
              <a:t>  matrix[N, Kc] </a:t>
            </a:r>
            <a:r>
              <a:rPr lang="en-GB" sz="700" dirty="0" err="1"/>
              <a:t>Xc</a:t>
            </a:r>
            <a:r>
              <a:rPr lang="en-GB" sz="700" dirty="0"/>
              <a:t>;  // </a:t>
            </a:r>
            <a:r>
              <a:rPr lang="en-GB" sz="700" dirty="0" err="1"/>
              <a:t>centered</a:t>
            </a:r>
            <a:r>
              <a:rPr lang="en-GB" sz="700" dirty="0"/>
              <a:t> version of X without an intercept</a:t>
            </a:r>
          </a:p>
          <a:p>
            <a:r>
              <a:rPr lang="en-GB" sz="700" dirty="0"/>
              <a:t>  vector[Kc] </a:t>
            </a:r>
            <a:r>
              <a:rPr lang="en-GB" sz="700" dirty="0" err="1"/>
              <a:t>means_X</a:t>
            </a:r>
            <a:r>
              <a:rPr lang="en-GB" sz="700" dirty="0"/>
              <a:t>;  // column means of X before </a:t>
            </a:r>
            <a:r>
              <a:rPr lang="en-GB" sz="700" dirty="0" err="1"/>
              <a:t>centering</a:t>
            </a:r>
            <a:endParaRPr lang="en-GB" sz="700" dirty="0"/>
          </a:p>
          <a:p>
            <a:r>
              <a:rPr lang="en-GB" sz="700" dirty="0"/>
              <a:t>  int </a:t>
            </a:r>
            <a:r>
              <a:rPr lang="en-GB" sz="700" dirty="0" err="1"/>
              <a:t>seq</a:t>
            </a:r>
            <a:r>
              <a:rPr lang="en-GB" sz="700" dirty="0"/>
              <a:t>[N] = sequence(1, N);</a:t>
            </a:r>
          </a:p>
          <a:p>
            <a:r>
              <a:rPr lang="en-GB" sz="700" dirty="0"/>
              <a:t>  for (</a:t>
            </a:r>
            <a:r>
              <a:rPr lang="en-GB" sz="700" dirty="0" err="1"/>
              <a:t>i</a:t>
            </a:r>
            <a:r>
              <a:rPr lang="en-GB" sz="700" dirty="0"/>
              <a:t> in 2:K) {</a:t>
            </a:r>
          </a:p>
          <a:p>
            <a:r>
              <a:rPr lang="en-GB" sz="700" dirty="0"/>
              <a:t>    </a:t>
            </a:r>
            <a:r>
              <a:rPr lang="en-GB" sz="700" dirty="0" err="1"/>
              <a:t>means_X</a:t>
            </a:r>
            <a:r>
              <a:rPr lang="en-GB" sz="700" dirty="0"/>
              <a:t>[</a:t>
            </a:r>
            <a:r>
              <a:rPr lang="en-GB" sz="700" dirty="0" err="1"/>
              <a:t>i</a:t>
            </a:r>
            <a:r>
              <a:rPr lang="en-GB" sz="700" dirty="0"/>
              <a:t> - 1] = mean(X[, </a:t>
            </a:r>
            <a:r>
              <a:rPr lang="en-GB" sz="700" dirty="0" err="1"/>
              <a:t>i</a:t>
            </a:r>
            <a:r>
              <a:rPr lang="en-GB" sz="700" dirty="0"/>
              <a:t>]);</a:t>
            </a:r>
          </a:p>
          <a:p>
            <a:r>
              <a:rPr lang="en-GB" sz="700" dirty="0"/>
              <a:t>    </a:t>
            </a:r>
            <a:r>
              <a:rPr lang="en-GB" sz="700" dirty="0" err="1"/>
              <a:t>Xc</a:t>
            </a:r>
            <a:r>
              <a:rPr lang="en-GB" sz="700" dirty="0"/>
              <a:t>[, </a:t>
            </a:r>
            <a:r>
              <a:rPr lang="en-GB" sz="700" dirty="0" err="1"/>
              <a:t>i</a:t>
            </a:r>
            <a:r>
              <a:rPr lang="en-GB" sz="700" dirty="0"/>
              <a:t> - 1] = X[, </a:t>
            </a:r>
            <a:r>
              <a:rPr lang="en-GB" sz="700" dirty="0" err="1"/>
              <a:t>i</a:t>
            </a:r>
            <a:r>
              <a:rPr lang="en-GB" sz="700" dirty="0"/>
              <a:t>] - </a:t>
            </a:r>
            <a:r>
              <a:rPr lang="en-GB" sz="700" dirty="0" err="1"/>
              <a:t>means_X</a:t>
            </a:r>
            <a:r>
              <a:rPr lang="en-GB" sz="700" dirty="0"/>
              <a:t>[</a:t>
            </a:r>
            <a:r>
              <a:rPr lang="en-GB" sz="700" dirty="0" err="1"/>
              <a:t>i</a:t>
            </a:r>
            <a:r>
              <a:rPr lang="en-GB" sz="700" dirty="0"/>
              <a:t> - 1];</a:t>
            </a:r>
          </a:p>
          <a:p>
            <a:r>
              <a:rPr lang="en-GB" sz="700" dirty="0"/>
              <a:t>  }</a:t>
            </a:r>
          </a:p>
          <a:p>
            <a:r>
              <a:rPr lang="en-GB" sz="700" dirty="0"/>
              <a:t>}</a:t>
            </a:r>
          </a:p>
          <a:p>
            <a:r>
              <a:rPr lang="en-GB" sz="700" dirty="0"/>
              <a:t>parameters {</a:t>
            </a:r>
          </a:p>
          <a:p>
            <a:r>
              <a:rPr lang="en-GB" sz="700" dirty="0"/>
              <a:t>  vector[Kc] b;  // population-level effects</a:t>
            </a:r>
          </a:p>
          <a:p>
            <a:r>
              <a:rPr lang="en-GB" sz="700" dirty="0"/>
              <a:t>  real Intercept;  // temporary intercept for </a:t>
            </a:r>
            <a:r>
              <a:rPr lang="en-GB" sz="700" dirty="0" err="1"/>
              <a:t>centered</a:t>
            </a:r>
            <a:r>
              <a:rPr lang="en-GB" sz="700" dirty="0"/>
              <a:t> predictors</a:t>
            </a:r>
          </a:p>
          <a:p>
            <a:r>
              <a:rPr lang="en-GB" sz="700" dirty="0"/>
              <a:t>  vector&lt;lower=0&gt;[M_1] sd_1;  // group-level standard deviations</a:t>
            </a:r>
          </a:p>
          <a:p>
            <a:r>
              <a:rPr lang="en-GB" sz="700" dirty="0"/>
              <a:t>  vector[N_1] z_1[M_1];  // standardized group-level effects</a:t>
            </a:r>
          </a:p>
          <a:p>
            <a:r>
              <a:rPr lang="en-GB" sz="700" dirty="0"/>
              <a:t>  vector&lt;lower=0&gt;[M_2] sd_2;  // group-level standard deviations</a:t>
            </a:r>
          </a:p>
          <a:p>
            <a:r>
              <a:rPr lang="en-GB" sz="700" dirty="0"/>
              <a:t>  vector[N_2] z_2[M_2];  // standardized group-level effects</a:t>
            </a:r>
          </a:p>
          <a:p>
            <a:r>
              <a:rPr lang="en-GB" sz="700" dirty="0"/>
              <a:t>}</a:t>
            </a:r>
          </a:p>
          <a:p>
            <a:r>
              <a:rPr lang="en-GB" sz="700" dirty="0"/>
              <a:t>transformed parameters {</a:t>
            </a:r>
          </a:p>
          <a:p>
            <a:r>
              <a:rPr lang="en-GB" sz="700" dirty="0"/>
              <a:t>  vector[N_1] r_1_1;  // actual group-level effects</a:t>
            </a:r>
          </a:p>
          <a:p>
            <a:r>
              <a:rPr lang="en-GB" sz="700" dirty="0"/>
              <a:t>  vector[N_2] r_2_1;  // actual group-level effects</a:t>
            </a:r>
          </a:p>
          <a:p>
            <a:r>
              <a:rPr lang="en-GB" sz="700" dirty="0"/>
              <a:t>  r_1_1 = (sd_1[1] * (z_1[1]));</a:t>
            </a:r>
          </a:p>
          <a:p>
            <a:r>
              <a:rPr lang="en-GB" sz="700" dirty="0"/>
              <a:t>  r_2_1 = (sd_2[1] * (z_2[1]));</a:t>
            </a:r>
          </a:p>
          <a:p>
            <a:r>
              <a:rPr lang="en-GB" sz="700" dirty="0"/>
              <a:t>}</a:t>
            </a:r>
          </a:p>
          <a:p>
            <a:r>
              <a:rPr lang="en-GB" sz="700" dirty="0"/>
              <a:t>model {</a:t>
            </a:r>
          </a:p>
          <a:p>
            <a:r>
              <a:rPr lang="en-GB" sz="700" dirty="0"/>
              <a:t>  // likelihood including constants</a:t>
            </a:r>
          </a:p>
          <a:p>
            <a:r>
              <a:rPr lang="en-GB" sz="700" dirty="0"/>
              <a:t>  if (!</a:t>
            </a:r>
            <a:r>
              <a:rPr lang="en-GB" sz="700" dirty="0" err="1"/>
              <a:t>prior_only</a:t>
            </a:r>
            <a:r>
              <a:rPr lang="en-GB" sz="700" dirty="0"/>
              <a:t>) {</a:t>
            </a:r>
          </a:p>
          <a:p>
            <a:r>
              <a:rPr lang="en-GB" sz="700" dirty="0"/>
              <a:t>    target += </a:t>
            </a:r>
            <a:r>
              <a:rPr lang="en-GB" sz="700" dirty="0" err="1"/>
              <a:t>reduce_sum</a:t>
            </a:r>
            <a:r>
              <a:rPr lang="en-GB" sz="700" dirty="0"/>
              <a:t>(</a:t>
            </a:r>
            <a:r>
              <a:rPr lang="en-GB" sz="700" dirty="0" err="1"/>
              <a:t>partial_log_lik_lpmf</a:t>
            </a:r>
            <a:r>
              <a:rPr lang="en-GB" sz="700" dirty="0"/>
              <a:t>, </a:t>
            </a:r>
            <a:r>
              <a:rPr lang="en-GB" sz="700" dirty="0" err="1"/>
              <a:t>seq</a:t>
            </a:r>
            <a:r>
              <a:rPr lang="en-GB" sz="700" dirty="0"/>
              <a:t>, grainsize, Y, </a:t>
            </a:r>
            <a:r>
              <a:rPr lang="en-GB" sz="700" dirty="0" err="1"/>
              <a:t>Xc</a:t>
            </a:r>
            <a:r>
              <a:rPr lang="en-GB" sz="700" dirty="0"/>
              <a:t>, b, Intercept, J_1, Z_1_1, r_1_1, J_2, Z_2_1, r_2_1);</a:t>
            </a:r>
          </a:p>
          <a:p>
            <a:r>
              <a:rPr lang="en-GB" sz="700" dirty="0"/>
              <a:t>  }</a:t>
            </a:r>
          </a:p>
          <a:p>
            <a:r>
              <a:rPr lang="en-GB" sz="700" dirty="0"/>
              <a:t>  // priors including constants</a:t>
            </a:r>
          </a:p>
          <a:p>
            <a:r>
              <a:rPr lang="en-GB" sz="700" dirty="0"/>
              <a:t>  target += </a:t>
            </a:r>
            <a:r>
              <a:rPr lang="en-GB" sz="700" dirty="0" err="1"/>
              <a:t>normal_lpdf</a:t>
            </a:r>
            <a:r>
              <a:rPr lang="en-GB" sz="700" dirty="0"/>
              <a:t>(b | 0,1);</a:t>
            </a:r>
          </a:p>
          <a:p>
            <a:r>
              <a:rPr lang="en-GB" sz="700" dirty="0"/>
              <a:t>  target += </a:t>
            </a:r>
            <a:r>
              <a:rPr lang="en-GB" sz="700" dirty="0" err="1"/>
              <a:t>student_t_lpdf</a:t>
            </a:r>
            <a:r>
              <a:rPr lang="en-GB" sz="700" dirty="0"/>
              <a:t>(Intercept | 3, 0, 2.5);</a:t>
            </a:r>
          </a:p>
          <a:p>
            <a:r>
              <a:rPr lang="en-GB" sz="700" dirty="0"/>
              <a:t>  target += </a:t>
            </a:r>
            <a:r>
              <a:rPr lang="en-GB" sz="700" dirty="0" err="1"/>
              <a:t>normal_lpdf</a:t>
            </a:r>
            <a:r>
              <a:rPr lang="en-GB" sz="700" dirty="0"/>
              <a:t>(sd_1 | 0,5)</a:t>
            </a:r>
          </a:p>
          <a:p>
            <a:r>
              <a:rPr lang="en-GB" sz="700" dirty="0"/>
              <a:t>    - 1 * </a:t>
            </a:r>
            <a:r>
              <a:rPr lang="en-GB" sz="700" dirty="0" err="1"/>
              <a:t>normal_lccdf</a:t>
            </a:r>
            <a:r>
              <a:rPr lang="en-GB" sz="700" dirty="0"/>
              <a:t>(0 | 0,5);</a:t>
            </a:r>
          </a:p>
          <a:p>
            <a:r>
              <a:rPr lang="en-GB" sz="700" dirty="0"/>
              <a:t>  target += </a:t>
            </a:r>
            <a:r>
              <a:rPr lang="en-GB" sz="700" dirty="0" err="1"/>
              <a:t>std_normal_lpdf</a:t>
            </a:r>
            <a:r>
              <a:rPr lang="en-GB" sz="700" dirty="0"/>
              <a:t>(z_1[1]);</a:t>
            </a:r>
          </a:p>
          <a:p>
            <a:r>
              <a:rPr lang="en-GB" sz="700" dirty="0"/>
              <a:t>  target += </a:t>
            </a:r>
            <a:r>
              <a:rPr lang="en-GB" sz="700" dirty="0" err="1"/>
              <a:t>normal_lpdf</a:t>
            </a:r>
            <a:r>
              <a:rPr lang="en-GB" sz="700" dirty="0"/>
              <a:t>(sd_2 | 0,5)</a:t>
            </a:r>
          </a:p>
          <a:p>
            <a:r>
              <a:rPr lang="en-GB" sz="700" dirty="0"/>
              <a:t>    - 1 * </a:t>
            </a:r>
            <a:r>
              <a:rPr lang="en-GB" sz="700" dirty="0" err="1"/>
              <a:t>normal_lccdf</a:t>
            </a:r>
            <a:r>
              <a:rPr lang="en-GB" sz="700" dirty="0"/>
              <a:t>(0 | 0,5);</a:t>
            </a:r>
          </a:p>
          <a:p>
            <a:r>
              <a:rPr lang="en-GB" sz="700" dirty="0"/>
              <a:t>  target += </a:t>
            </a:r>
            <a:r>
              <a:rPr lang="en-GB" sz="700" dirty="0" err="1"/>
              <a:t>std_normal_lpdf</a:t>
            </a:r>
            <a:r>
              <a:rPr lang="en-GB" sz="700" dirty="0"/>
              <a:t>(z_2[1]);</a:t>
            </a:r>
          </a:p>
          <a:p>
            <a:r>
              <a:rPr lang="en-GB" sz="700" dirty="0"/>
              <a:t>}</a:t>
            </a:r>
          </a:p>
          <a:p>
            <a:r>
              <a:rPr lang="en-GB" sz="700" dirty="0"/>
              <a:t>generated quantities {</a:t>
            </a:r>
          </a:p>
          <a:p>
            <a:r>
              <a:rPr lang="en-GB" sz="700" dirty="0"/>
              <a:t>  // actual population-level intercept</a:t>
            </a:r>
          </a:p>
          <a:p>
            <a:r>
              <a:rPr lang="en-GB" sz="700" dirty="0"/>
              <a:t>  real </a:t>
            </a:r>
            <a:r>
              <a:rPr lang="en-GB" sz="700" dirty="0" err="1"/>
              <a:t>b_Intercept</a:t>
            </a:r>
            <a:r>
              <a:rPr lang="en-GB" sz="700" dirty="0"/>
              <a:t> = Intercept - </a:t>
            </a:r>
            <a:r>
              <a:rPr lang="en-GB" sz="700" dirty="0" err="1"/>
              <a:t>dot_product</a:t>
            </a:r>
            <a:r>
              <a:rPr lang="en-GB" sz="700" dirty="0"/>
              <a:t>(</a:t>
            </a:r>
            <a:r>
              <a:rPr lang="en-GB" sz="700" dirty="0" err="1"/>
              <a:t>means_X</a:t>
            </a:r>
            <a:r>
              <a:rPr lang="en-GB" sz="700" dirty="0"/>
              <a:t>, b);</a:t>
            </a:r>
          </a:p>
          <a:p>
            <a:r>
              <a:rPr lang="en-GB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61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500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7" dur="500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2" dur="500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7" dur="500"/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500"/>
                                        <p:tgtEl>
                                          <p:spTgt spid="3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A042-2FA7-B6BF-D9C3-235FAD2D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 modelo bayesiano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6ABF-95C1-6D73-8B30-EB2BB696D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Estructura</a:t>
            </a:r>
            <a:r>
              <a:rPr lang="en-GB" dirty="0"/>
              <a:t> de un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Bayesiano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https://mc-stan.org/docs/stan-users-guide/linear-regression.html</a:t>
            </a:r>
            <a:r>
              <a:rPr lang="en-GB" dirty="0"/>
              <a:t>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0014508-0EB6-7299-1C81-93C72C53E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5" y="2066009"/>
            <a:ext cx="2333951" cy="1076475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745D90E1-CF3C-BD91-C432-7F027D78F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58" y="1942893"/>
            <a:ext cx="1829055" cy="148610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4B7347B-8E91-CD38-D81E-A8D52EC80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29" y="3491151"/>
            <a:ext cx="4353533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4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7CE-CAAB-4007-8EB3-495D45E0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1" y="121844"/>
            <a:ext cx="10515600" cy="1169959"/>
          </a:xfrm>
        </p:spPr>
        <p:txBody>
          <a:bodyPr/>
          <a:lstStyle/>
          <a:p>
            <a:r>
              <a:rPr lang="en-GB" dirty="0"/>
              <a:t>Pasos para la </a:t>
            </a:r>
            <a:r>
              <a:rPr lang="en-GB" dirty="0" err="1"/>
              <a:t>modelación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945DAE-72C1-4729-80EB-44C38FA17F04}"/>
              </a:ext>
            </a:extLst>
          </p:cNvPr>
          <p:cNvSpPr/>
          <p:nvPr/>
        </p:nvSpPr>
        <p:spPr>
          <a:xfrm>
            <a:off x="680035" y="3035121"/>
            <a:ext cx="2575420" cy="11699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Especificación</a:t>
            </a:r>
            <a:r>
              <a:rPr lang="en-GB" dirty="0"/>
              <a:t> del </a:t>
            </a:r>
            <a:r>
              <a:rPr lang="en-GB" dirty="0" err="1"/>
              <a:t>modelo</a:t>
            </a:r>
            <a:r>
              <a:rPr lang="en-GB" dirty="0"/>
              <a:t> (likelihood y priors)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F42230C-4955-48C2-8732-133F04EA4E4B}"/>
              </a:ext>
            </a:extLst>
          </p:cNvPr>
          <p:cNvSpPr/>
          <p:nvPr/>
        </p:nvSpPr>
        <p:spPr>
          <a:xfrm>
            <a:off x="3565322" y="1690687"/>
            <a:ext cx="323676" cy="40389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68F98-21E5-4794-A99C-6205642CE354}"/>
              </a:ext>
            </a:extLst>
          </p:cNvPr>
          <p:cNvSpPr/>
          <p:nvPr/>
        </p:nvSpPr>
        <p:spPr>
          <a:xfrm>
            <a:off x="3940120" y="1190187"/>
            <a:ext cx="1722710" cy="1169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Gibbs: </a:t>
            </a:r>
          </a:p>
          <a:p>
            <a:pPr algn="ctr"/>
            <a:r>
              <a:rPr lang="en-GB" dirty="0"/>
              <a:t>- </a:t>
            </a:r>
            <a:r>
              <a:rPr lang="en-GB" dirty="0" err="1"/>
              <a:t>Rjags</a:t>
            </a:r>
            <a:r>
              <a:rPr lang="en-GB" dirty="0"/>
              <a:t> +</a:t>
            </a:r>
          </a:p>
          <a:p>
            <a:pPr algn="ctr"/>
            <a:r>
              <a:rPr lang="en-GB" dirty="0"/>
              <a:t>Jags(windows)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6004A-9DEC-49A1-9A69-F11B351AB0F2}"/>
              </a:ext>
            </a:extLst>
          </p:cNvPr>
          <p:cNvSpPr txBox="1"/>
          <p:nvPr/>
        </p:nvSpPr>
        <p:spPr>
          <a:xfrm>
            <a:off x="4109384" y="4991016"/>
            <a:ext cx="1384181" cy="147732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Hamiltonian:</a:t>
            </a:r>
          </a:p>
          <a:p>
            <a:r>
              <a:rPr lang="en-GB" dirty="0" err="1"/>
              <a:t>Rstan</a:t>
            </a:r>
            <a:r>
              <a:rPr lang="en-GB" dirty="0"/>
              <a:t> +</a:t>
            </a:r>
          </a:p>
          <a:p>
            <a:r>
              <a:rPr lang="en-GB" dirty="0"/>
              <a:t>Interface de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preferencia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6BD8EF-576E-4EDB-8DCB-B8FD1AC1F5B4}"/>
              </a:ext>
            </a:extLst>
          </p:cNvPr>
          <p:cNvSpPr/>
          <p:nvPr/>
        </p:nvSpPr>
        <p:spPr>
          <a:xfrm>
            <a:off x="6478048" y="1972588"/>
            <a:ext cx="2139193" cy="32905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GB" dirty="0" err="1"/>
              <a:t>Preparación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lang="en-GB" dirty="0"/>
          </a:p>
          <a:p>
            <a:pPr marL="342900" indent="-342900" algn="ctr">
              <a:buFont typeface="+mj-lt"/>
              <a:buAutoNum type="arabicPeriod"/>
            </a:pPr>
            <a:r>
              <a:rPr lang="en-GB" dirty="0" err="1"/>
              <a:t>Escritura</a:t>
            </a:r>
            <a:r>
              <a:rPr lang="en-GB" dirty="0"/>
              <a:t> del </a:t>
            </a:r>
            <a:r>
              <a:rPr lang="en-GB" dirty="0" err="1"/>
              <a:t>modelo</a:t>
            </a:r>
            <a:r>
              <a:rPr lang="en-GB" dirty="0"/>
              <a:t> (</a:t>
            </a:r>
            <a:r>
              <a:rPr lang="en-GB" dirty="0" err="1"/>
              <a:t>verosimilitud</a:t>
            </a:r>
            <a:r>
              <a:rPr lang="en-GB" dirty="0"/>
              <a:t> </a:t>
            </a:r>
            <a:r>
              <a:rPr lang="en-GB"/>
              <a:t>y prior)</a:t>
            </a:r>
            <a:endParaRPr lang="en-GB" dirty="0"/>
          </a:p>
          <a:p>
            <a:pPr marL="342900" indent="-342900" algn="ctr">
              <a:buFont typeface="+mj-lt"/>
              <a:buAutoNum type="arabicPeriod"/>
            </a:pPr>
            <a:r>
              <a:rPr lang="en-GB" dirty="0" err="1"/>
              <a:t>Compilación</a:t>
            </a:r>
            <a:endParaRPr lang="en-GB" dirty="0"/>
          </a:p>
          <a:p>
            <a:pPr marL="342900" indent="-342900" algn="ctr">
              <a:buFont typeface="+mj-lt"/>
              <a:buAutoNum type="arabicPeriod"/>
            </a:pPr>
            <a:r>
              <a:rPr lang="en-GB" dirty="0" err="1"/>
              <a:t>Estimación</a:t>
            </a:r>
            <a:r>
              <a:rPr lang="en-GB" dirty="0"/>
              <a:t> de MCMC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GB" dirty="0" err="1"/>
              <a:t>Inspección</a:t>
            </a:r>
            <a:r>
              <a:rPr lang="en-GB" dirty="0"/>
              <a:t> de </a:t>
            </a:r>
            <a:r>
              <a:rPr lang="en-GB" dirty="0" err="1"/>
              <a:t>resultados</a:t>
            </a:r>
            <a:endParaRPr lang="en-GB" dirty="0"/>
          </a:p>
          <a:p>
            <a:pPr marL="342900" indent="-342900" algn="ctr">
              <a:buFont typeface="+mj-lt"/>
              <a:buAutoNum type="arabicPeriod"/>
            </a:pPr>
            <a:r>
              <a:rPr lang="en-GB" dirty="0" err="1"/>
              <a:t>Diagnósticos</a:t>
            </a:r>
            <a:endParaRPr lang="en-GB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3FB7A54-7915-4635-9D16-558D14365D44}"/>
              </a:ext>
            </a:extLst>
          </p:cNvPr>
          <p:cNvSpPr/>
          <p:nvPr/>
        </p:nvSpPr>
        <p:spPr>
          <a:xfrm>
            <a:off x="5713953" y="1610686"/>
            <a:ext cx="454228" cy="41718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9725F454-7F18-4522-96ED-6A615A8D3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14" y="4972945"/>
            <a:ext cx="1528630" cy="14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5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5A21-9AF6-45A4-A38D-417D42F2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Software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BB45-FFF1-421E-A3DD-9A23DBD49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Programa: R + </a:t>
            </a:r>
            <a:r>
              <a:rPr lang="es-MX" sz="3600" dirty="0" err="1"/>
              <a:t>Rstudio</a:t>
            </a:r>
            <a:endParaRPr lang="es-MX" sz="3600" dirty="0"/>
          </a:p>
          <a:p>
            <a:endParaRPr lang="es-MX" sz="3600" dirty="0"/>
          </a:p>
          <a:p>
            <a:pPr marL="0" indent="0">
              <a:buNone/>
            </a:pPr>
            <a:endParaRPr lang="es-MX" sz="3600" dirty="0"/>
          </a:p>
          <a:p>
            <a:r>
              <a:rPr lang="es-MX" sz="3600" dirty="0"/>
              <a:t>Algoritmo HMC: </a:t>
            </a:r>
            <a:r>
              <a:rPr lang="es-MX" sz="3600" dirty="0" err="1"/>
              <a:t>Rstan</a:t>
            </a:r>
            <a:r>
              <a:rPr lang="es-MX" sz="3600" dirty="0"/>
              <a:t> </a:t>
            </a:r>
          </a:p>
          <a:p>
            <a:pPr marL="0" indent="0">
              <a:buNone/>
            </a:pPr>
            <a:endParaRPr lang="es-MX" sz="3600" dirty="0"/>
          </a:p>
          <a:p>
            <a:r>
              <a:rPr lang="es-MX" sz="3600" dirty="0"/>
              <a:t>Interface: </a:t>
            </a:r>
            <a:r>
              <a:rPr lang="es-MX" sz="3600" dirty="0" err="1"/>
              <a:t>brms</a:t>
            </a:r>
            <a:r>
              <a:rPr lang="es-MX" sz="3600" dirty="0"/>
              <a:t> + </a:t>
            </a:r>
            <a:r>
              <a:rPr lang="es-MX" sz="3600" dirty="0" err="1"/>
              <a:t>cmdstanr</a:t>
            </a:r>
            <a:endParaRPr lang="en-GB" sz="3600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0FDCFC5-9B16-4C23-AF09-659691774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3" y="1857001"/>
            <a:ext cx="1114581" cy="48584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12FB4EB-7361-42D6-801F-07ECB1B3E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22" y="1466422"/>
            <a:ext cx="1400370" cy="876422"/>
          </a:xfrm>
          <a:prstGeom prst="rect">
            <a:avLst/>
          </a:prstGeom>
        </p:spPr>
      </p:pic>
      <p:pic>
        <p:nvPicPr>
          <p:cNvPr id="9" name="Picture 8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5F36DA74-5883-473C-BD26-28C4E786D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556" y="2534239"/>
            <a:ext cx="1648055" cy="1467055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FB9568E0-BC59-4F7F-BD85-F8A078CE6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17" y="4384047"/>
            <a:ext cx="3796243" cy="1824292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67061360-5654-4994-BC49-42E8ACC39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02" y="4953245"/>
            <a:ext cx="188621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00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" id="{DAFF0ADD-4D83-4FFD-8BC0-5A8C07C2B4E9}" vid="{BC99898B-6D03-40C4-A2EE-8A04A8ADA65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1643</Words>
  <Application>Microsoft Office PowerPoint</Application>
  <PresentationFormat>Widescreen</PresentationFormat>
  <Paragraphs>224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Gill Sans MT</vt:lpstr>
      <vt:lpstr>Tema de Office</vt:lpstr>
      <vt:lpstr>Estimación en R-Stan</vt:lpstr>
      <vt:lpstr>Pasos en inferencia bayesiana</vt:lpstr>
      <vt:lpstr>Stan: Diferentes plataformas</vt:lpstr>
      <vt:lpstr>Intermediarios: brms y rstanarm</vt:lpstr>
      <vt:lpstr>¿Intermediario?</vt:lpstr>
      <vt:lpstr>STAN Cont.</vt:lpstr>
      <vt:lpstr>Estructura de modelo bayesiano</vt:lpstr>
      <vt:lpstr>Pasos para la modelación</vt:lpstr>
      <vt:lpstr>Software</vt:lpstr>
      <vt:lpstr>Paso 1</vt:lpstr>
      <vt:lpstr>Paso 2</vt:lpstr>
      <vt:lpstr>Paso 3</vt:lpstr>
      <vt:lpstr>Paso 4</vt:lpstr>
      <vt:lpstr>Paso 5</vt:lpstr>
      <vt:lpstr>Paso 6 </vt:lpstr>
      <vt:lpstr>Introducción –refrescando- R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Najera</dc:creator>
  <cp:lastModifiedBy>PUED1</cp:lastModifiedBy>
  <cp:revision>6</cp:revision>
  <dcterms:created xsi:type="dcterms:W3CDTF">2022-04-08T21:56:48Z</dcterms:created>
  <dcterms:modified xsi:type="dcterms:W3CDTF">2024-04-04T15:03:13Z</dcterms:modified>
</cp:coreProperties>
</file>