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3" r:id="rId9"/>
    <p:sldId id="264" r:id="rId10"/>
    <p:sldId id="266" r:id="rId11"/>
    <p:sldId id="582" r:id="rId12"/>
    <p:sldId id="562" r:id="rId13"/>
    <p:sldId id="575" r:id="rId14"/>
    <p:sldId id="576" r:id="rId15"/>
    <p:sldId id="583" r:id="rId16"/>
    <p:sldId id="529" r:id="rId17"/>
    <p:sldId id="527" r:id="rId18"/>
    <p:sldId id="564" r:id="rId19"/>
    <p:sldId id="565" r:id="rId20"/>
    <p:sldId id="577" r:id="rId21"/>
    <p:sldId id="520" r:id="rId22"/>
    <p:sldId id="497" r:id="rId23"/>
    <p:sldId id="584" r:id="rId24"/>
    <p:sldId id="370" r:id="rId25"/>
    <p:sldId id="578" r:id="rId26"/>
    <p:sldId id="579" r:id="rId27"/>
    <p:sldId id="580" r:id="rId28"/>
    <p:sldId id="566" r:id="rId29"/>
    <p:sldId id="482" r:id="rId30"/>
    <p:sldId id="484" r:id="rId31"/>
    <p:sldId id="375" r:id="rId32"/>
    <p:sldId id="371" r:id="rId33"/>
    <p:sldId id="491" r:id="rId34"/>
    <p:sldId id="54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17A335CA-5720-41A6-A5AC-6CD45B6AADF7}"/>
    <pc:docChg chg="custSel addSld delSld modSld">
      <pc:chgData name="Hector Najera" userId="04fbcd51e4148ba7" providerId="LiveId" clId="{17A335CA-5720-41A6-A5AC-6CD45B6AADF7}" dt="2024-03-11T17:20:25.207" v="566" actId="20577"/>
      <pc:docMkLst>
        <pc:docMk/>
      </pc:docMkLst>
      <pc:sldChg chg="modAnim">
        <pc:chgData name="Hector Najera" userId="04fbcd51e4148ba7" providerId="LiveId" clId="{17A335CA-5720-41A6-A5AC-6CD45B6AADF7}" dt="2024-03-11T17:16:05.073" v="61"/>
        <pc:sldMkLst>
          <pc:docMk/>
          <pc:sldMk cId="3365816398" sldId="258"/>
        </pc:sldMkLst>
      </pc:sldChg>
      <pc:sldChg chg="modSp mod modAnim">
        <pc:chgData name="Hector Najera" userId="04fbcd51e4148ba7" providerId="LiveId" clId="{17A335CA-5720-41A6-A5AC-6CD45B6AADF7}" dt="2024-03-11T17:16:12.934" v="63"/>
        <pc:sldMkLst>
          <pc:docMk/>
          <pc:sldMk cId="644378692" sldId="259"/>
        </pc:sldMkLst>
        <pc:spChg chg="mod">
          <ac:chgData name="Hector Najera" userId="04fbcd51e4148ba7" providerId="LiveId" clId="{17A335CA-5720-41A6-A5AC-6CD45B6AADF7}" dt="2024-03-11T17:16:10.480" v="62" actId="5793"/>
          <ac:spMkLst>
            <pc:docMk/>
            <pc:sldMk cId="644378692" sldId="259"/>
            <ac:spMk id="3" creationId="{EE87FBED-EC62-3AB2-BE22-610E061BD2C8}"/>
          </ac:spMkLst>
        </pc:spChg>
      </pc:sldChg>
      <pc:sldChg chg="modAnim">
        <pc:chgData name="Hector Najera" userId="04fbcd51e4148ba7" providerId="LiveId" clId="{17A335CA-5720-41A6-A5AC-6CD45B6AADF7}" dt="2024-03-11T17:16:33.690" v="67"/>
        <pc:sldMkLst>
          <pc:docMk/>
          <pc:sldMk cId="3390659466" sldId="260"/>
        </pc:sldMkLst>
      </pc:sldChg>
      <pc:sldChg chg="del">
        <pc:chgData name="Hector Najera" userId="04fbcd51e4148ba7" providerId="LiveId" clId="{17A335CA-5720-41A6-A5AC-6CD45B6AADF7}" dt="2024-03-11T17:19:58.874" v="545" actId="47"/>
        <pc:sldMkLst>
          <pc:docMk/>
          <pc:sldMk cId="3625387673" sldId="267"/>
        </pc:sldMkLst>
      </pc:sldChg>
      <pc:sldChg chg="modSp mod">
        <pc:chgData name="Hector Najera" userId="04fbcd51e4148ba7" providerId="LiveId" clId="{17A335CA-5720-41A6-A5AC-6CD45B6AADF7}" dt="2024-03-11T17:18:21.078" v="298" actId="20577"/>
        <pc:sldMkLst>
          <pc:docMk/>
          <pc:sldMk cId="3810659252" sldId="370"/>
        </pc:sldMkLst>
        <pc:spChg chg="mod">
          <ac:chgData name="Hector Najera" userId="04fbcd51e4148ba7" providerId="LiveId" clId="{17A335CA-5720-41A6-A5AC-6CD45B6AADF7}" dt="2024-03-11T17:18:21.078" v="298" actId="20577"/>
          <ac:spMkLst>
            <pc:docMk/>
            <pc:sldMk cId="3810659252" sldId="370"/>
            <ac:spMk id="2" creationId="{496788FA-547D-4884-B34E-8BBD06DA52EB}"/>
          </ac:spMkLst>
        </pc:spChg>
      </pc:sldChg>
      <pc:sldChg chg="modSp mod">
        <pc:chgData name="Hector Najera" userId="04fbcd51e4148ba7" providerId="LiveId" clId="{17A335CA-5720-41A6-A5AC-6CD45B6AADF7}" dt="2024-03-11T17:18:05.778" v="279" actId="20577"/>
        <pc:sldMkLst>
          <pc:docMk/>
          <pc:sldMk cId="2402056561" sldId="520"/>
        </pc:sldMkLst>
        <pc:spChg chg="mod">
          <ac:chgData name="Hector Najera" userId="04fbcd51e4148ba7" providerId="LiveId" clId="{17A335CA-5720-41A6-A5AC-6CD45B6AADF7}" dt="2024-03-11T17:18:05.778" v="279" actId="20577"/>
          <ac:spMkLst>
            <pc:docMk/>
            <pc:sldMk cId="2402056561" sldId="520"/>
            <ac:spMk id="3" creationId="{477B6C40-E4AB-81BB-D65B-163D8CD80BD7}"/>
          </ac:spMkLst>
        </pc:spChg>
      </pc:sldChg>
      <pc:sldChg chg="modSp mod">
        <pc:chgData name="Hector Najera" userId="04fbcd51e4148ba7" providerId="LiveId" clId="{17A335CA-5720-41A6-A5AC-6CD45B6AADF7}" dt="2024-03-11T17:20:25.207" v="566" actId="20577"/>
        <pc:sldMkLst>
          <pc:docMk/>
          <pc:sldMk cId="2408714435" sldId="543"/>
        </pc:sldMkLst>
        <pc:spChg chg="mod">
          <ac:chgData name="Hector Najera" userId="04fbcd51e4148ba7" providerId="LiveId" clId="{17A335CA-5720-41A6-A5AC-6CD45B6AADF7}" dt="2024-03-11T17:20:25.207" v="566" actId="20577"/>
          <ac:spMkLst>
            <pc:docMk/>
            <pc:sldMk cId="2408714435" sldId="543"/>
            <ac:spMk id="2" creationId="{D93E1753-45C0-3AF7-DE39-25EFC309B4B7}"/>
          </ac:spMkLst>
        </pc:spChg>
      </pc:sldChg>
      <pc:sldChg chg="del">
        <pc:chgData name="Hector Najera" userId="04fbcd51e4148ba7" providerId="LiveId" clId="{17A335CA-5720-41A6-A5AC-6CD45B6AADF7}" dt="2024-03-11T17:19:54.061" v="544" actId="47"/>
        <pc:sldMkLst>
          <pc:docMk/>
          <pc:sldMk cId="2274331330" sldId="555"/>
        </pc:sldMkLst>
      </pc:sldChg>
      <pc:sldChg chg="del">
        <pc:chgData name="Hector Najera" userId="04fbcd51e4148ba7" providerId="LiveId" clId="{17A335CA-5720-41A6-A5AC-6CD45B6AADF7}" dt="2024-03-11T17:19:52.999" v="543" actId="47"/>
        <pc:sldMkLst>
          <pc:docMk/>
          <pc:sldMk cId="1602997301" sldId="581"/>
        </pc:sldMkLst>
      </pc:sldChg>
      <pc:sldChg chg="modSp new del mod">
        <pc:chgData name="Hector Najera" userId="04fbcd51e4148ba7" providerId="LiveId" clId="{17A335CA-5720-41A6-A5AC-6CD45B6AADF7}" dt="2024-03-11T16:09:46.651" v="3" actId="47"/>
        <pc:sldMkLst>
          <pc:docMk/>
          <pc:sldMk cId="538238508" sldId="583"/>
        </pc:sldMkLst>
        <pc:spChg chg="mod">
          <ac:chgData name="Hector Najera" userId="04fbcd51e4148ba7" providerId="LiveId" clId="{17A335CA-5720-41A6-A5AC-6CD45B6AADF7}" dt="2024-03-11T16:09:41.353" v="2" actId="20577"/>
          <ac:spMkLst>
            <pc:docMk/>
            <pc:sldMk cId="538238508" sldId="583"/>
            <ac:spMk id="2" creationId="{1626EA18-F0DC-2EC7-4C97-B83F50392047}"/>
          </ac:spMkLst>
        </pc:spChg>
      </pc:sldChg>
      <pc:sldChg chg="modSp new mod modAnim">
        <pc:chgData name="Hector Najera" userId="04fbcd51e4148ba7" providerId="LiveId" clId="{17A335CA-5720-41A6-A5AC-6CD45B6AADF7}" dt="2024-03-11T17:17:49.431" v="269"/>
        <pc:sldMkLst>
          <pc:docMk/>
          <pc:sldMk cId="3519391980" sldId="583"/>
        </pc:sldMkLst>
        <pc:spChg chg="mod">
          <ac:chgData name="Hector Najera" userId="04fbcd51e4148ba7" providerId="LiveId" clId="{17A335CA-5720-41A6-A5AC-6CD45B6AADF7}" dt="2024-03-11T16:10:05.558" v="56" actId="20577"/>
          <ac:spMkLst>
            <pc:docMk/>
            <pc:sldMk cId="3519391980" sldId="583"/>
            <ac:spMk id="2" creationId="{38852EA9-424B-FA21-93A3-71188DAFD593}"/>
          </ac:spMkLst>
        </pc:spChg>
        <pc:spChg chg="mod">
          <ac:chgData name="Hector Najera" userId="04fbcd51e4148ba7" providerId="LiveId" clId="{17A335CA-5720-41A6-A5AC-6CD45B6AADF7}" dt="2024-03-11T17:17:46.150" v="268" actId="20577"/>
          <ac:spMkLst>
            <pc:docMk/>
            <pc:sldMk cId="3519391980" sldId="583"/>
            <ac:spMk id="3" creationId="{FD36EAA0-E3B5-7809-80AA-D9979DED3C69}"/>
          </ac:spMkLst>
        </pc:spChg>
      </pc:sldChg>
      <pc:sldChg chg="modSp new mod modAnim">
        <pc:chgData name="Hector Najera" userId="04fbcd51e4148ba7" providerId="LiveId" clId="{17A335CA-5720-41A6-A5AC-6CD45B6AADF7}" dt="2024-03-11T17:19:28.071" v="542"/>
        <pc:sldMkLst>
          <pc:docMk/>
          <pc:sldMk cId="3810824496" sldId="584"/>
        </pc:sldMkLst>
        <pc:spChg chg="mod">
          <ac:chgData name="Hector Najera" userId="04fbcd51e4148ba7" providerId="LiveId" clId="{17A335CA-5720-41A6-A5AC-6CD45B6AADF7}" dt="2024-03-11T17:18:39.110" v="342" actId="20577"/>
          <ac:spMkLst>
            <pc:docMk/>
            <pc:sldMk cId="3810824496" sldId="584"/>
            <ac:spMk id="2" creationId="{ECD8F488-9905-9587-FE44-18292FE60508}"/>
          </ac:spMkLst>
        </pc:spChg>
        <pc:spChg chg="mod">
          <ac:chgData name="Hector Najera" userId="04fbcd51e4148ba7" providerId="LiveId" clId="{17A335CA-5720-41A6-A5AC-6CD45B6AADF7}" dt="2024-03-11T17:19:25.727" v="541" actId="20577"/>
          <ac:spMkLst>
            <pc:docMk/>
            <pc:sldMk cId="3810824496" sldId="584"/>
            <ac:spMk id="3" creationId="{381BEE59-A84B-F597-2B00-53D0CFB2DA35}"/>
          </ac:spMkLst>
        </pc:spChg>
      </pc:sldChg>
      <pc:sldChg chg="new del">
        <pc:chgData name="Hector Najera" userId="04fbcd51e4148ba7" providerId="LiveId" clId="{17A335CA-5720-41A6-A5AC-6CD45B6AADF7}" dt="2024-03-11T17:20:13.015" v="547" actId="47"/>
        <pc:sldMkLst>
          <pc:docMk/>
          <pc:sldMk cId="2602880479" sldId="5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FFE5-949C-4B2A-80D3-816FDC55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8B8E8-FF0D-37E5-704A-F1D25D65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F8D-9349-904E-9403-E9125869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EAC1-9B6B-980C-B9D1-27F0918F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9038-399C-63AF-3AED-02385736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557-14A5-6F61-B2A6-A829F1E7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ACBF-C4FE-A2E2-276A-56A56B64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764-C812-885C-282F-27676D21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5064-6389-D7B8-BCF9-4CF21611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08AE-A47B-6B76-64DE-0699BDA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8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1F861-9776-CE52-1F32-DAFEB861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E6A1-B7CE-F473-50DA-2497DE555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91A7-37A1-352F-8E2D-498C3F27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7710-5125-FB29-E0A6-4F86FAC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B13F-BE2F-18CC-0A9C-00746AE5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D171-855E-4462-AA25-9D736A94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275C-34F6-96E3-4D8C-0E5791F5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6243-B2B9-243E-5ACA-8337EA7A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5048-51A2-29EA-C64E-7D16B56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605A-2D56-60C2-36BC-12A94CCC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9-E54A-F546-31C8-AD4BD496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1A72-6566-D7FB-8CD9-FBF3C9D7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761F-36DF-D372-1F09-4D6CC36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515-D75B-42EF-55DE-98B53A9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BB45-96C4-164D-6731-0FD28265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1828-2D2B-CC31-7C76-F2F06EC7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CA70-69CF-4C14-88E2-78923A4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B8FBF-C513-F9EA-F99D-8920805B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A0DC-A059-879B-F7F4-A91869B9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A227-3277-CE11-120C-A6826D1C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D5306-A09C-E15F-26F1-3D288958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FB16-5951-C8BD-BAF9-8B48C4E9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EC1C7-66C9-8DD9-5D21-028D5371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2C832-7609-4CB0-894A-32B1938F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C8F19-42DF-2059-B057-301D9910F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1EABB-197D-0CB0-3A23-B12BCFC9E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FE18B-6ED2-A08F-A5BB-D9F989E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9D2A7-596F-2C4C-077F-9E4E9EC7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DEF75-3ED3-8D24-3F1B-B34E1DD9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2287-E3D6-131C-612F-64643733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325A-9351-E709-5E9F-BAC20B81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96CD9-3873-D50B-527F-10B3B6E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E617-787F-06A2-73D2-87C9B00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5C5D8-EB0A-4401-0E43-F5CC3038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828AB-C757-4CDD-7219-1EA8B169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6C31-BB99-1219-1973-B3A24091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BE43-2F0C-2E4D-ECA9-EB8483AC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40B5-D9F2-0294-A9C4-A6C36167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DBDC-D1A8-23F0-4697-7A142718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D2B3-F339-0402-0E09-07706DF6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F9BB-76B9-EB26-2307-0876CF55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F7BCD-1088-DEFE-69AB-91662355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658-5CB0-F6E0-E303-48224725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BF709-243D-DB32-6C91-811E53B30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C1F8-141C-31DC-A59F-1D645E26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D02A-F7C0-04CF-BBD3-F704EAC0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CD53E-D0A8-2EDF-CD02-7F2EACB4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1D04-3C77-295A-24A2-0E2DA4E4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9BB24-9F1E-A756-3A24-FF7C49A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0690-4BD3-FD49-86E4-F6B1EC97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7517-C351-4027-146A-C11C4730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05661-ECBC-45E6-B396-319966EB600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AF38-FC8A-5850-15EC-541F4DDDB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B4A9-5795-6BE5-88CA-C5CD5675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50B6F-EB99-4EAA-BB05-E462E24C6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1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Чертежи колесные пароходы">
            <a:extLst>
              <a:ext uri="{FF2B5EF4-FFF2-40B4-BE49-F238E27FC236}">
                <a16:creationId xmlns:a16="http://schemas.microsoft.com/office/drawing/2014/main" id="{A20E82F1-DE5F-4A53-F109-742F96481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38A72-0662-87AD-765F-7702BDB50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Modelos de medición en pobreza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40EE-191A-1B64-2B75-4C9C2B828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Clase 6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2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F73E0-EE7F-B13B-77AF-F631EE5C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Formativo vs reflexivo</a:t>
            </a:r>
            <a:endParaRPr lang="en-GB" dirty="0"/>
          </a:p>
        </p:txBody>
      </p:sp>
      <p:pic>
        <p:nvPicPr>
          <p:cNvPr id="2050" name="Picture 2" descr="Gifs Animados de Barcos - Gifs Animados">
            <a:extLst>
              <a:ext uri="{FF2B5EF4-FFF2-40B4-BE49-F238E27FC236}">
                <a16:creationId xmlns:a16="http://schemas.microsoft.com/office/drawing/2014/main" id="{87FBA25B-7F4F-22F9-3112-4844F71309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26" y="2165567"/>
            <a:ext cx="381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iling Ship GIFs - Get the best GIF on GIPHY">
            <a:extLst>
              <a:ext uri="{FF2B5EF4-FFF2-40B4-BE49-F238E27FC236}">
                <a16:creationId xmlns:a16="http://schemas.microsoft.com/office/drawing/2014/main" id="{06AA7822-6155-A42D-CFC7-CC985E4A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89367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DD9E3-0675-82AD-A0AB-86DC25C54A51}"/>
              </a:ext>
            </a:extLst>
          </p:cNvPr>
          <p:cNvSpPr txBox="1"/>
          <p:nvPr/>
        </p:nvSpPr>
        <p:spPr>
          <a:xfrm>
            <a:off x="1440873" y="5837382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marea (pobreza) varía porque el barco varía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05A60-8154-2971-B544-2CD8034736AE}"/>
              </a:ext>
            </a:extLst>
          </p:cNvPr>
          <p:cNvSpPr txBox="1"/>
          <p:nvPr/>
        </p:nvSpPr>
        <p:spPr>
          <a:xfrm>
            <a:off x="6922655" y="5680471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barco (indicadores) varían porque la pobreza varía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7FD-4C38-9726-CFE2-4AC0DA06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E516-BC7A-BBB0-94CF-6B1019FF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Modelos de medición en estudios de pobreza según las tres tradiciones principales: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NBI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Capacidades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Privación relativa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114" y="166008"/>
            <a:ext cx="9278469" cy="666276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 de medición y 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82" b="80821"/>
          <a:stretch/>
        </p:blipFill>
        <p:spPr>
          <a:xfrm>
            <a:off x="1385913" y="1416441"/>
            <a:ext cx="2890252" cy="98990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Modelo teórico</a:t>
            </a:r>
          </a:p>
        </p:txBody>
      </p:sp>
    </p:spTree>
    <p:extLst>
      <p:ext uri="{BB962C8B-B14F-4D97-AF65-F5344CB8AC3E}">
        <p14:creationId xmlns:p14="http://schemas.microsoft.com/office/powerpoint/2010/main" val="18878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114" y="166008"/>
            <a:ext cx="9278469" cy="666276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 de medición y 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9" b="60235"/>
          <a:stretch/>
        </p:blipFill>
        <p:spPr>
          <a:xfrm>
            <a:off x="1385913" y="1416441"/>
            <a:ext cx="5687240" cy="2052409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Modelo teórico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Generación de datos / indicaciones</a:t>
            </a:r>
          </a:p>
        </p:txBody>
      </p:sp>
    </p:spTree>
    <p:extLst>
      <p:ext uri="{BB962C8B-B14F-4D97-AF65-F5344CB8AC3E}">
        <p14:creationId xmlns:p14="http://schemas.microsoft.com/office/powerpoint/2010/main" val="15384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114" y="166008"/>
            <a:ext cx="9278469" cy="666276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 de medición y 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3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Modelo teórico y estadístico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Generación de datos / indicaciones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3" y="3800213"/>
            <a:ext cx="1498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Supuesto del modelo teórico pasados al estadístico</a:t>
            </a:r>
          </a:p>
        </p:txBody>
      </p:sp>
    </p:spTree>
    <p:extLst>
      <p:ext uri="{BB962C8B-B14F-4D97-AF65-F5344CB8AC3E}">
        <p14:creationId xmlns:p14="http://schemas.microsoft.com/office/powerpoint/2010/main" val="35515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2EA9-424B-FA21-93A3-71188DAF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Supuestos</a:t>
            </a:r>
            <a:r>
              <a:rPr lang="en-GB" dirty="0"/>
              <a:t> </a:t>
            </a:r>
            <a:r>
              <a:rPr lang="en-GB" dirty="0" err="1"/>
              <a:t>básicos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medición</a:t>
            </a:r>
            <a:r>
              <a:rPr lang="en-GB" dirty="0"/>
              <a:t> de </a:t>
            </a:r>
            <a:r>
              <a:rPr lang="en-GB" dirty="0" err="1"/>
              <a:t>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EAA0-E3B5-7809-80AA-D9979DED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Número</a:t>
            </a:r>
            <a:r>
              <a:rPr lang="en-GB" dirty="0"/>
              <a:t> y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dimensiones</a:t>
            </a:r>
            <a:r>
              <a:rPr lang="en-GB" dirty="0"/>
              <a:t> / </a:t>
            </a:r>
            <a:r>
              <a:rPr lang="en-GB" dirty="0" err="1"/>
              <a:t>indicadores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Relación</a:t>
            </a:r>
            <a:r>
              <a:rPr lang="en-GB" dirty="0"/>
              <a:t> entre </a:t>
            </a:r>
            <a:r>
              <a:rPr lang="en-GB" dirty="0" err="1"/>
              <a:t>dimensiones</a:t>
            </a:r>
            <a:r>
              <a:rPr lang="en-GB" dirty="0"/>
              <a:t> / </a:t>
            </a:r>
            <a:r>
              <a:rPr lang="en-GB" dirty="0" err="1"/>
              <a:t>indicadores</a:t>
            </a:r>
            <a:endParaRPr lang="en-GB" dirty="0"/>
          </a:p>
          <a:p>
            <a:endParaRPr lang="en-GB" dirty="0"/>
          </a:p>
          <a:p>
            <a:r>
              <a:rPr lang="en-GB" dirty="0"/>
              <a:t>Pesos/</a:t>
            </a:r>
            <a:r>
              <a:rPr lang="en-GB" dirty="0" err="1"/>
              <a:t>ponderadores</a:t>
            </a:r>
            <a:r>
              <a:rPr lang="en-GB" dirty="0"/>
              <a:t>: </a:t>
            </a:r>
            <a:r>
              <a:rPr lang="en-GB" dirty="0" err="1"/>
              <a:t>indicadores</a:t>
            </a:r>
            <a:r>
              <a:rPr lang="en-GB" dirty="0"/>
              <a:t> y dimension</a:t>
            </a:r>
          </a:p>
          <a:p>
            <a:endParaRPr lang="en-GB" dirty="0"/>
          </a:p>
          <a:p>
            <a:r>
              <a:rPr lang="en-GB" dirty="0" err="1"/>
              <a:t>Identificación</a:t>
            </a:r>
            <a:r>
              <a:rPr lang="en-GB" dirty="0"/>
              <a:t> del </a:t>
            </a:r>
            <a:r>
              <a:rPr lang="en-GB" dirty="0" err="1"/>
              <a:t>grupo</a:t>
            </a:r>
            <a:r>
              <a:rPr lang="en-GB" dirty="0"/>
              <a:t> </a:t>
            </a:r>
            <a:r>
              <a:rPr lang="en-GB" dirty="0" err="1"/>
              <a:t>pobre</a:t>
            </a:r>
            <a:r>
              <a:rPr lang="en-GB" dirty="0"/>
              <a:t> y no </a:t>
            </a:r>
            <a:r>
              <a:rPr lang="en-GB" dirty="0" err="1"/>
              <a:t>pobre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9F83-8BC5-13C0-C98C-EFCFC71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606F-20A4-CAB2-1245-F4B79FA7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48482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5400" dirty="0"/>
              <a:t>Necesidades básicas insatisfechas</a:t>
            </a:r>
            <a:endParaRPr lang="en-GB" sz="5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EFB30D-A097-4FD3-F64E-D73B0EF3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89" y="2100904"/>
            <a:ext cx="2330086" cy="3156891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531AD5-F91E-5175-1662-329DA5518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7" y="2033587"/>
            <a:ext cx="2132377" cy="32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9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1902-302F-394E-E742-00932304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0328"/>
            <a:ext cx="10515600" cy="1325563"/>
          </a:xfrm>
        </p:spPr>
        <p:txBody>
          <a:bodyPr/>
          <a:lstStyle/>
          <a:p>
            <a:r>
              <a:rPr lang="es-MX" dirty="0"/>
              <a:t>NBI: Modelo de medición </a:t>
            </a:r>
            <a:r>
              <a:rPr lang="es-MX" dirty="0">
                <a:solidFill>
                  <a:srgbClr val="FF0000"/>
                </a:solidFill>
              </a:rPr>
              <a:t>formativo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37BDF-582C-90BA-1314-1C89F4A911A9}"/>
              </a:ext>
            </a:extLst>
          </p:cNvPr>
          <p:cNvSpPr txBox="1"/>
          <p:nvPr/>
        </p:nvSpPr>
        <p:spPr>
          <a:xfrm>
            <a:off x="5855298" y="1703899"/>
            <a:ext cx="6026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las </a:t>
            </a:r>
            <a:r>
              <a:rPr lang="es-MX" dirty="0">
                <a:solidFill>
                  <a:srgbClr val="FF0000"/>
                </a:solidFill>
              </a:rPr>
              <a:t>NBI forman </a:t>
            </a:r>
            <a:r>
              <a:rPr lang="es-MX" dirty="0"/>
              <a:t>a la pobreza es fundamental contestar las preguntas:</a:t>
            </a:r>
          </a:p>
          <a:p>
            <a:endParaRPr lang="es-MX" dirty="0"/>
          </a:p>
          <a:p>
            <a:r>
              <a:rPr lang="es-MX" dirty="0"/>
              <a:t>¿Cuántas dimensiones y necesidades básicas existen? </a:t>
            </a:r>
          </a:p>
          <a:p>
            <a:endParaRPr lang="es-MX" dirty="0"/>
          </a:p>
          <a:p>
            <a:r>
              <a:rPr lang="es-MX" dirty="0"/>
              <a:t>¿Cómo están relacionadas?</a:t>
            </a:r>
          </a:p>
          <a:p>
            <a:endParaRPr lang="es-MX" dirty="0"/>
          </a:p>
          <a:p>
            <a:r>
              <a:rPr lang="es-MX" dirty="0"/>
              <a:t>¿Qué pasa si una dimensión no está incluida?</a:t>
            </a:r>
          </a:p>
          <a:p>
            <a:endParaRPr lang="es-MX" dirty="0"/>
          </a:p>
          <a:p>
            <a:r>
              <a:rPr lang="es-MX" dirty="0"/>
              <a:t>¿Qué pasa si un indicador no está incluido?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No hay paso del modelo teórico al estadístico. No hay hipótesis sino normas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B56547-4AB0-C87B-5397-BB8C1BB0F873}"/>
              </a:ext>
            </a:extLst>
          </p:cNvPr>
          <p:cNvSpPr/>
          <p:nvPr/>
        </p:nvSpPr>
        <p:spPr>
          <a:xfrm>
            <a:off x="0" y="3146167"/>
            <a:ext cx="1425575" cy="13811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B4CA3-39A0-0F69-0048-5A6C999CDA2E}"/>
              </a:ext>
            </a:extLst>
          </p:cNvPr>
          <p:cNvSpPr/>
          <p:nvPr/>
        </p:nvSpPr>
        <p:spPr>
          <a:xfrm>
            <a:off x="4750594" y="1084774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8144A-939D-CD72-27B2-0856D04F8665}"/>
              </a:ext>
            </a:extLst>
          </p:cNvPr>
          <p:cNvSpPr/>
          <p:nvPr/>
        </p:nvSpPr>
        <p:spPr>
          <a:xfrm>
            <a:off x="4782344" y="192351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N2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4C351-137F-D291-BEE3-643185D43D89}"/>
              </a:ext>
            </a:extLst>
          </p:cNvPr>
          <p:cNvSpPr/>
          <p:nvPr/>
        </p:nvSpPr>
        <p:spPr>
          <a:xfrm>
            <a:off x="4782344" y="2855118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E2386-23E9-AFAC-E3DF-401BA2966E5D}"/>
              </a:ext>
            </a:extLst>
          </p:cNvPr>
          <p:cNvSpPr/>
          <p:nvPr/>
        </p:nvSpPr>
        <p:spPr>
          <a:xfrm>
            <a:off x="4782344" y="373856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EA40C-1D4A-9712-5BAF-63BC0179B3F7}"/>
              </a:ext>
            </a:extLst>
          </p:cNvPr>
          <p:cNvSpPr/>
          <p:nvPr/>
        </p:nvSpPr>
        <p:spPr>
          <a:xfrm>
            <a:off x="4782344" y="4686300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N5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3CF86C-7188-3570-4F52-551F4415E29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47206" y="1394337"/>
            <a:ext cx="1703388" cy="95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28F12D-90EA-DF97-65EF-DD740F996A9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078956" y="2233075"/>
            <a:ext cx="1703388" cy="30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EB800-4D13-CA53-1DDF-381D31FB422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159919" y="3164681"/>
            <a:ext cx="1622425" cy="488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4BCAC-B677-A98F-D2C4-922F257410B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159919" y="3854053"/>
            <a:ext cx="1622425" cy="194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85CC64-6E78-5F37-A06A-2743C84A64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078956" y="4995863"/>
            <a:ext cx="1703388" cy="309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658C7A3-E80E-6119-8BEA-B28155AF0B71}"/>
              </a:ext>
            </a:extLst>
          </p:cNvPr>
          <p:cNvSpPr/>
          <p:nvPr/>
        </p:nvSpPr>
        <p:spPr>
          <a:xfrm>
            <a:off x="1804192" y="1923512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D1</a:t>
            </a:r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819FEA-2124-DC19-ED62-D235511A54C5}"/>
              </a:ext>
            </a:extLst>
          </p:cNvPr>
          <p:cNvSpPr/>
          <p:nvPr/>
        </p:nvSpPr>
        <p:spPr>
          <a:xfrm>
            <a:off x="1866105" y="3321843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D1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869DBF-3D06-F941-5CD2-5FDFA1C8F26F}"/>
              </a:ext>
            </a:extLst>
          </p:cNvPr>
          <p:cNvSpPr/>
          <p:nvPr/>
        </p:nvSpPr>
        <p:spPr>
          <a:xfrm>
            <a:off x="1842293" y="4790537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D1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E42D99-88CC-7F49-AF55-F69F1BAAF8E3}"/>
              </a:ext>
            </a:extLst>
          </p:cNvPr>
          <p:cNvCxnSpPr>
            <a:cxnSpLocks/>
          </p:cNvCxnSpPr>
          <p:nvPr/>
        </p:nvCxnSpPr>
        <p:spPr>
          <a:xfrm flipH="1" flipV="1">
            <a:off x="3123408" y="2684859"/>
            <a:ext cx="1586704" cy="288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DD76F3-4640-99EB-B197-ECD46627E883}"/>
              </a:ext>
            </a:extLst>
          </p:cNvPr>
          <p:cNvCxnSpPr/>
          <p:nvPr/>
        </p:nvCxnSpPr>
        <p:spPr>
          <a:xfrm flipH="1">
            <a:off x="1227931" y="2640806"/>
            <a:ext cx="544511" cy="523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912FE5-AB98-E4E6-6C74-81F227609F67}"/>
              </a:ext>
            </a:extLst>
          </p:cNvPr>
          <p:cNvCxnSpPr>
            <a:cxnSpLocks/>
          </p:cNvCxnSpPr>
          <p:nvPr/>
        </p:nvCxnSpPr>
        <p:spPr>
          <a:xfrm flipH="1">
            <a:off x="1467642" y="3836729"/>
            <a:ext cx="374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1B15C0-708C-7C2C-7F70-F745BC1FEC6E}"/>
              </a:ext>
            </a:extLst>
          </p:cNvPr>
          <p:cNvCxnSpPr>
            <a:cxnSpLocks/>
          </p:cNvCxnSpPr>
          <p:nvPr/>
        </p:nvCxnSpPr>
        <p:spPr>
          <a:xfrm flipH="1" flipV="1">
            <a:off x="1337468" y="4530615"/>
            <a:ext cx="567729" cy="33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63567"/>
            <a:ext cx="9170893" cy="1325563"/>
          </a:xfrm>
        </p:spPr>
        <p:txBody>
          <a:bodyPr/>
          <a:lstStyle/>
          <a:p>
            <a:r>
              <a:rPr lang="es-MX" dirty="0"/>
              <a:t>Flujo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54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Teoría de NBI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Método a partir del NBI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4" y="3800213"/>
            <a:ext cx="121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Escrutinio de los supuestos del NBI</a:t>
            </a:r>
          </a:p>
        </p:txBody>
      </p:sp>
    </p:spTree>
    <p:extLst>
      <p:ext uri="{BB962C8B-B14F-4D97-AF65-F5344CB8AC3E}">
        <p14:creationId xmlns:p14="http://schemas.microsoft.com/office/powerpoint/2010/main" val="26797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8FA-547D-4884-B34E-8BBD06DA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0"/>
            <a:ext cx="10515600" cy="1325563"/>
          </a:xfrm>
        </p:spPr>
        <p:txBody>
          <a:bodyPr/>
          <a:lstStyle/>
          <a:p>
            <a:r>
              <a:rPr lang="es-MX" dirty="0"/>
              <a:t>NBI Flujo real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B15E367-DFA7-4697-9642-E2670340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" y="1382265"/>
            <a:ext cx="8942664" cy="48450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AF67E-2B19-8B93-55AB-CDBA116EFE05}"/>
              </a:ext>
            </a:extLst>
          </p:cNvPr>
          <p:cNvSpPr/>
          <p:nvPr/>
        </p:nvSpPr>
        <p:spPr>
          <a:xfrm>
            <a:off x="8453718" y="1264024"/>
            <a:ext cx="2330823" cy="103990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/>
              <a:t>El NBI forma la definición de pobreza a partir de los indicadores existentes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53C1F-AE6B-DBAC-0A83-DAF3D6A312FF}"/>
              </a:ext>
            </a:extLst>
          </p:cNvPr>
          <p:cNvSpPr txBox="1"/>
          <p:nvPr/>
        </p:nvSpPr>
        <p:spPr>
          <a:xfrm>
            <a:off x="10201835" y="4092406"/>
            <a:ext cx="148814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No hay escrutinio empírico: no pasa del modelo teórico al estadístico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0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2D96-D191-06B7-1214-969EC5E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fue el mantra de la clase pasada?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275D-FCD7-CA33-9A6C-29BAED12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3" y="2896321"/>
            <a:ext cx="6915320" cy="1065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GB" sz="4000" dirty="0">
                <a:solidFill>
                  <a:srgbClr val="FF0000"/>
                </a:solidFill>
              </a:rPr>
              <a:t>“Sin </a:t>
            </a:r>
            <a:r>
              <a:rPr lang="en-GB" sz="4000" dirty="0" err="1">
                <a:solidFill>
                  <a:srgbClr val="FF0000"/>
                </a:solidFill>
              </a:rPr>
              <a:t>modelo</a:t>
            </a:r>
            <a:r>
              <a:rPr lang="en-GB" sz="4000" dirty="0">
                <a:solidFill>
                  <a:srgbClr val="FF0000"/>
                </a:solidFill>
              </a:rPr>
              <a:t>,  no hay </a:t>
            </a:r>
            <a:r>
              <a:rPr lang="en-GB" sz="4000" dirty="0" err="1">
                <a:solidFill>
                  <a:srgbClr val="FF0000"/>
                </a:solidFill>
              </a:rPr>
              <a:t>medición</a:t>
            </a:r>
            <a:r>
              <a:rPr lang="en-GB" sz="40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2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6E09-102B-93C9-E88C-237E2FD8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del NBI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C71D-8375-A81A-A911-DAE122CA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Beccaria, L. A., &amp; </a:t>
            </a:r>
            <a:r>
              <a:rPr lang="es-ES" dirty="0" err="1"/>
              <a:t>Minujin</a:t>
            </a:r>
            <a:r>
              <a:rPr lang="es-ES" dirty="0"/>
              <a:t>, A. (1985). </a:t>
            </a:r>
            <a:r>
              <a:rPr lang="es-ES" i="1" dirty="0"/>
              <a:t>Métodos alternativos para medir la evolución del tamaño de la pobreza</a:t>
            </a:r>
            <a:r>
              <a:rPr lang="es-ES" dirty="0"/>
              <a:t>. INDEC.</a:t>
            </a:r>
          </a:p>
          <a:p>
            <a:r>
              <a:rPr lang="es-ES" dirty="0"/>
              <a:t>Beccaria, L., &amp; </a:t>
            </a:r>
            <a:r>
              <a:rPr lang="es-ES" dirty="0" err="1"/>
              <a:t>Minujin</a:t>
            </a:r>
            <a:r>
              <a:rPr lang="es-ES" dirty="0"/>
              <a:t>, A. (1991). Sobre la medición de la pobreza: enseñanzas a partir de la experiencia argentina. In </a:t>
            </a:r>
            <a:r>
              <a:rPr lang="es-ES" i="1" dirty="0"/>
              <a:t>Sobre la medición de la pobreza: enseñanzas a partir de la experiencia argentina</a:t>
            </a:r>
            <a:r>
              <a:rPr lang="es-ES" dirty="0"/>
              <a:t> (pp. 39-39).</a:t>
            </a:r>
          </a:p>
          <a:p>
            <a:r>
              <a:rPr lang="es-ES" dirty="0"/>
              <a:t>Feres, J. C., &amp; </a:t>
            </a:r>
            <a:r>
              <a:rPr lang="es-ES" dirty="0" err="1"/>
              <a:t>Mancero</a:t>
            </a:r>
            <a:r>
              <a:rPr lang="es-ES" dirty="0"/>
              <a:t>, X. (2001). </a:t>
            </a:r>
            <a:r>
              <a:rPr lang="es-ES" i="1" dirty="0"/>
              <a:t>El método de las necesidades básicas insatisfechas (NBI) y sus aplicaciones en América Latina</a:t>
            </a:r>
            <a:r>
              <a:rPr lang="es-ES" dirty="0"/>
              <a:t>. Cepal.</a:t>
            </a:r>
          </a:p>
          <a:p>
            <a:r>
              <a:rPr lang="es-ES" dirty="0" err="1"/>
              <a:t>Boltvinik</a:t>
            </a:r>
            <a:r>
              <a:rPr lang="es-ES" dirty="0"/>
              <a:t>, J. (2005). Ampliar la mirada: un nuevo enfoque de la pobreza y el florecimiento humano. </a:t>
            </a:r>
            <a:r>
              <a:rPr lang="es-ES" i="1" dirty="0"/>
              <a:t>Papeles de población</a:t>
            </a:r>
            <a:r>
              <a:rPr lang="es-ES" dirty="0"/>
              <a:t>, </a:t>
            </a:r>
            <a:r>
              <a:rPr lang="es-ES" i="1" dirty="0"/>
              <a:t>11</a:t>
            </a:r>
            <a:r>
              <a:rPr lang="es-ES" dirty="0"/>
              <a:t>(44), 9-42.</a:t>
            </a:r>
          </a:p>
          <a:p>
            <a:r>
              <a:rPr lang="es-ES" dirty="0" err="1"/>
              <a:t>Boltvinik</a:t>
            </a:r>
            <a:r>
              <a:rPr lang="es-ES" dirty="0"/>
              <a:t>, J. (2013). Medición multidimensional de la pobreza. AL de precursora a rezagada. </a:t>
            </a:r>
            <a:r>
              <a:rPr lang="es-ES" i="1" dirty="0"/>
              <a:t>Revista sociedad y equidad</a:t>
            </a:r>
            <a:r>
              <a:rPr lang="es-ES" dirty="0"/>
              <a:t>, (5).</a:t>
            </a:r>
          </a:p>
          <a:p>
            <a:r>
              <a:rPr lang="es-ES" dirty="0" err="1"/>
              <a:t>Boltvinik</a:t>
            </a:r>
            <a:r>
              <a:rPr lang="es-ES" dirty="0"/>
              <a:t>, J. (2004). Métodos de medición de la pobreza. Una tipología. Limitaciones de los métodos tradicionales y problemas de los combinados. </a:t>
            </a:r>
            <a:r>
              <a:rPr lang="es-ES" i="1" dirty="0"/>
              <a:t>La pobreza en México y el mundo. Realidades y desafíos</a:t>
            </a:r>
            <a:r>
              <a:rPr lang="es-ES" dirty="0"/>
              <a:t>, 437-475.</a:t>
            </a:r>
          </a:p>
          <a:p>
            <a:r>
              <a:rPr lang="en-GB" dirty="0">
                <a:solidFill>
                  <a:srgbClr val="FF0000"/>
                </a:solidFill>
              </a:rPr>
              <a:t>Santos, M. E., &amp; </a:t>
            </a:r>
            <a:r>
              <a:rPr lang="en-GB" dirty="0" err="1">
                <a:solidFill>
                  <a:srgbClr val="FF0000"/>
                </a:solidFill>
              </a:rPr>
              <a:t>Zavaleta</a:t>
            </a:r>
            <a:r>
              <a:rPr lang="en-GB" dirty="0">
                <a:solidFill>
                  <a:srgbClr val="FF0000"/>
                </a:solidFill>
              </a:rPr>
              <a:t>, D. Respuesta a Julio </a:t>
            </a:r>
            <a:r>
              <a:rPr lang="en-GB" dirty="0" err="1">
                <a:solidFill>
                  <a:srgbClr val="FF0000"/>
                </a:solidFill>
              </a:rPr>
              <a:t>Boltvinik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sobre</a:t>
            </a:r>
            <a:r>
              <a:rPr lang="en-GB" dirty="0">
                <a:solidFill>
                  <a:srgbClr val="FF0000"/>
                </a:solidFill>
              </a:rPr>
              <a:t> “</a:t>
            </a:r>
            <a:r>
              <a:rPr lang="en-GB" dirty="0" err="1">
                <a:solidFill>
                  <a:srgbClr val="FF0000"/>
                </a:solidFill>
              </a:rPr>
              <a:t>Decálogo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criterios</a:t>
            </a:r>
            <a:r>
              <a:rPr lang="en-GB" dirty="0">
                <a:solidFill>
                  <a:srgbClr val="FF0000"/>
                </a:solidFill>
              </a:rPr>
              <a:t> para </a:t>
            </a:r>
            <a:r>
              <a:rPr lang="en-GB" dirty="0" err="1">
                <a:solidFill>
                  <a:srgbClr val="FF0000"/>
                </a:solidFill>
              </a:rPr>
              <a:t>valorar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medición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pobreza</a:t>
            </a:r>
            <a:r>
              <a:rPr lang="en-GB" dirty="0">
                <a:solidFill>
                  <a:srgbClr val="FF000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112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B78-760E-51B2-AE9F-070A116C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6C40-E4AB-81BB-D65B-163D8CD8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103" y="2580227"/>
            <a:ext cx="5257800" cy="666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6000" dirty="0"/>
              <a:t>Enfoque de capacidades / axiomas</a:t>
            </a:r>
            <a:endParaRPr lang="en-GB" sz="6000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D638F27-74D3-02AC-7495-92840DBC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21" y="1476375"/>
            <a:ext cx="3102153" cy="47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AADC-1E87-C250-1CCF-EBC08E35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Pobreza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privac</a:t>
            </a:r>
            <a:r>
              <a:rPr lang="es-MX" dirty="0" err="1"/>
              <a:t>ión</a:t>
            </a:r>
            <a:r>
              <a:rPr lang="es-MX" dirty="0"/>
              <a:t> de capacidades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6BE2-F90A-D53F-2BA9-2E030254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16" y="1409700"/>
            <a:ext cx="5924550" cy="4829175"/>
          </a:xfrm>
        </p:spPr>
        <p:txBody>
          <a:bodyPr>
            <a:normAutofit fontScale="62500" lnSpcReduction="20000"/>
          </a:bodyPr>
          <a:lstStyle/>
          <a:p>
            <a:r>
              <a:rPr lang="es-MX" dirty="0" err="1"/>
              <a:t>Hick</a:t>
            </a:r>
            <a:r>
              <a:rPr lang="es-MX" dirty="0"/>
              <a:t> 2014: El marco de capacidades se preocupa por aquello que importa (ética) y no por responder la pregunta de qué es pobreza (conceptual)</a:t>
            </a:r>
          </a:p>
          <a:p>
            <a:endParaRPr lang="es-MX" dirty="0"/>
          </a:p>
          <a:p>
            <a:pPr lvl="1"/>
            <a:r>
              <a:rPr lang="es-MX" dirty="0"/>
              <a:t>No se trata a la pobreza como objeto científico</a:t>
            </a:r>
          </a:p>
          <a:p>
            <a:pPr lvl="1"/>
            <a:r>
              <a:rPr lang="es-MX" dirty="0"/>
              <a:t>No preocupa pensar un modelo teórico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El empobrecimiento es resultado de las capacidades que no se cumplen, lo cual lleva más allá de las dimensiones relacionadas a los recursos materiales</a:t>
            </a:r>
          </a:p>
          <a:p>
            <a:endParaRPr lang="es-MX" dirty="0"/>
          </a:p>
          <a:p>
            <a:r>
              <a:rPr lang="es-MX" dirty="0"/>
              <a:t>Por ejemplo: Si la capacidad de participar en la vida de la sociedad es lo que importa, entonces la falta de recursos no puede ser la única restricción de interés. </a:t>
            </a:r>
          </a:p>
          <a:p>
            <a:endParaRPr lang="es-MX" dirty="0"/>
          </a:p>
          <a:p>
            <a:r>
              <a:rPr lang="es-MX" dirty="0"/>
              <a:t>¿Qué hay de las otras razones que van más allá de recursos y decisión propia?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E643A6-8C14-E57F-8295-792BEA1D33FB}"/>
              </a:ext>
            </a:extLst>
          </p:cNvPr>
          <p:cNvSpPr/>
          <p:nvPr/>
        </p:nvSpPr>
        <p:spPr>
          <a:xfrm>
            <a:off x="6267450" y="2417204"/>
            <a:ext cx="1371600" cy="1247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6F88-63F9-98C2-546D-91EF5BE12B17}"/>
              </a:ext>
            </a:extLst>
          </p:cNvPr>
          <p:cNvSpPr txBox="1"/>
          <p:nvPr/>
        </p:nvSpPr>
        <p:spPr>
          <a:xfrm>
            <a:off x="10277475" y="169544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63B30-6265-4C58-3DF1-5276BC8682C6}"/>
              </a:ext>
            </a:extLst>
          </p:cNvPr>
          <p:cNvSpPr txBox="1"/>
          <p:nvPr/>
        </p:nvSpPr>
        <p:spPr>
          <a:xfrm>
            <a:off x="10277475" y="228599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A46C1-BF23-CFB2-4D8B-9277ED4B0D5A}"/>
              </a:ext>
            </a:extLst>
          </p:cNvPr>
          <p:cNvSpPr txBox="1"/>
          <p:nvPr/>
        </p:nvSpPr>
        <p:spPr>
          <a:xfrm>
            <a:off x="10277475" y="287654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32D49-E8F3-514C-5D3D-ECF73EFCF32E}"/>
              </a:ext>
            </a:extLst>
          </p:cNvPr>
          <p:cNvSpPr txBox="1"/>
          <p:nvPr/>
        </p:nvSpPr>
        <p:spPr>
          <a:xfrm>
            <a:off x="10277475" y="3440667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46D58C-9565-BB2D-DE3F-0174F7225FFB}"/>
              </a:ext>
            </a:extLst>
          </p:cNvPr>
          <p:cNvSpPr/>
          <p:nvPr/>
        </p:nvSpPr>
        <p:spPr>
          <a:xfrm>
            <a:off x="8343900" y="1838323"/>
            <a:ext cx="790575" cy="723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D1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C8DD73-D27B-84AE-9BD5-90933182AB38}"/>
              </a:ext>
            </a:extLst>
          </p:cNvPr>
          <p:cNvSpPr/>
          <p:nvPr/>
        </p:nvSpPr>
        <p:spPr>
          <a:xfrm>
            <a:off x="8343900" y="2901433"/>
            <a:ext cx="790575" cy="723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D2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3EA170-7C6A-271A-4F79-B7570B1414D0}"/>
              </a:ext>
            </a:extLst>
          </p:cNvPr>
          <p:cNvSpPr/>
          <p:nvPr/>
        </p:nvSpPr>
        <p:spPr>
          <a:xfrm>
            <a:off x="8343900" y="4004786"/>
            <a:ext cx="790575" cy="723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D3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0B5C3-FE80-129F-1B59-6D835A62D73A}"/>
              </a:ext>
            </a:extLst>
          </p:cNvPr>
          <p:cNvSpPr txBox="1"/>
          <p:nvPr/>
        </p:nvSpPr>
        <p:spPr>
          <a:xfrm>
            <a:off x="10277475" y="4004786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F5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F83D5-864D-541E-71FB-CA945B2B72B1}"/>
              </a:ext>
            </a:extLst>
          </p:cNvPr>
          <p:cNvSpPr txBox="1"/>
          <p:nvPr/>
        </p:nvSpPr>
        <p:spPr>
          <a:xfrm>
            <a:off x="10277475" y="4568905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F6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F1E7F-D635-77C7-0E5A-D9E82521ABF8}"/>
              </a:ext>
            </a:extLst>
          </p:cNvPr>
          <p:cNvSpPr txBox="1"/>
          <p:nvPr/>
        </p:nvSpPr>
        <p:spPr>
          <a:xfrm>
            <a:off x="11201400" y="169544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D796C-641A-E602-3F81-AFA2914CA993}"/>
              </a:ext>
            </a:extLst>
          </p:cNvPr>
          <p:cNvSpPr txBox="1"/>
          <p:nvPr/>
        </p:nvSpPr>
        <p:spPr>
          <a:xfrm>
            <a:off x="11201400" y="228599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C2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EADDB-17DB-E765-F0F4-3EF5EE52A6DB}"/>
              </a:ext>
            </a:extLst>
          </p:cNvPr>
          <p:cNvSpPr txBox="1"/>
          <p:nvPr/>
        </p:nvSpPr>
        <p:spPr>
          <a:xfrm>
            <a:off x="11201400" y="2876548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C3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FCA71-8AFD-9EFA-AE8F-A375B0583DE8}"/>
              </a:ext>
            </a:extLst>
          </p:cNvPr>
          <p:cNvSpPr txBox="1"/>
          <p:nvPr/>
        </p:nvSpPr>
        <p:spPr>
          <a:xfrm>
            <a:off x="11201400" y="3440667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C4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250E-5789-FB12-EEA3-D95E916B6001}"/>
              </a:ext>
            </a:extLst>
          </p:cNvPr>
          <p:cNvSpPr txBox="1"/>
          <p:nvPr/>
        </p:nvSpPr>
        <p:spPr>
          <a:xfrm>
            <a:off x="11201400" y="4004786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C5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5E832-4FA1-FC8B-7EC3-21291820259E}"/>
              </a:ext>
            </a:extLst>
          </p:cNvPr>
          <p:cNvSpPr txBox="1"/>
          <p:nvPr/>
        </p:nvSpPr>
        <p:spPr>
          <a:xfrm>
            <a:off x="11201400" y="4568905"/>
            <a:ext cx="571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C6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2A359-801A-B6CD-59F4-F5BB65CA1B4B}"/>
              </a:ext>
            </a:extLst>
          </p:cNvPr>
          <p:cNvCxnSpPr>
            <a:cxnSpLocks/>
          </p:cNvCxnSpPr>
          <p:nvPr/>
        </p:nvCxnSpPr>
        <p:spPr>
          <a:xfrm flipH="1" flipV="1">
            <a:off x="9382125" y="2232537"/>
            <a:ext cx="628650" cy="369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B99F74-888E-BDAE-6B36-3EED8729090E}"/>
              </a:ext>
            </a:extLst>
          </p:cNvPr>
          <p:cNvCxnSpPr>
            <a:cxnSpLocks/>
          </p:cNvCxnSpPr>
          <p:nvPr/>
        </p:nvCxnSpPr>
        <p:spPr>
          <a:xfrm flipH="1" flipV="1">
            <a:off x="9384506" y="3329584"/>
            <a:ext cx="692944" cy="335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7EBCAA-412C-DE26-5528-B3F1E39ECDAD}"/>
              </a:ext>
            </a:extLst>
          </p:cNvPr>
          <p:cNvCxnSpPr>
            <a:cxnSpLocks/>
          </p:cNvCxnSpPr>
          <p:nvPr/>
        </p:nvCxnSpPr>
        <p:spPr>
          <a:xfrm flipH="1" flipV="1">
            <a:off x="9417844" y="4366736"/>
            <a:ext cx="576262" cy="411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4EEFB4-B6C9-47DD-4C9E-85E4F8438C7F}"/>
              </a:ext>
            </a:extLst>
          </p:cNvPr>
          <p:cNvCxnSpPr>
            <a:cxnSpLocks/>
          </p:cNvCxnSpPr>
          <p:nvPr/>
        </p:nvCxnSpPr>
        <p:spPr>
          <a:xfrm flipH="1" flipV="1">
            <a:off x="7745016" y="3080800"/>
            <a:ext cx="465534" cy="330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CCA757-061E-5D87-DFD4-CD3C38D5BABC}"/>
              </a:ext>
            </a:extLst>
          </p:cNvPr>
          <p:cNvCxnSpPr>
            <a:cxnSpLocks/>
          </p:cNvCxnSpPr>
          <p:nvPr/>
        </p:nvCxnSpPr>
        <p:spPr>
          <a:xfrm flipH="1">
            <a:off x="9382125" y="2752725"/>
            <a:ext cx="611981" cy="374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AE58B47-932C-538D-CA32-D1EDE8CF778C}"/>
              </a:ext>
            </a:extLst>
          </p:cNvPr>
          <p:cNvSpPr/>
          <p:nvPr/>
        </p:nvSpPr>
        <p:spPr>
          <a:xfrm>
            <a:off x="6696074" y="5067300"/>
            <a:ext cx="1514475" cy="151606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MX" dirty="0"/>
              <a:t>Recursos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9C196E-F018-B898-AB90-9464D944238F}"/>
              </a:ext>
            </a:extLst>
          </p:cNvPr>
          <p:cNvSpPr/>
          <p:nvPr/>
        </p:nvSpPr>
        <p:spPr>
          <a:xfrm>
            <a:off x="8498681" y="4938237"/>
            <a:ext cx="1514475" cy="151606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MX" dirty="0"/>
              <a:t>El más allá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481A0E-060D-E15F-2FA3-72E143FFA90B}"/>
              </a:ext>
            </a:extLst>
          </p:cNvPr>
          <p:cNvCxnSpPr/>
          <p:nvPr/>
        </p:nvCxnSpPr>
        <p:spPr>
          <a:xfrm flipH="1" flipV="1">
            <a:off x="7014567" y="3854652"/>
            <a:ext cx="110133" cy="121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64FD2-F357-F3CC-32A4-8E8C93D02565}"/>
              </a:ext>
            </a:extLst>
          </p:cNvPr>
          <p:cNvCxnSpPr>
            <a:cxnSpLocks/>
          </p:cNvCxnSpPr>
          <p:nvPr/>
        </p:nvCxnSpPr>
        <p:spPr>
          <a:xfrm flipH="1" flipV="1">
            <a:off x="7745016" y="4004786"/>
            <a:ext cx="817958" cy="106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C346FCE-0581-9B95-55D2-35BAD0B6014E}"/>
              </a:ext>
            </a:extLst>
          </p:cNvPr>
          <p:cNvSpPr/>
          <p:nvPr/>
        </p:nvSpPr>
        <p:spPr>
          <a:xfrm>
            <a:off x="7033617" y="1052097"/>
            <a:ext cx="1210866" cy="1065481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Participación</a:t>
            </a:r>
            <a:endParaRPr lang="en-GB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FC7965-F302-B60B-03A8-1F702BD6A6EB}"/>
              </a:ext>
            </a:extLst>
          </p:cNvPr>
          <p:cNvCxnSpPr>
            <a:cxnSpLocks/>
          </p:cNvCxnSpPr>
          <p:nvPr/>
        </p:nvCxnSpPr>
        <p:spPr>
          <a:xfrm flipV="1">
            <a:off x="6959203" y="1995035"/>
            <a:ext cx="200025" cy="352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F488-9905-9587-FE44-18292FE6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Marco </a:t>
            </a:r>
            <a:r>
              <a:rPr lang="en-GB" dirty="0" err="1"/>
              <a:t>axiomático</a:t>
            </a:r>
            <a:r>
              <a:rPr lang="en-GB" dirty="0"/>
              <a:t>: </a:t>
            </a:r>
            <a:r>
              <a:rPr lang="en-GB" dirty="0" err="1"/>
              <a:t>Teoría</a:t>
            </a:r>
            <a:r>
              <a:rPr lang="en-GB" dirty="0"/>
              <a:t> </a:t>
            </a:r>
            <a:r>
              <a:rPr lang="en-GB" dirty="0" err="1"/>
              <a:t>representacional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EE59-A84B-F597-2B00-53D0CFB2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Reglas para la </a:t>
            </a:r>
            <a:r>
              <a:rPr lang="en-GB" dirty="0" err="1"/>
              <a:t>combinación</a:t>
            </a:r>
            <a:r>
              <a:rPr lang="en-GB" dirty="0"/>
              <a:t> de </a:t>
            </a:r>
            <a:r>
              <a:rPr lang="en-GB" dirty="0" err="1"/>
              <a:t>indicadores</a:t>
            </a:r>
            <a:endParaRPr lang="en-GB" dirty="0"/>
          </a:p>
          <a:p>
            <a:endParaRPr lang="en-GB" dirty="0"/>
          </a:p>
          <a:p>
            <a:r>
              <a:rPr lang="en-GB" dirty="0"/>
              <a:t>Los </a:t>
            </a:r>
            <a:r>
              <a:rPr lang="en-GB" dirty="0" err="1"/>
              <a:t>axiomas</a:t>
            </a:r>
            <a:r>
              <a:rPr lang="en-GB" dirty="0"/>
              <a:t> no </a:t>
            </a:r>
            <a:r>
              <a:rPr lang="en-GB" dirty="0" err="1"/>
              <a:t>requieren</a:t>
            </a:r>
            <a:r>
              <a:rPr lang="en-GB" dirty="0"/>
              <a:t> </a:t>
            </a:r>
            <a:r>
              <a:rPr lang="en-GB" dirty="0" err="1"/>
              <a:t>validarse</a:t>
            </a:r>
            <a:r>
              <a:rPr lang="en-GB" dirty="0"/>
              <a:t> </a:t>
            </a:r>
            <a:r>
              <a:rPr lang="en-GB" dirty="0" err="1"/>
              <a:t>empíricamente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Duplicidad</a:t>
            </a:r>
            <a:endParaRPr lang="en-GB" dirty="0"/>
          </a:p>
          <a:p>
            <a:r>
              <a:rPr lang="en-GB" dirty="0"/>
              <a:t>Monotonicidad</a:t>
            </a:r>
          </a:p>
          <a:p>
            <a:r>
              <a:rPr lang="en-GB" dirty="0"/>
              <a:t>Monotonicidad </a:t>
            </a:r>
            <a:r>
              <a:rPr lang="en-GB" dirty="0" err="1"/>
              <a:t>dimensioncal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8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8FA-547D-4884-B34E-8BBD06DA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2" y="0"/>
            <a:ext cx="10515600" cy="1325563"/>
          </a:xfrm>
        </p:spPr>
        <p:txBody>
          <a:bodyPr/>
          <a:lstStyle/>
          <a:p>
            <a:r>
              <a:rPr lang="es-MX" dirty="0" err="1"/>
              <a:t>Capaciades</a:t>
            </a:r>
            <a:r>
              <a:rPr lang="es-MX" dirty="0"/>
              <a:t> flujo real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B15E367-DFA7-4697-9642-E2670340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" y="1382265"/>
            <a:ext cx="8942664" cy="48450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AF67E-2B19-8B93-55AB-CDBA116EFE05}"/>
              </a:ext>
            </a:extLst>
          </p:cNvPr>
          <p:cNvSpPr/>
          <p:nvPr/>
        </p:nvSpPr>
        <p:spPr>
          <a:xfrm>
            <a:off x="8453718" y="1264024"/>
            <a:ext cx="2330823" cy="103990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/>
              <a:t>Como el NBI forma la definición de pobreza a partir de los indicadores existentes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53C1F-AE6B-DBAC-0A83-DAF3D6A312FF}"/>
              </a:ext>
            </a:extLst>
          </p:cNvPr>
          <p:cNvSpPr txBox="1"/>
          <p:nvPr/>
        </p:nvSpPr>
        <p:spPr>
          <a:xfrm>
            <a:off x="10201835" y="4092406"/>
            <a:ext cx="14881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No es claro cómo entra esta parte</a:t>
            </a:r>
            <a:endParaRPr lang="en-GB" dirty="0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CA492671-C4A3-F6B5-CD80-44FB0B62819A}"/>
              </a:ext>
            </a:extLst>
          </p:cNvPr>
          <p:cNvSpPr txBox="1"/>
          <p:nvPr/>
        </p:nvSpPr>
        <p:spPr>
          <a:xfrm>
            <a:off x="1182848" y="2634143"/>
            <a:ext cx="212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No hay teoría sino un marco ético de </a:t>
            </a:r>
            <a:r>
              <a:rPr lang="es-MX" dirty="0" err="1">
                <a:solidFill>
                  <a:srgbClr val="FF0000"/>
                </a:solidFill>
                <a:latin typeface="Bell MT" panose="02020503060305020303" pitchFamily="18" charset="0"/>
              </a:rPr>
              <a:t>capaciades</a:t>
            </a:r>
            <a:endParaRPr lang="es-MX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0D-97D1-99C5-2C4C-295CE05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A658-689C-02E3-438B-E3701D64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Alkire</a:t>
            </a:r>
            <a:r>
              <a:rPr lang="en-GB" dirty="0"/>
              <a:t>, S., Roche, J. M., Santos, M. E., &amp; Seth, S. (2011). Multidimensional poverty index 2011: brief methodological note.</a:t>
            </a:r>
          </a:p>
          <a:p>
            <a:r>
              <a:rPr lang="en-GB" dirty="0" err="1"/>
              <a:t>Alkire</a:t>
            </a:r>
            <a:r>
              <a:rPr lang="en-GB" dirty="0"/>
              <a:t>, S., &amp; Santos, M. E. (2014). Measuring acute poverty in the developing world: Robustness and scope of the multidimensional poverty index. </a:t>
            </a:r>
            <a:r>
              <a:rPr lang="en-GB" i="1" dirty="0"/>
              <a:t>World Development</a:t>
            </a:r>
            <a:r>
              <a:rPr lang="en-GB" dirty="0"/>
              <a:t>, </a:t>
            </a:r>
            <a:r>
              <a:rPr lang="en-GB" i="1" dirty="0"/>
              <a:t>59</a:t>
            </a:r>
            <a:r>
              <a:rPr lang="en-GB" dirty="0"/>
              <a:t>, 251-274.</a:t>
            </a:r>
          </a:p>
          <a:p>
            <a:r>
              <a:rPr lang="en-GB" dirty="0"/>
              <a:t>Tsui, K. Y. (2002). Multidimensional poverty indices. </a:t>
            </a:r>
            <a:r>
              <a:rPr lang="en-GB" i="1" dirty="0"/>
              <a:t>Social choice and welfare</a:t>
            </a:r>
            <a:r>
              <a:rPr lang="en-GB" dirty="0"/>
              <a:t>, </a:t>
            </a:r>
            <a:r>
              <a:rPr lang="en-GB" i="1" dirty="0"/>
              <a:t>19</a:t>
            </a:r>
            <a:r>
              <a:rPr lang="en-GB" dirty="0"/>
              <a:t>(1), 69-93.</a:t>
            </a:r>
          </a:p>
          <a:p>
            <a:r>
              <a:rPr lang="en-GB" dirty="0"/>
              <a:t>Santos, M. E., &amp; </a:t>
            </a:r>
            <a:r>
              <a:rPr lang="en-GB" dirty="0" err="1"/>
              <a:t>Villatoro</a:t>
            </a:r>
            <a:r>
              <a:rPr lang="en-GB" dirty="0"/>
              <a:t>, P. (2018). A multidimensional poverty index for Latin America. </a:t>
            </a:r>
            <a:r>
              <a:rPr lang="en-GB" i="1" dirty="0"/>
              <a:t>Review of Income and Wealth</a:t>
            </a:r>
            <a:r>
              <a:rPr lang="en-GB" dirty="0"/>
              <a:t>, </a:t>
            </a:r>
            <a:r>
              <a:rPr lang="en-GB" i="1" dirty="0"/>
              <a:t>64</a:t>
            </a:r>
            <a:r>
              <a:rPr lang="en-GB" dirty="0"/>
              <a:t>(1), 52-82.</a:t>
            </a:r>
          </a:p>
          <a:p>
            <a:pPr marL="0" indent="0">
              <a:buNone/>
            </a:pPr>
            <a:r>
              <a:rPr lang="en-GB" dirty="0" err="1"/>
              <a:t>Críticas</a:t>
            </a:r>
            <a:r>
              <a:rPr lang="en-GB" dirty="0"/>
              <a:t>:</a:t>
            </a:r>
          </a:p>
          <a:p>
            <a:r>
              <a:rPr lang="en-GB" dirty="0"/>
              <a:t>Duclos, J. Y., &amp; </a:t>
            </a:r>
            <a:r>
              <a:rPr lang="en-GB" dirty="0" err="1"/>
              <a:t>Tiberti</a:t>
            </a:r>
            <a:r>
              <a:rPr lang="en-GB" dirty="0"/>
              <a:t>, L. (2016). Multidimensional poverty indices: A critical assessment.</a:t>
            </a:r>
          </a:p>
          <a:p>
            <a:r>
              <a:rPr lang="en-GB" dirty="0"/>
              <a:t>Pasha, A. (2017). Regional perspectives on the multidimensional </a:t>
            </a:r>
          </a:p>
        </p:txBody>
      </p:sp>
    </p:spTree>
    <p:extLst>
      <p:ext uri="{BB962C8B-B14F-4D97-AF65-F5344CB8AC3E}">
        <p14:creationId xmlns:p14="http://schemas.microsoft.com/office/powerpoint/2010/main" val="325339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437-2AB1-C315-9484-CB7CD2C8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4857"/>
            <a:ext cx="10515600" cy="1325563"/>
          </a:xfrm>
        </p:spPr>
        <p:txBody>
          <a:bodyPr/>
          <a:lstStyle/>
          <a:p>
            <a:r>
              <a:rPr lang="es-MX" dirty="0" err="1"/>
              <a:t>Hírbidos</a:t>
            </a:r>
            <a:r>
              <a:rPr lang="es-MX" dirty="0"/>
              <a:t>: Derechos sociales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2B517E-42FA-F240-52B4-E18A86DC4156}"/>
              </a:ext>
            </a:extLst>
          </p:cNvPr>
          <p:cNvSpPr/>
          <p:nvPr/>
        </p:nvSpPr>
        <p:spPr>
          <a:xfrm>
            <a:off x="0" y="3146167"/>
            <a:ext cx="1425575" cy="13811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4C401-3C35-AF5B-FE05-7833523DFC5A}"/>
              </a:ext>
            </a:extLst>
          </p:cNvPr>
          <p:cNvSpPr/>
          <p:nvPr/>
        </p:nvSpPr>
        <p:spPr>
          <a:xfrm>
            <a:off x="4750594" y="1084774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349C1-FF3E-A5A2-B112-907048981450}"/>
              </a:ext>
            </a:extLst>
          </p:cNvPr>
          <p:cNvSpPr/>
          <p:nvPr/>
        </p:nvSpPr>
        <p:spPr>
          <a:xfrm>
            <a:off x="4782344" y="192351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9A973-658F-F104-60B4-69AC114FD973}"/>
              </a:ext>
            </a:extLst>
          </p:cNvPr>
          <p:cNvSpPr/>
          <p:nvPr/>
        </p:nvSpPr>
        <p:spPr>
          <a:xfrm>
            <a:off x="4782344" y="2855118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27D16-B19F-F114-A6F4-3A6186CCA4DF}"/>
              </a:ext>
            </a:extLst>
          </p:cNvPr>
          <p:cNvSpPr/>
          <p:nvPr/>
        </p:nvSpPr>
        <p:spPr>
          <a:xfrm>
            <a:off x="4782344" y="373856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8B665-7BB3-A9AF-01DC-B259AB3B7AF0}"/>
              </a:ext>
            </a:extLst>
          </p:cNvPr>
          <p:cNvSpPr/>
          <p:nvPr/>
        </p:nvSpPr>
        <p:spPr>
          <a:xfrm>
            <a:off x="4782344" y="4686300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N5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F88C9D-A375-2DD6-FDFB-386F373A6A24}"/>
              </a:ext>
            </a:extLst>
          </p:cNvPr>
          <p:cNvCxnSpPr>
            <a:cxnSpLocks/>
          </p:cNvCxnSpPr>
          <p:nvPr/>
        </p:nvCxnSpPr>
        <p:spPr>
          <a:xfrm flipV="1">
            <a:off x="2934495" y="1421725"/>
            <a:ext cx="1324567" cy="64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EE1EE-2841-0A82-581B-E530549CC985}"/>
              </a:ext>
            </a:extLst>
          </p:cNvPr>
          <p:cNvCxnSpPr>
            <a:cxnSpLocks/>
          </p:cNvCxnSpPr>
          <p:nvPr/>
        </p:nvCxnSpPr>
        <p:spPr>
          <a:xfrm flipV="1">
            <a:off x="3078956" y="2229914"/>
            <a:ext cx="1589928" cy="11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39730-C01B-A957-67E8-76A2ED89D4B1}"/>
              </a:ext>
            </a:extLst>
          </p:cNvPr>
          <p:cNvCxnSpPr>
            <a:cxnSpLocks/>
          </p:cNvCxnSpPr>
          <p:nvPr/>
        </p:nvCxnSpPr>
        <p:spPr>
          <a:xfrm flipV="1">
            <a:off x="3151165" y="3180270"/>
            <a:ext cx="1376409" cy="392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98F61E-77D0-DD45-B7AE-DAAEF0CC2BE4}"/>
              </a:ext>
            </a:extLst>
          </p:cNvPr>
          <p:cNvCxnSpPr>
            <a:cxnSpLocks/>
          </p:cNvCxnSpPr>
          <p:nvPr/>
        </p:nvCxnSpPr>
        <p:spPr>
          <a:xfrm>
            <a:off x="3078956" y="3652780"/>
            <a:ext cx="1448618" cy="39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B1845D-E9F1-C10E-C6C0-29466C0F89D9}"/>
              </a:ext>
            </a:extLst>
          </p:cNvPr>
          <p:cNvCxnSpPr>
            <a:cxnSpLocks/>
          </p:cNvCxnSpPr>
          <p:nvPr/>
        </p:nvCxnSpPr>
        <p:spPr>
          <a:xfrm flipV="1">
            <a:off x="3302406" y="4883513"/>
            <a:ext cx="1162018" cy="59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F81CC6-485D-FD1B-4F4D-BC426240AD2F}"/>
              </a:ext>
            </a:extLst>
          </p:cNvPr>
          <p:cNvSpPr/>
          <p:nvPr/>
        </p:nvSpPr>
        <p:spPr>
          <a:xfrm>
            <a:off x="1804192" y="1923512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FA3083-6566-E9B5-8099-07351B0E8BC8}"/>
              </a:ext>
            </a:extLst>
          </p:cNvPr>
          <p:cNvSpPr/>
          <p:nvPr/>
        </p:nvSpPr>
        <p:spPr>
          <a:xfrm>
            <a:off x="1866105" y="3321843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D3E605-607A-5BC9-B270-0DB3FDB1FCB8}"/>
              </a:ext>
            </a:extLst>
          </p:cNvPr>
          <p:cNvSpPr/>
          <p:nvPr/>
        </p:nvSpPr>
        <p:spPr>
          <a:xfrm>
            <a:off x="1842293" y="4790537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B84744-3309-CD87-5338-28FB6DC8D52C}"/>
              </a:ext>
            </a:extLst>
          </p:cNvPr>
          <p:cNvCxnSpPr>
            <a:cxnSpLocks/>
          </p:cNvCxnSpPr>
          <p:nvPr/>
        </p:nvCxnSpPr>
        <p:spPr>
          <a:xfrm flipV="1">
            <a:off x="3123207" y="2935167"/>
            <a:ext cx="1543051" cy="36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225E90-E21F-E713-2AF4-1EC7856BE005}"/>
              </a:ext>
            </a:extLst>
          </p:cNvPr>
          <p:cNvCxnSpPr>
            <a:cxnSpLocks/>
          </p:cNvCxnSpPr>
          <p:nvPr/>
        </p:nvCxnSpPr>
        <p:spPr>
          <a:xfrm flipV="1">
            <a:off x="1366934" y="2785121"/>
            <a:ext cx="323852" cy="20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1DBD29-C266-8478-1590-74B2512BE14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463206" y="3836731"/>
            <a:ext cx="402899" cy="13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348274-DB5A-7283-87F9-FA164160A598}"/>
              </a:ext>
            </a:extLst>
          </p:cNvPr>
          <p:cNvCxnSpPr>
            <a:cxnSpLocks/>
          </p:cNvCxnSpPr>
          <p:nvPr/>
        </p:nvCxnSpPr>
        <p:spPr>
          <a:xfrm>
            <a:off x="1152299" y="4518221"/>
            <a:ext cx="757321" cy="336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2DF67EC7-871C-3D09-08AC-1467F20C4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76" y="1121851"/>
            <a:ext cx="4007636" cy="1668153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17893D9E-D40D-3498-1AE6-04C1710D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46" y="4048124"/>
            <a:ext cx="4089370" cy="15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437-2AB1-C315-9484-CB7CD2C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Hírbidos</a:t>
            </a:r>
            <a:r>
              <a:rPr lang="es-MX" dirty="0"/>
              <a:t>: Derechos sociales</a:t>
            </a:r>
            <a:endParaRPr lang="en-GB" dirty="0"/>
          </a:p>
        </p:txBody>
      </p:sp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17893D9E-D40D-3498-1AE6-04C1710D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04" y="1494833"/>
            <a:ext cx="4089370" cy="158417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114239-2197-EDE0-DF15-54F9FF7FC01F}"/>
              </a:ext>
            </a:extLst>
          </p:cNvPr>
          <p:cNvSpPr/>
          <p:nvPr/>
        </p:nvSpPr>
        <p:spPr>
          <a:xfrm>
            <a:off x="0" y="3146167"/>
            <a:ext cx="1425575" cy="13811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1FF9A8-2DF7-0F26-F8E3-6D1BB40C1E83}"/>
              </a:ext>
            </a:extLst>
          </p:cNvPr>
          <p:cNvSpPr/>
          <p:nvPr/>
        </p:nvSpPr>
        <p:spPr>
          <a:xfrm>
            <a:off x="4750594" y="1084774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N1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FDB30-C86E-05FF-E1DC-7EB9DCDD6D78}"/>
              </a:ext>
            </a:extLst>
          </p:cNvPr>
          <p:cNvSpPr/>
          <p:nvPr/>
        </p:nvSpPr>
        <p:spPr>
          <a:xfrm>
            <a:off x="4782344" y="192351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N2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1FFF7F-4CA1-08D7-1711-07E589340114}"/>
              </a:ext>
            </a:extLst>
          </p:cNvPr>
          <p:cNvSpPr/>
          <p:nvPr/>
        </p:nvSpPr>
        <p:spPr>
          <a:xfrm>
            <a:off x="4782344" y="2855118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2CC41-06B8-E011-0336-707CCC92879A}"/>
              </a:ext>
            </a:extLst>
          </p:cNvPr>
          <p:cNvSpPr/>
          <p:nvPr/>
        </p:nvSpPr>
        <p:spPr>
          <a:xfrm>
            <a:off x="4782344" y="3738562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48A52B-B85A-FF4D-2AC9-3A2A2A4C351F}"/>
              </a:ext>
            </a:extLst>
          </p:cNvPr>
          <p:cNvSpPr/>
          <p:nvPr/>
        </p:nvSpPr>
        <p:spPr>
          <a:xfrm>
            <a:off x="4782344" y="4686300"/>
            <a:ext cx="47625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N5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FC0C31-2A73-DBD4-16E7-3925F01B6B2F}"/>
              </a:ext>
            </a:extLst>
          </p:cNvPr>
          <p:cNvCxnSpPr>
            <a:cxnSpLocks/>
          </p:cNvCxnSpPr>
          <p:nvPr/>
        </p:nvCxnSpPr>
        <p:spPr>
          <a:xfrm flipH="1">
            <a:off x="3299012" y="1329075"/>
            <a:ext cx="791930" cy="475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5A7F-686B-54EE-95E6-E2ECE7746B0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159919" y="2233075"/>
            <a:ext cx="1622425" cy="53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ADB63D-5E64-364B-23A9-D268DDB2D52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159919" y="3164681"/>
            <a:ext cx="1622425" cy="488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DCC245-5CCC-AF66-177C-1D4A09C3215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159919" y="3854053"/>
            <a:ext cx="1622425" cy="19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BE383E-7D95-28EC-1A66-FCDD82E5840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078956" y="4995863"/>
            <a:ext cx="1703388" cy="309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199ED19-8480-BE2F-9F64-4785BD9F683A}"/>
              </a:ext>
            </a:extLst>
          </p:cNvPr>
          <p:cNvSpPr/>
          <p:nvPr/>
        </p:nvSpPr>
        <p:spPr>
          <a:xfrm>
            <a:off x="1804192" y="1923512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1C3F61-CE5C-FDD1-4D51-F2C2700815B1}"/>
              </a:ext>
            </a:extLst>
          </p:cNvPr>
          <p:cNvSpPr/>
          <p:nvPr/>
        </p:nvSpPr>
        <p:spPr>
          <a:xfrm>
            <a:off x="1866105" y="3321843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A76DCB-4F63-BC38-DBB2-E1505387C4CC}"/>
              </a:ext>
            </a:extLst>
          </p:cNvPr>
          <p:cNvSpPr/>
          <p:nvPr/>
        </p:nvSpPr>
        <p:spPr>
          <a:xfrm>
            <a:off x="1842293" y="4790537"/>
            <a:ext cx="1092202" cy="10297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DS1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C7025F-F31F-5429-442B-6E46C19D4A2C}"/>
              </a:ext>
            </a:extLst>
          </p:cNvPr>
          <p:cNvCxnSpPr>
            <a:cxnSpLocks/>
          </p:cNvCxnSpPr>
          <p:nvPr/>
        </p:nvCxnSpPr>
        <p:spPr>
          <a:xfrm flipH="1" flipV="1">
            <a:off x="3123408" y="2684859"/>
            <a:ext cx="1586704" cy="288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4EBC2A-DAE9-BF68-66F0-86BCDE781577}"/>
              </a:ext>
            </a:extLst>
          </p:cNvPr>
          <p:cNvCxnSpPr/>
          <p:nvPr/>
        </p:nvCxnSpPr>
        <p:spPr>
          <a:xfrm flipH="1">
            <a:off x="1227931" y="2640806"/>
            <a:ext cx="544511" cy="523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38588C-27F0-2F74-C582-0DACEF1B61DF}"/>
              </a:ext>
            </a:extLst>
          </p:cNvPr>
          <p:cNvCxnSpPr>
            <a:cxnSpLocks/>
          </p:cNvCxnSpPr>
          <p:nvPr/>
        </p:nvCxnSpPr>
        <p:spPr>
          <a:xfrm flipH="1">
            <a:off x="1467642" y="3836729"/>
            <a:ext cx="374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CF6F04-6A27-5491-59ED-544E32C39B2F}"/>
              </a:ext>
            </a:extLst>
          </p:cNvPr>
          <p:cNvCxnSpPr>
            <a:cxnSpLocks/>
          </p:cNvCxnSpPr>
          <p:nvPr/>
        </p:nvCxnSpPr>
        <p:spPr>
          <a:xfrm flipH="1" flipV="1">
            <a:off x="1337468" y="4530615"/>
            <a:ext cx="567729" cy="332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C4F38A-C7F6-224C-22D2-88F652F28159}"/>
              </a:ext>
            </a:extLst>
          </p:cNvPr>
          <p:cNvSpPr txBox="1"/>
          <p:nvPr/>
        </p:nvSpPr>
        <p:spPr>
          <a:xfrm>
            <a:off x="6596062" y="3409044"/>
            <a:ext cx="4466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está claro cuál es el modelo teórico.</a:t>
            </a:r>
          </a:p>
          <a:p>
            <a:endParaRPr lang="es-MX" dirty="0"/>
          </a:p>
          <a:p>
            <a:r>
              <a:rPr lang="es-MX" dirty="0"/>
              <a:t>Hay varias interpretaciones</a:t>
            </a:r>
          </a:p>
          <a:p>
            <a:endParaRPr lang="es-MX" dirty="0"/>
          </a:p>
          <a:p>
            <a:r>
              <a:rPr lang="es-MX" dirty="0"/>
              <a:t>Volveremos a este punto más adelante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4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963A-A0A2-4D3C-823D-3823624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Privación relativa</a:t>
            </a:r>
            <a:endParaRPr lang="en-GB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ABB20FD-B4E8-4F86-99A1-56DA83C06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1598" b="-3"/>
          <a:stretch/>
        </p:blipFill>
        <p:spPr>
          <a:xfrm>
            <a:off x="6168839" y="1369453"/>
            <a:ext cx="3468220" cy="4732331"/>
          </a:xfrm>
          <a:prstGeom prst="rect">
            <a:avLst/>
          </a:prstGeom>
        </p:spPr>
      </p:pic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CF4747F-DB3F-400D-87A0-2F573F720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19105" b="-2"/>
          <a:stretch/>
        </p:blipFill>
        <p:spPr>
          <a:xfrm>
            <a:off x="2045074" y="1932735"/>
            <a:ext cx="2768973" cy="37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963A-A0A2-4D3C-823D-3823624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Privación relativa</a:t>
            </a:r>
            <a:endParaRPr lang="en-GB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ABB20FD-B4E8-4F86-99A1-56DA83C06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7" r="11598" b="-3"/>
          <a:stretch/>
        </p:blipFill>
        <p:spPr>
          <a:xfrm>
            <a:off x="628650" y="4005077"/>
            <a:ext cx="1696162" cy="2314386"/>
          </a:xfrm>
          <a:prstGeom prst="rect">
            <a:avLst/>
          </a:prstGeom>
        </p:spPr>
      </p:pic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CF4747F-DB3F-400D-87A0-2F573F720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19105" b="-2"/>
          <a:stretch/>
        </p:blipFill>
        <p:spPr>
          <a:xfrm>
            <a:off x="628651" y="1690689"/>
            <a:ext cx="1696161" cy="2314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28C0B-75F9-43D4-B96B-94657E7D8F00}"/>
              </a:ext>
            </a:extLst>
          </p:cNvPr>
          <p:cNvSpPr txBox="1"/>
          <p:nvPr/>
        </p:nvSpPr>
        <p:spPr>
          <a:xfrm>
            <a:off x="6327413" y="1270558"/>
            <a:ext cx="55172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accent2">
                    <a:lumMod val="75000"/>
                  </a:schemeClr>
                </a:solidFill>
              </a:rPr>
              <a:t>Teoría de privación relativa</a:t>
            </a:r>
          </a:p>
          <a:p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000" dirty="0">
                <a:solidFill>
                  <a:schemeClr val="accent2">
                    <a:lumMod val="75000"/>
                  </a:schemeClr>
                </a:solidFill>
              </a:rPr>
              <a:t>Datos: </a:t>
            </a:r>
          </a:p>
          <a:p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Recolección de datos fundamentada en su teoría (1960s)</a:t>
            </a:r>
          </a:p>
          <a:p>
            <a:endParaRPr lang="es-MX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2000" dirty="0">
                <a:solidFill>
                  <a:schemeClr val="accent2">
                    <a:lumMod val="75000"/>
                  </a:schemeClr>
                </a:solidFill>
              </a:rPr>
              <a:t>Análisis:</a:t>
            </a:r>
          </a:p>
          <a:p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Análisis de datos con base en teoría</a:t>
            </a:r>
          </a:p>
          <a:p>
            <a:endParaRPr lang="es-MX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Escrutinio de hipótesis a partir de los datos recolectados</a:t>
            </a:r>
          </a:p>
          <a:p>
            <a:endParaRPr lang="es-MX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2000" dirty="0">
                <a:solidFill>
                  <a:srgbClr val="FF0000"/>
                </a:solidFill>
              </a:rPr>
              <a:t>Alcances y limitaciones</a:t>
            </a:r>
          </a:p>
          <a:p>
            <a:endParaRPr lang="es-MX" sz="2000" i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0000"/>
                </a:solidFill>
              </a:rPr>
              <a:t>Distinguir las necesidades de la sociedad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0000"/>
                </a:solidFill>
              </a:rPr>
              <a:t>Distinguir carencias por deseos y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FF0000"/>
                </a:solidFill>
              </a:rPr>
              <a:t>Punto de quiebre de la línea de pobreza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tx2">
                  <a:lumMod val="75000"/>
                </a:schemeClr>
              </a:solidFill>
              <a:latin typeface="Congenial Light" panose="02000503040000020004" pitchFamily="2" charset="0"/>
            </a:endParaRPr>
          </a:p>
          <a:p>
            <a:endParaRPr lang="en-GB" sz="2000" i="1" u="sng" dirty="0">
              <a:solidFill>
                <a:schemeClr val="tx2">
                  <a:lumMod val="75000"/>
                </a:schemeClr>
              </a:solidFill>
              <a:latin typeface="Congenial Light" panose="02000503040000020004" pitchFamily="2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EFB5CB0-579B-470F-8870-8E014D4AE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88" y="2847883"/>
            <a:ext cx="2785439" cy="27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7327-673B-18AC-699C-34E7ADE0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generales en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84EA-77EA-89AB-56EF-998D3FF4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4011706" cy="2841812"/>
          </a:xfrm>
        </p:spPr>
        <p:txBody>
          <a:bodyPr/>
          <a:lstStyle/>
          <a:p>
            <a:endParaRPr lang="es-MX" dirty="0"/>
          </a:p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reflexivos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formativos</a:t>
            </a:r>
            <a:endParaRPr lang="en-GB" dirty="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A0E50D8A-E138-71FE-EC22-AF394A1A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5" y="1690688"/>
            <a:ext cx="4005822" cy="1162212"/>
          </a:xfrm>
          <a:prstGeom prst="rect">
            <a:avLst/>
          </a:prstGeom>
        </p:spPr>
      </p:pic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F5D18576-557B-AB64-B439-201DACF0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5" y="2852900"/>
            <a:ext cx="4005822" cy="1047896"/>
          </a:xfrm>
          <a:prstGeom prst="rect">
            <a:avLst/>
          </a:prstGeom>
        </p:spPr>
      </p:pic>
      <p:pic>
        <p:nvPicPr>
          <p:cNvPr id="9" name="Picture 8" descr="A screenshot of a research page&#10;&#10;Description automatically generated">
            <a:extLst>
              <a:ext uri="{FF2B5EF4-FFF2-40B4-BE49-F238E27FC236}">
                <a16:creationId xmlns:a16="http://schemas.microsoft.com/office/drawing/2014/main" id="{46668E56-5B1A-7FF6-28FE-BD10112E2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5" y="4129118"/>
            <a:ext cx="3362037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44CC-984B-4FDC-8973-DAC49A1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73" y="198438"/>
            <a:ext cx="10372562" cy="782098"/>
          </a:xfrm>
        </p:spPr>
        <p:txBody>
          <a:bodyPr/>
          <a:lstStyle/>
          <a:p>
            <a:r>
              <a:rPr lang="es-MX" dirty="0"/>
              <a:t>Hacia mejores INDICACIONES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9B3E7-2660-4856-B630-4BD5253B04E5}"/>
              </a:ext>
            </a:extLst>
          </p:cNvPr>
          <p:cNvSpPr txBox="1"/>
          <p:nvPr/>
        </p:nvSpPr>
        <p:spPr>
          <a:xfrm>
            <a:off x="2539135" y="2065549"/>
            <a:ext cx="7940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1985: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Mejoran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recolección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datos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vía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el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método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consensual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Necesidades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socialmente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percibidas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Distinción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carencias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por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recursos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text, toiletry, sign&#10;&#10;Description automatically generated">
            <a:extLst>
              <a:ext uri="{FF2B5EF4-FFF2-40B4-BE49-F238E27FC236}">
                <a16:creationId xmlns:a16="http://schemas.microsoft.com/office/drawing/2014/main" id="{8CB5F0D6-55AD-4658-A127-D7583D9B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9" y="4543040"/>
            <a:ext cx="1274389" cy="1753033"/>
          </a:xfrm>
          <a:prstGeom prst="rect">
            <a:avLst/>
          </a:prstGeom>
        </p:spPr>
      </p:pic>
      <p:pic>
        <p:nvPicPr>
          <p:cNvPr id="12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DCD20FB-FC70-41A9-8266-8E202FC51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19105" b="-2"/>
          <a:stretch/>
        </p:blipFill>
        <p:spPr>
          <a:xfrm>
            <a:off x="667915" y="1341074"/>
            <a:ext cx="1284758" cy="1753034"/>
          </a:xfrm>
          <a:prstGeom prst="rect">
            <a:avLst/>
          </a:prstGeom>
        </p:spPr>
      </p:pic>
      <p:pic>
        <p:nvPicPr>
          <p:cNvPr id="16" name="Picture 15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91C6D166-5CD2-4D92-B3AB-4DA1B50F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34" y="3655856"/>
            <a:ext cx="2122160" cy="22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D7BC4-727D-4D00-93A5-5B6276C6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576" y="82930"/>
            <a:ext cx="8128000" cy="782098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atin typeface="Bell MT" panose="02020503060305020303" pitchFamily="18" charset="0"/>
              </a:rPr>
              <a:t>Método consensual de privación como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AAF01-A4FB-47F0-BDF2-949221EB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2831" cy="455839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Lista de necesidades </a:t>
            </a:r>
            <a:r>
              <a:rPr lang="es-MX" dirty="0">
                <a:solidFill>
                  <a:srgbClr val="FF0000"/>
                </a:solidFill>
              </a:rPr>
              <a:t>individuales y del hogar </a:t>
            </a:r>
            <a:r>
              <a:rPr lang="es-MX" dirty="0"/>
              <a:t>desde la teoría de privación relativa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Grupos focales (población, expertos y gobierno)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Lista preliminar de necesidades sociales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Pilotaje del cuestionario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Ajustes al cuestionario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 del cuestionario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método consensual simplemente usa una muestra más representativa –toda la información posible- para definir necesidades y satisfactores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17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63567"/>
            <a:ext cx="9170893" cy="1325563"/>
          </a:xfrm>
        </p:spPr>
        <p:txBody>
          <a:bodyPr/>
          <a:lstStyle/>
          <a:p>
            <a:r>
              <a:rPr lang="es-MX" dirty="0"/>
              <a:t>Flujo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54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Teoría de privación relativa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Método consensual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4" y="3800213"/>
            <a:ext cx="1132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¿Teoría de la medición?</a:t>
            </a:r>
          </a:p>
          <a:p>
            <a:endParaRPr lang="es-MX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No hasta el siglo XXI</a:t>
            </a:r>
          </a:p>
        </p:txBody>
      </p:sp>
    </p:spTree>
    <p:extLst>
      <p:ext uri="{BB962C8B-B14F-4D97-AF65-F5344CB8AC3E}">
        <p14:creationId xmlns:p14="http://schemas.microsoft.com/office/powerpoint/2010/main" val="30545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44FA-FE42-4A47-A11A-9B91441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39" y="66874"/>
            <a:ext cx="8128000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¿Y el componente estadístico del modelo?</a:t>
            </a:r>
            <a:endParaRPr lang="en-GB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E543E44C-941B-4EBE-8BCF-931308622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2" y="4077458"/>
            <a:ext cx="1143449" cy="1709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31668-2296-41CF-9B4C-3EDC6C2DB36A}"/>
              </a:ext>
            </a:extLst>
          </p:cNvPr>
          <p:cNvSpPr txBox="1"/>
          <p:nvPr/>
        </p:nvSpPr>
        <p:spPr>
          <a:xfrm>
            <a:off x="2645456" y="1311149"/>
            <a:ext cx="7943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Todas las observaciones dependen de la teoría bajo las que se leen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La teoría de pobreza relativa debe falsearse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Predicciones de las causas y consecuencias indirectas de la pobreza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ERROR DE MEDICIÓN</a:t>
            </a:r>
          </a:p>
          <a:p>
            <a:endParaRPr lang="es-MX" sz="2400" dirty="0">
              <a:solidFill>
                <a:schemeClr val="accent2">
                  <a:lumMod val="75000"/>
                </a:schemeClr>
              </a:solidFill>
              <a:latin typeface="Congenial Light" panose="02000503040000020004" pitchFamily="2" charset="0"/>
            </a:endParaRPr>
          </a:p>
          <a:p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2000-2006: 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Incorporación de la teoría de la medición</a:t>
            </a:r>
          </a:p>
          <a:p>
            <a:endParaRPr lang="es-MX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FF0000"/>
                </a:solidFill>
              </a:rPr>
              <a:t>Confiabilidad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: Replicabilidad y homogeneidad de un índice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FF0000"/>
                </a:solidFill>
              </a:rPr>
              <a:t>Validez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: El índice captura el fenómeno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Inicia el uso de métodos de variables latentes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A3D32E8-8CE5-F939-144C-6D073298E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19105" b="-2"/>
          <a:stretch/>
        </p:blipFill>
        <p:spPr>
          <a:xfrm>
            <a:off x="672237" y="1675966"/>
            <a:ext cx="1284758" cy="17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1753-45C0-3AF7-DE39-25EFC309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Supuestos: Confiabilidad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C412-3426-8742-FA26-00E21DC5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52" y="1636303"/>
            <a:ext cx="6777318" cy="452596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Si las indicaciones tienen principalmente una misma fuente (pobreza) es necesario corroborarlo</a:t>
            </a:r>
          </a:p>
          <a:p>
            <a:endParaRPr lang="es-MX" dirty="0"/>
          </a:p>
          <a:p>
            <a:r>
              <a:rPr lang="es-MX" dirty="0"/>
              <a:t>Si las indicaciones tienen la misma fuente deberían estar altamente correlacionados</a:t>
            </a:r>
          </a:p>
          <a:p>
            <a:endParaRPr lang="es-MX" dirty="0"/>
          </a:p>
          <a:p>
            <a:r>
              <a:rPr lang="es-MX" dirty="0"/>
              <a:t>La mayor parte de su variabilidad se explica por el fenómeno en cuestión</a:t>
            </a:r>
          </a:p>
          <a:p>
            <a:endParaRPr lang="es-MX" dirty="0"/>
          </a:p>
          <a:p>
            <a:r>
              <a:rPr lang="es-MX" dirty="0"/>
              <a:t>Error de medición: La variabilidad que no es de interés</a:t>
            </a:r>
          </a:p>
          <a:p>
            <a:endParaRPr lang="es-MX" dirty="0"/>
          </a:p>
          <a:p>
            <a:r>
              <a:rPr lang="es-MX" dirty="0"/>
              <a:t>Confiabilidad: Alta homogeneidad y consistencia de los scores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1B9C11-9DFB-A2F4-AFE4-98CDA05A4B9B}"/>
              </a:ext>
            </a:extLst>
          </p:cNvPr>
          <p:cNvGrpSpPr/>
          <p:nvPr/>
        </p:nvGrpSpPr>
        <p:grpSpPr>
          <a:xfrm>
            <a:off x="7386918" y="1990165"/>
            <a:ext cx="4634195" cy="3454686"/>
            <a:chOff x="6529668" y="2298393"/>
            <a:chExt cx="5572127" cy="38277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6B505C-E019-A844-06E8-049CDC3E72B2}"/>
                </a:ext>
              </a:extLst>
            </p:cNvPr>
            <p:cNvSpPr/>
            <p:nvPr/>
          </p:nvSpPr>
          <p:spPr>
            <a:xfrm>
              <a:off x="6529668" y="3789801"/>
              <a:ext cx="1371600" cy="1247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Pobreza</a:t>
              </a:r>
              <a:endParaRPr lang="en-GB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6A06B-1A44-9CEF-B951-B275C90B9302}"/>
                </a:ext>
              </a:extLst>
            </p:cNvPr>
            <p:cNvSpPr txBox="1"/>
            <p:nvPr/>
          </p:nvSpPr>
          <p:spPr>
            <a:xfrm>
              <a:off x="11501720" y="2298393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1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C19EB8-3135-7890-21BA-F14A153101C2}"/>
                </a:ext>
              </a:extLst>
            </p:cNvPr>
            <p:cNvSpPr txBox="1"/>
            <p:nvPr/>
          </p:nvSpPr>
          <p:spPr>
            <a:xfrm>
              <a:off x="11501720" y="2915671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2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BB501D-C026-0733-A531-BE226D5FB070}"/>
                </a:ext>
              </a:extLst>
            </p:cNvPr>
            <p:cNvSpPr txBox="1"/>
            <p:nvPr/>
          </p:nvSpPr>
          <p:spPr>
            <a:xfrm>
              <a:off x="11501720" y="3499123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3</a:t>
              </a:r>
              <a:endParaRPr lang="en-GB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ADFD56-590F-A7CD-E66A-CBC22FEF06E2}"/>
                </a:ext>
              </a:extLst>
            </p:cNvPr>
            <p:cNvSpPr/>
            <p:nvPr/>
          </p:nvSpPr>
          <p:spPr>
            <a:xfrm>
              <a:off x="8606118" y="2572747"/>
              <a:ext cx="1371600" cy="1362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Material</a:t>
              </a:r>
              <a:endParaRPr lang="en-GB" sz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107438-7C0F-9DEE-5B27-4EC59606736E}"/>
                </a:ext>
              </a:extLst>
            </p:cNvPr>
            <p:cNvSpPr/>
            <p:nvPr/>
          </p:nvSpPr>
          <p:spPr>
            <a:xfrm>
              <a:off x="8634693" y="4764095"/>
              <a:ext cx="1371600" cy="1362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Social</a:t>
              </a:r>
              <a:endParaRPr lang="en-GB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AC41E7-0324-6D24-8A16-386995D96FB6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7901268" y="3253784"/>
              <a:ext cx="704850" cy="1159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EAA722-92C1-6EB2-61DD-0860B7A6BAC4}"/>
                </a:ext>
              </a:extLst>
            </p:cNvPr>
            <p:cNvCxnSpPr>
              <a:cxnSpLocks/>
              <a:stCxn id="4" idx="6"/>
              <a:endCxn id="9" idx="1"/>
            </p:cNvCxnSpPr>
            <p:nvPr/>
          </p:nvCxnSpPr>
          <p:spPr>
            <a:xfrm>
              <a:off x="7901268" y="4413689"/>
              <a:ext cx="934291" cy="5498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6C09DC-16BB-4F12-28D2-D4AC2490F69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9977718" y="2436893"/>
              <a:ext cx="1524002" cy="832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F126BC-2BC8-FCBF-A18C-624CDF70DB3D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 flipV="1">
              <a:off x="9977718" y="3054171"/>
              <a:ext cx="1524002" cy="199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D4158B-AD7C-0228-13AB-67F4B29254DB}"/>
                </a:ext>
              </a:extLst>
            </p:cNvPr>
            <p:cNvCxnSpPr>
              <a:cxnSpLocks/>
              <a:stCxn id="8" idx="6"/>
              <a:endCxn id="7" idx="1"/>
            </p:cNvCxnSpPr>
            <p:nvPr/>
          </p:nvCxnSpPr>
          <p:spPr>
            <a:xfrm>
              <a:off x="9977718" y="3253784"/>
              <a:ext cx="1524002" cy="38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C0E67-2329-0833-4113-C3496A0B0E9B}"/>
                </a:ext>
              </a:extLst>
            </p:cNvPr>
            <p:cNvSpPr txBox="1"/>
            <p:nvPr/>
          </p:nvSpPr>
          <p:spPr>
            <a:xfrm>
              <a:off x="11530295" y="4556090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4</a:t>
              </a:r>
              <a:endParaRPr lang="en-GB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EA1AE8-1E53-DFB7-D549-5FB0F936B2C0}"/>
                </a:ext>
              </a:extLst>
            </p:cNvPr>
            <p:cNvSpPr txBox="1"/>
            <p:nvPr/>
          </p:nvSpPr>
          <p:spPr>
            <a:xfrm>
              <a:off x="11530295" y="5173368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5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D07B25-4643-6623-25BE-34554634E0FC}"/>
                </a:ext>
              </a:extLst>
            </p:cNvPr>
            <p:cNvSpPr txBox="1"/>
            <p:nvPr/>
          </p:nvSpPr>
          <p:spPr>
            <a:xfrm>
              <a:off x="11530295" y="5756820"/>
              <a:ext cx="5715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/>
                <a:t>6</a:t>
              </a:r>
              <a:endParaRPr lang="en-GB" sz="1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DDA283-4442-1750-8EE3-9816990C29B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10006293" y="4694590"/>
              <a:ext cx="1524002" cy="832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153C0C-CED1-B487-39B7-66E9DEDB2FB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0006293" y="5311868"/>
              <a:ext cx="1524002" cy="199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1714FA-4F28-C16D-6FB0-AA1162D9DF3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10006293" y="5511481"/>
              <a:ext cx="1524002" cy="38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871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AE99-B78C-16D1-B740-242AA640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formativos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FBED-EC62-3AB2-BE22-610E061B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Muy popular y dominante en ciencias sociales (con excepción de la psicometría) durante el siglo XX</a:t>
            </a:r>
          </a:p>
          <a:p>
            <a:endParaRPr lang="es-MX" dirty="0"/>
          </a:p>
          <a:p>
            <a:r>
              <a:rPr lang="es-MX" dirty="0"/>
              <a:t>Los conceptos se definen (se forman) a partir de los contenidos de la medición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Las indicaciones son causas del constructo</a:t>
            </a:r>
          </a:p>
          <a:p>
            <a:endParaRPr lang="es-MX" dirty="0"/>
          </a:p>
          <a:p>
            <a:r>
              <a:rPr lang="es-MX" dirty="0"/>
              <a:t>El constructo es observable mediante sus indicaciones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43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0A13-9AB6-985F-3111-F596FB3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formativos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85CB3-17E7-DCD8-5712-B43F1BC5A167}"/>
              </a:ext>
            </a:extLst>
          </p:cNvPr>
          <p:cNvSpPr/>
          <p:nvPr/>
        </p:nvSpPr>
        <p:spPr>
          <a:xfrm>
            <a:off x="1380565" y="2635624"/>
            <a:ext cx="2088776" cy="19453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E3907-0D11-6A29-6100-58296742A48A}"/>
              </a:ext>
            </a:extLst>
          </p:cNvPr>
          <p:cNvSpPr/>
          <p:nvPr/>
        </p:nvSpPr>
        <p:spPr>
          <a:xfrm>
            <a:off x="5091952" y="1520359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agua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AC843-68E5-D3F5-3577-3FC38BB606D4}"/>
              </a:ext>
            </a:extLst>
          </p:cNvPr>
          <p:cNvSpPr/>
          <p:nvPr/>
        </p:nvSpPr>
        <p:spPr>
          <a:xfrm>
            <a:off x="5091952" y="2486025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drenaje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567BE-B4EB-6CAE-9D8F-78969AB0BB9A}"/>
              </a:ext>
            </a:extLst>
          </p:cNvPr>
          <p:cNvSpPr/>
          <p:nvPr/>
        </p:nvSpPr>
        <p:spPr>
          <a:xfrm>
            <a:off x="5091952" y="3453652"/>
            <a:ext cx="1488141" cy="1181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acceso a servicios de salud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55D9F-04D7-D855-E3FC-7F5C83B497FD}"/>
              </a:ext>
            </a:extLst>
          </p:cNvPr>
          <p:cNvSpPr/>
          <p:nvPr/>
        </p:nvSpPr>
        <p:spPr>
          <a:xfrm>
            <a:off x="5118846" y="4768941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Carencia de teléfono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B10D2-5E37-5806-3724-BE863E8310DF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3163447" y="1937218"/>
            <a:ext cx="1928505" cy="983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A093C2-2857-7512-9C95-347CBE503B4C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163447" y="4296076"/>
            <a:ext cx="1955399" cy="889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B56B4-FC09-013B-F96B-61EB6AB3264C}"/>
              </a:ext>
            </a:extLst>
          </p:cNvPr>
          <p:cNvCxnSpPr>
            <a:stCxn id="7" idx="1"/>
            <a:endCxn id="4" idx="6"/>
          </p:cNvCxnSpPr>
          <p:nvPr/>
        </p:nvCxnSpPr>
        <p:spPr>
          <a:xfrm flipH="1" flipV="1">
            <a:off x="3469341" y="3608295"/>
            <a:ext cx="1622611" cy="436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5CCEAB-8402-B0BF-30B9-0C87BE28E0FC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>
            <a:off x="3469341" y="2902884"/>
            <a:ext cx="1622611" cy="70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A28B35-75B0-0870-33C9-637F5BFBC2CF}"/>
              </a:ext>
            </a:extLst>
          </p:cNvPr>
          <p:cNvSpPr txBox="1"/>
          <p:nvPr/>
        </p:nvSpPr>
        <p:spPr>
          <a:xfrm>
            <a:off x="7391400" y="1690688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Cambian los indicadores cambia la definición</a:t>
            </a:r>
          </a:p>
          <a:p>
            <a:endParaRPr lang="es-MX" dirty="0"/>
          </a:p>
          <a:p>
            <a:r>
              <a:rPr lang="es-MX" dirty="0"/>
              <a:t>La pobreza sube o baja debido a que suben y bajan los indicadores</a:t>
            </a:r>
          </a:p>
          <a:p>
            <a:endParaRPr lang="es-MX" dirty="0"/>
          </a:p>
          <a:p>
            <a:r>
              <a:rPr lang="es-MX" dirty="0"/>
              <a:t>Los indicadores pueden subir o bajar por múltiples razones</a:t>
            </a:r>
          </a:p>
          <a:p>
            <a:endParaRPr lang="es-MX" dirty="0"/>
          </a:p>
          <a:p>
            <a:r>
              <a:rPr lang="es-MX" dirty="0"/>
              <a:t>El conjunto de indicadores es finito</a:t>
            </a:r>
          </a:p>
          <a:p>
            <a:endParaRPr lang="es-MX" dirty="0"/>
          </a:p>
          <a:p>
            <a:r>
              <a:rPr lang="es-MX" dirty="0"/>
              <a:t>Se necesita un censo de indicadores para medir “correctamente” a la pobreza</a:t>
            </a:r>
          </a:p>
          <a:p>
            <a:endParaRPr lang="es-MX" dirty="0"/>
          </a:p>
          <a:p>
            <a:r>
              <a:rPr lang="es-MX" dirty="0"/>
              <a:t>¿Qué pasó en la pandemia?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0A13-9AB6-985F-3111-F596FB3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formativos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85CB3-17E7-DCD8-5712-B43F1BC5A167}"/>
              </a:ext>
            </a:extLst>
          </p:cNvPr>
          <p:cNvSpPr/>
          <p:nvPr/>
        </p:nvSpPr>
        <p:spPr>
          <a:xfrm>
            <a:off x="1380565" y="2635624"/>
            <a:ext cx="2088776" cy="19453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E3907-0D11-6A29-6100-58296742A48A}"/>
              </a:ext>
            </a:extLst>
          </p:cNvPr>
          <p:cNvSpPr/>
          <p:nvPr/>
        </p:nvSpPr>
        <p:spPr>
          <a:xfrm>
            <a:off x="5091952" y="1520359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agua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AC843-68E5-D3F5-3577-3FC38BB606D4}"/>
              </a:ext>
            </a:extLst>
          </p:cNvPr>
          <p:cNvSpPr/>
          <p:nvPr/>
        </p:nvSpPr>
        <p:spPr>
          <a:xfrm>
            <a:off x="5091952" y="2486025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drenaje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567BE-B4EB-6CAE-9D8F-78969AB0BB9A}"/>
              </a:ext>
            </a:extLst>
          </p:cNvPr>
          <p:cNvSpPr/>
          <p:nvPr/>
        </p:nvSpPr>
        <p:spPr>
          <a:xfrm>
            <a:off x="5091952" y="3453652"/>
            <a:ext cx="1488141" cy="1181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acceso a servicios de salud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55D9F-04D7-D855-E3FC-7F5C83B497FD}"/>
              </a:ext>
            </a:extLst>
          </p:cNvPr>
          <p:cNvSpPr/>
          <p:nvPr/>
        </p:nvSpPr>
        <p:spPr>
          <a:xfrm>
            <a:off x="5118846" y="4768941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Carencia de teléfono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B10D2-5E37-5806-3724-BE863E8310DF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3163447" y="1937218"/>
            <a:ext cx="1928505" cy="983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A093C2-2857-7512-9C95-347CBE503B4C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163447" y="4296076"/>
            <a:ext cx="1955399" cy="889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B56B4-FC09-013B-F96B-61EB6AB3264C}"/>
              </a:ext>
            </a:extLst>
          </p:cNvPr>
          <p:cNvCxnSpPr>
            <a:stCxn id="7" idx="1"/>
            <a:endCxn id="4" idx="6"/>
          </p:cNvCxnSpPr>
          <p:nvPr/>
        </p:nvCxnSpPr>
        <p:spPr>
          <a:xfrm flipH="1" flipV="1">
            <a:off x="3469341" y="3608295"/>
            <a:ext cx="1622611" cy="436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5CCEAB-8402-B0BF-30B9-0C87BE28E0FC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>
            <a:off x="3469341" y="2902884"/>
            <a:ext cx="1622611" cy="70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A28B35-75B0-0870-33C9-637F5BFBC2CF}"/>
              </a:ext>
            </a:extLst>
          </p:cNvPr>
          <p:cNvSpPr txBox="1"/>
          <p:nvPr/>
        </p:nvSpPr>
        <p:spPr>
          <a:xfrm>
            <a:off x="7319682" y="285807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pobre es un conjunto multifacético de indicadores con distintas fuentes de variabilidad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1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5790-1BBE-F702-A954-64B368D0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reflexivos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3115-638D-D923-1610-32E38EEF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61722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Muy popular y dominante en </a:t>
            </a:r>
            <a:r>
              <a:rPr lang="es-MX" dirty="0">
                <a:solidFill>
                  <a:srgbClr val="FF0000"/>
                </a:solidFill>
              </a:rPr>
              <a:t>ciencias</a:t>
            </a:r>
            <a:r>
              <a:rPr lang="es-MX" dirty="0"/>
              <a:t> (con excepción de las ciencias sociales) durante el siglo XX y siglo XXI</a:t>
            </a:r>
          </a:p>
          <a:p>
            <a:endParaRPr lang="es-MX" dirty="0"/>
          </a:p>
          <a:p>
            <a:r>
              <a:rPr lang="es-MX" dirty="0"/>
              <a:t>Los conceptos se definen por teoría: No hay conceptos correctos o incorrectos sino teorías válidas y no validas</a:t>
            </a:r>
          </a:p>
          <a:p>
            <a:endParaRPr lang="es-MX" dirty="0"/>
          </a:p>
          <a:p>
            <a:r>
              <a:rPr lang="es-MX" dirty="0"/>
              <a:t>Las indicaciones son reflejo</a:t>
            </a:r>
            <a:r>
              <a:rPr lang="en-US" dirty="0"/>
              <a:t>/</a:t>
            </a:r>
            <a:r>
              <a:rPr lang="en-US" dirty="0" err="1"/>
              <a:t>consecuencia</a:t>
            </a:r>
            <a:r>
              <a:rPr lang="en-US" dirty="0"/>
              <a:t>/</a:t>
            </a:r>
            <a:r>
              <a:rPr lang="en-US" dirty="0" err="1"/>
              <a:t>manifestaci</a:t>
            </a:r>
            <a:r>
              <a:rPr lang="es-MX" dirty="0" err="1"/>
              <a:t>ón</a:t>
            </a:r>
            <a:r>
              <a:rPr lang="es-MX" dirty="0"/>
              <a:t> del fenómeno subyacente</a:t>
            </a:r>
          </a:p>
          <a:p>
            <a:endParaRPr lang="en-GB" dirty="0"/>
          </a:p>
        </p:txBody>
      </p:sp>
      <p:pic>
        <p:nvPicPr>
          <p:cNvPr id="4098" name="Picture 2" descr="2017 Nobel Prize in physics recognises the observation of gravitational waves | UNESCO">
            <a:extLst>
              <a:ext uri="{FF2B5EF4-FFF2-40B4-BE49-F238E27FC236}">
                <a16:creationId xmlns:a16="http://schemas.microsoft.com/office/drawing/2014/main" id="{B91F2D5A-0ABA-A671-578B-8FC0CC90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0" y="881784"/>
            <a:ext cx="5896543" cy="53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6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0A13-9AB6-985F-3111-F596FB3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reflexivos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85CB3-17E7-DCD8-5712-B43F1BC5A167}"/>
              </a:ext>
            </a:extLst>
          </p:cNvPr>
          <p:cNvSpPr/>
          <p:nvPr/>
        </p:nvSpPr>
        <p:spPr>
          <a:xfrm>
            <a:off x="1380565" y="2635624"/>
            <a:ext cx="2088776" cy="19453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E3907-0D11-6A29-6100-58296742A48A}"/>
              </a:ext>
            </a:extLst>
          </p:cNvPr>
          <p:cNvSpPr/>
          <p:nvPr/>
        </p:nvSpPr>
        <p:spPr>
          <a:xfrm>
            <a:off x="5091952" y="1520359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agua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AC843-68E5-D3F5-3577-3FC38BB606D4}"/>
              </a:ext>
            </a:extLst>
          </p:cNvPr>
          <p:cNvSpPr/>
          <p:nvPr/>
        </p:nvSpPr>
        <p:spPr>
          <a:xfrm>
            <a:off x="5091952" y="2486025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drenaje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567BE-B4EB-6CAE-9D8F-78969AB0BB9A}"/>
              </a:ext>
            </a:extLst>
          </p:cNvPr>
          <p:cNvSpPr/>
          <p:nvPr/>
        </p:nvSpPr>
        <p:spPr>
          <a:xfrm>
            <a:off x="5091952" y="3453652"/>
            <a:ext cx="1488141" cy="1181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acceso a servicios de salud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55D9F-04D7-D855-E3FC-7F5C83B497FD}"/>
              </a:ext>
            </a:extLst>
          </p:cNvPr>
          <p:cNvSpPr/>
          <p:nvPr/>
        </p:nvSpPr>
        <p:spPr>
          <a:xfrm>
            <a:off x="5118846" y="4768941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Carencia de teléfono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292C0-3F5B-7B2D-A1E9-C57B6857F6D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3469341" y="1937218"/>
            <a:ext cx="1622611" cy="167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AB036-9874-66F4-CA48-F540E42D515F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3469341" y="2902884"/>
            <a:ext cx="1622611" cy="70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D2BA8F-F916-DD56-1C5D-40231B59E71A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469341" y="3608295"/>
            <a:ext cx="1622611" cy="436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78036-5897-8AC3-92E5-ECF8C004DEDB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469341" y="3608295"/>
            <a:ext cx="1649505" cy="1577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C77BDE-5A23-C026-C8A0-5D82B5771A22}"/>
              </a:ext>
            </a:extLst>
          </p:cNvPr>
          <p:cNvSpPr txBox="1"/>
          <p:nvPr/>
        </p:nvSpPr>
        <p:spPr>
          <a:xfrm>
            <a:off x="7189694" y="169068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pobreza es la causa de que los indicadores varíen</a:t>
            </a:r>
          </a:p>
        </p:txBody>
      </p:sp>
      <p:pic>
        <p:nvPicPr>
          <p:cNvPr id="1026" name="Picture 2" descr="Marea Olas GIF - Marea Olas Mar - Discover &amp; Share GIFs">
            <a:extLst>
              <a:ext uri="{FF2B5EF4-FFF2-40B4-BE49-F238E27FC236}">
                <a16:creationId xmlns:a16="http://schemas.microsoft.com/office/drawing/2014/main" id="{6779DE2F-E166-2A9F-B54F-163791AD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16" y="3187482"/>
            <a:ext cx="47434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0A13-9AB6-985F-3111-F596FB3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reflexivos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85CB3-17E7-DCD8-5712-B43F1BC5A167}"/>
              </a:ext>
            </a:extLst>
          </p:cNvPr>
          <p:cNvSpPr/>
          <p:nvPr/>
        </p:nvSpPr>
        <p:spPr>
          <a:xfrm>
            <a:off x="1380565" y="2635624"/>
            <a:ext cx="2088776" cy="19453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E3907-0D11-6A29-6100-58296742A48A}"/>
              </a:ext>
            </a:extLst>
          </p:cNvPr>
          <p:cNvSpPr/>
          <p:nvPr/>
        </p:nvSpPr>
        <p:spPr>
          <a:xfrm>
            <a:off x="5091952" y="1520359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agua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AC843-68E5-D3F5-3577-3FC38BB606D4}"/>
              </a:ext>
            </a:extLst>
          </p:cNvPr>
          <p:cNvSpPr/>
          <p:nvPr/>
        </p:nvSpPr>
        <p:spPr>
          <a:xfrm>
            <a:off x="5091952" y="2486025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drenaje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567BE-B4EB-6CAE-9D8F-78969AB0BB9A}"/>
              </a:ext>
            </a:extLst>
          </p:cNvPr>
          <p:cNvSpPr/>
          <p:nvPr/>
        </p:nvSpPr>
        <p:spPr>
          <a:xfrm>
            <a:off x="5091952" y="3453652"/>
            <a:ext cx="1488141" cy="1181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acceso a servicios de salud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55D9F-04D7-D855-E3FC-7F5C83B497FD}"/>
              </a:ext>
            </a:extLst>
          </p:cNvPr>
          <p:cNvSpPr/>
          <p:nvPr/>
        </p:nvSpPr>
        <p:spPr>
          <a:xfrm>
            <a:off x="5118846" y="4768941"/>
            <a:ext cx="1344706" cy="833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Carencia de teléfono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292C0-3F5B-7B2D-A1E9-C57B6857F6D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3469341" y="1937218"/>
            <a:ext cx="1622611" cy="167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AB036-9874-66F4-CA48-F540E42D515F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3469341" y="2902884"/>
            <a:ext cx="1622611" cy="70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D2BA8F-F916-DD56-1C5D-40231B59E71A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469341" y="3608295"/>
            <a:ext cx="1622611" cy="436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78036-5897-8AC3-92E5-ECF8C004DEDB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469341" y="3608295"/>
            <a:ext cx="1649505" cy="1577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C77BDE-5A23-C026-C8A0-5D82B5771A22}"/>
              </a:ext>
            </a:extLst>
          </p:cNvPr>
          <p:cNvSpPr txBox="1"/>
          <p:nvPr/>
        </p:nvSpPr>
        <p:spPr>
          <a:xfrm>
            <a:off x="7189694" y="1690688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pobreza es la causa de que los indicadores varíen</a:t>
            </a:r>
          </a:p>
          <a:p>
            <a:endParaRPr lang="es-MX" dirty="0"/>
          </a:p>
          <a:p>
            <a:r>
              <a:rPr lang="es-MX" dirty="0"/>
              <a:t>Los indicadores son una manifestación de la pobreza</a:t>
            </a:r>
          </a:p>
          <a:p>
            <a:endParaRPr lang="es-MX" dirty="0"/>
          </a:p>
          <a:p>
            <a:r>
              <a:rPr lang="es-MX" dirty="0"/>
              <a:t>Los indicadores son una muestra del conjunto posible de indicadores</a:t>
            </a:r>
          </a:p>
          <a:p>
            <a:endParaRPr lang="es-MX" dirty="0"/>
          </a:p>
          <a:p>
            <a:r>
              <a:rPr lang="es-MX" dirty="0"/>
              <a:t>Basta contar con una muestra representativa de indicadores para medir con bajo error a la pobreza</a:t>
            </a:r>
          </a:p>
        </p:txBody>
      </p:sp>
    </p:spTree>
    <p:extLst>
      <p:ext uri="{BB962C8B-B14F-4D97-AF65-F5344CB8AC3E}">
        <p14:creationId xmlns:p14="http://schemas.microsoft.com/office/powerpoint/2010/main" val="9344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1560</Words>
  <Application>Microsoft Office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Bell MT</vt:lpstr>
      <vt:lpstr>Congenial Light</vt:lpstr>
      <vt:lpstr>Office Theme</vt:lpstr>
      <vt:lpstr>Modelos de medición en pobreza</vt:lpstr>
      <vt:lpstr>¿Cuál fue el mantra de la clase pasada?</vt:lpstr>
      <vt:lpstr>Modelos generales en medición</vt:lpstr>
      <vt:lpstr>Modelos formativos</vt:lpstr>
      <vt:lpstr>Modelos formativos</vt:lpstr>
      <vt:lpstr>Modelos formativos</vt:lpstr>
      <vt:lpstr>Modelos reflexivos</vt:lpstr>
      <vt:lpstr>Modelos reflexivos</vt:lpstr>
      <vt:lpstr>Modelos reflexivos</vt:lpstr>
      <vt:lpstr>Formativo vs reflexivo</vt:lpstr>
      <vt:lpstr>PowerPoint Presentation</vt:lpstr>
      <vt:lpstr>Modelo de medición y lujo de trabajo ideal en medición de pobreza</vt:lpstr>
      <vt:lpstr>Modelo de medición y lujo de trabajo ideal en medición de pobreza</vt:lpstr>
      <vt:lpstr>Modelo de medición y lujo de trabajo ideal en medición de pobreza</vt:lpstr>
      <vt:lpstr>Supuestos básicos en medición de pobreza</vt:lpstr>
      <vt:lpstr>PowerPoint Presentation</vt:lpstr>
      <vt:lpstr>NBI: Modelo de medición formativo</vt:lpstr>
      <vt:lpstr>Flujo de trabajo ideal en medición de pobreza</vt:lpstr>
      <vt:lpstr>NBI Flujo real en medición de pobreza</vt:lpstr>
      <vt:lpstr>Aplicaciones del NBI</vt:lpstr>
      <vt:lpstr>PowerPoint Presentation</vt:lpstr>
      <vt:lpstr>Pobreza como privación de capacidades</vt:lpstr>
      <vt:lpstr>Marco axiomático: Teoría representacional</vt:lpstr>
      <vt:lpstr>Capaciades flujo real en medición de pobreza</vt:lpstr>
      <vt:lpstr>Aplicaciones</vt:lpstr>
      <vt:lpstr>Hírbidos: Derechos sociales</vt:lpstr>
      <vt:lpstr>Hírbidos: Derechos sociales</vt:lpstr>
      <vt:lpstr>Privación relativa</vt:lpstr>
      <vt:lpstr>Privación relativa</vt:lpstr>
      <vt:lpstr>Hacia mejores INDICACIONES</vt:lpstr>
      <vt:lpstr>Método consensual de privación como solución</vt:lpstr>
      <vt:lpstr>Flujo de trabajo ideal en medición de pobreza</vt:lpstr>
      <vt:lpstr>¿Y el componente estadístico del modelo?</vt:lpstr>
      <vt:lpstr>Supuestos: Confiabilidad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PUED1</dc:creator>
  <cp:lastModifiedBy>Hector Najera</cp:lastModifiedBy>
  <cp:revision>4</cp:revision>
  <dcterms:created xsi:type="dcterms:W3CDTF">2024-03-11T03:30:41Z</dcterms:created>
  <dcterms:modified xsi:type="dcterms:W3CDTF">2024-03-11T17:20:36Z</dcterms:modified>
</cp:coreProperties>
</file>