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0.xml" ContentType="application/vnd.openxmlformats-officedocument.presentationml.slide+xml"/>
  <Override PartName="/ppt/slides/slide60.xml" ContentType="application/vnd.openxmlformats-officedocument.presentationml.slide+xml"/>
  <Override PartName="/ppt/slides/slide70.xml" ContentType="application/vnd.openxmlformats-officedocument.presentationml.slide+xml"/>
  <Override PartName="/ppt/slides/slide80.xml" ContentType="application/vnd.openxmlformats-officedocument.presentationml.slide+xml"/>
  <Override PartName="/ppt/slides/slide120.xml" ContentType="application/vnd.openxmlformats-officedocument.presentationml.slide+xml"/>
  <Override PartName="/ppt/slideLayouts/slideLayout2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9" r:id="rId3"/>
    <p:sldId id="470" r:id="rId4"/>
    <p:sldId id="471" r:id="rId5"/>
    <p:sldId id="481" r:id="rId6"/>
    <p:sldId id="472" r:id="rId7"/>
    <p:sldId id="473" r:id="rId8"/>
    <p:sldId id="474" r:id="rId9"/>
    <p:sldId id="478" r:id="rId10"/>
    <p:sldId id="475" r:id="rId11"/>
    <p:sldId id="476" r:id="rId12"/>
    <p:sldId id="477" r:id="rId13"/>
    <p:sldId id="259" r:id="rId14"/>
    <p:sldId id="257" r:id="rId15"/>
    <p:sldId id="464" r:id="rId16"/>
    <p:sldId id="443" r:id="rId17"/>
    <p:sldId id="444" r:id="rId18"/>
    <p:sldId id="445" r:id="rId19"/>
    <p:sldId id="446" r:id="rId20"/>
    <p:sldId id="465" r:id="rId21"/>
    <p:sldId id="461" r:id="rId22"/>
    <p:sldId id="466" r:id="rId23"/>
    <p:sldId id="458" r:id="rId24"/>
    <p:sldId id="459" r:id="rId25"/>
    <p:sldId id="457" r:id="rId26"/>
    <p:sldId id="480" r:id="rId27"/>
    <p:sldId id="467" r:id="rId28"/>
    <p:sldId id="468" r:id="rId29"/>
    <p:sldId id="260" r:id="rId30"/>
    <p:sldId id="479" r:id="rId31"/>
    <p:sldId id="4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A23BAC31-0534-40EA-ADA2-A109F49EA956}"/>
    <pc:docChg chg="custSel modSld">
      <pc:chgData name="Hector Najera" userId="04fbcd51e4148ba7" providerId="LiveId" clId="{A23BAC31-0534-40EA-ADA2-A109F49EA956}" dt="2024-03-04T16:54:21.214" v="16" actId="478"/>
      <pc:docMkLst>
        <pc:docMk/>
      </pc:docMkLst>
      <pc:sldChg chg="delSp mod">
        <pc:chgData name="Hector Najera" userId="04fbcd51e4148ba7" providerId="LiveId" clId="{A23BAC31-0534-40EA-ADA2-A109F49EA956}" dt="2024-03-04T16:54:21.214" v="16" actId="478"/>
        <pc:sldMkLst>
          <pc:docMk/>
          <pc:sldMk cId="1508976358" sldId="468"/>
        </pc:sldMkLst>
        <pc:spChg chg="del">
          <ac:chgData name="Hector Najera" userId="04fbcd51e4148ba7" providerId="LiveId" clId="{A23BAC31-0534-40EA-ADA2-A109F49EA956}" dt="2024-03-04T16:54:21.214" v="16" actId="478"/>
          <ac:spMkLst>
            <pc:docMk/>
            <pc:sldMk cId="1508976358" sldId="468"/>
            <ac:spMk id="2" creationId="{2ACEC0B0-0CD5-5B1E-EFD5-A24AD74E4F4C}"/>
          </ac:spMkLst>
        </pc:spChg>
      </pc:sldChg>
      <pc:sldChg chg="addSp modSp mod setBg">
        <pc:chgData name="Hector Najera" userId="04fbcd51e4148ba7" providerId="LiveId" clId="{A23BAC31-0534-40EA-ADA2-A109F49EA956}" dt="2024-03-04T16:53:04.245" v="15" actId="113"/>
        <pc:sldMkLst>
          <pc:docMk/>
          <pc:sldMk cId="3642474022" sldId="482"/>
        </pc:sldMkLst>
        <pc:spChg chg="mod">
          <ac:chgData name="Hector Najera" userId="04fbcd51e4148ba7" providerId="LiveId" clId="{A23BAC31-0534-40EA-ADA2-A109F49EA956}" dt="2024-03-04T16:53:04.245" v="15" actId="113"/>
          <ac:spMkLst>
            <pc:docMk/>
            <pc:sldMk cId="3642474022" sldId="482"/>
            <ac:spMk id="2" creationId="{5CE20E52-F49A-6C75-F714-516F34A77F30}"/>
          </ac:spMkLst>
        </pc:spChg>
        <pc:spChg chg="mod">
          <ac:chgData name="Hector Najera" userId="04fbcd51e4148ba7" providerId="LiveId" clId="{A23BAC31-0534-40EA-ADA2-A109F49EA956}" dt="2024-03-04T16:50:18.587" v="11" actId="1076"/>
          <ac:spMkLst>
            <pc:docMk/>
            <pc:sldMk cId="3642474022" sldId="482"/>
            <ac:spMk id="3" creationId="{45170FF3-8FEB-D411-7DE6-E64CDB547653}"/>
          </ac:spMkLst>
        </pc:spChg>
        <pc:spChg chg="add">
          <ac:chgData name="Hector Najera" userId="04fbcd51e4148ba7" providerId="LiveId" clId="{A23BAC31-0534-40EA-ADA2-A109F49EA956}" dt="2024-03-04T16:50:02.599" v="5" actId="26606"/>
          <ac:spMkLst>
            <pc:docMk/>
            <pc:sldMk cId="3642474022" sldId="482"/>
            <ac:spMk id="10" creationId="{04812C46-200A-4DEB-A05E-3ED6C68C2387}"/>
          </ac:spMkLst>
        </pc:spChg>
        <pc:spChg chg="add">
          <ac:chgData name="Hector Najera" userId="04fbcd51e4148ba7" providerId="LiveId" clId="{A23BAC31-0534-40EA-ADA2-A109F49EA956}" dt="2024-03-04T16:50:02.599" v="5" actId="26606"/>
          <ac:spMkLst>
            <pc:docMk/>
            <pc:sldMk cId="3642474022" sldId="482"/>
            <ac:spMk id="12" creationId="{D1EA859B-E555-4109-94F3-6700E046E008}"/>
          </ac:spMkLst>
        </pc:spChg>
        <pc:picChg chg="add mod ord">
          <ac:chgData name="Hector Najera" userId="04fbcd51e4148ba7" providerId="LiveId" clId="{A23BAC31-0534-40EA-ADA2-A109F49EA956}" dt="2024-03-04T16:50:02.599" v="5" actId="26606"/>
          <ac:picMkLst>
            <pc:docMk/>
            <pc:sldMk cId="3642474022" sldId="482"/>
            <ac:picMk id="5" creationId="{7C43F301-35C7-72F1-2196-D5534A37EBAC}"/>
          </ac:picMkLst>
        </pc:picChg>
      </pc:sldChg>
    </pc:docChg>
  </pc:docChgLst>
  <pc:docChgLst>
    <pc:chgData name="Hector Najera" userId="04fbcd51e4148ba7" providerId="LiveId" clId="{71BAE67C-37AE-443D-9CA2-EBB41771822B}"/>
    <pc:docChg chg="undo custSel addSld modSld">
      <pc:chgData name="Hector Najera" userId="04fbcd51e4148ba7" providerId="LiveId" clId="{71BAE67C-37AE-443D-9CA2-EBB41771822B}" dt="2024-03-04T14:27:42.964" v="1037" actId="20577"/>
      <pc:docMkLst>
        <pc:docMk/>
      </pc:docMkLst>
      <pc:sldChg chg="modAnim">
        <pc:chgData name="Hector Najera" userId="04fbcd51e4148ba7" providerId="LiveId" clId="{71BAE67C-37AE-443D-9CA2-EBB41771822B}" dt="2024-03-04T14:20:12.177" v="458"/>
        <pc:sldMkLst>
          <pc:docMk/>
          <pc:sldMk cId="472456028" sldId="467"/>
        </pc:sldMkLst>
      </pc:sldChg>
      <pc:sldChg chg="modAnim">
        <pc:chgData name="Hector Najera" userId="04fbcd51e4148ba7" providerId="LiveId" clId="{71BAE67C-37AE-443D-9CA2-EBB41771822B}" dt="2024-03-04T14:20:27.686" v="462"/>
        <pc:sldMkLst>
          <pc:docMk/>
          <pc:sldMk cId="1508976358" sldId="468"/>
        </pc:sldMkLst>
      </pc:sldChg>
      <pc:sldChg chg="modSp modAnim">
        <pc:chgData name="Hector Najera" userId="04fbcd51e4148ba7" providerId="LiveId" clId="{71BAE67C-37AE-443D-9CA2-EBB41771822B}" dt="2024-03-04T14:14:11.006" v="34"/>
        <pc:sldMkLst>
          <pc:docMk/>
          <pc:sldMk cId="207469238" sldId="469"/>
        </pc:sldMkLst>
        <pc:spChg chg="mod">
          <ac:chgData name="Hector Najera" userId="04fbcd51e4148ba7" providerId="LiveId" clId="{71BAE67C-37AE-443D-9CA2-EBB41771822B}" dt="2024-03-04T14:13:43.799" v="33" actId="207"/>
          <ac:spMkLst>
            <pc:docMk/>
            <pc:sldMk cId="207469238" sldId="469"/>
            <ac:spMk id="3" creationId="{245C110E-9049-6028-253B-408EF9653568}"/>
          </ac:spMkLst>
        </pc:spChg>
      </pc:sldChg>
      <pc:sldChg chg="modAnim">
        <pc:chgData name="Hector Najera" userId="04fbcd51e4148ba7" providerId="LiveId" clId="{71BAE67C-37AE-443D-9CA2-EBB41771822B}" dt="2024-03-04T14:14:18.380" v="36"/>
        <pc:sldMkLst>
          <pc:docMk/>
          <pc:sldMk cId="3683581824" sldId="470"/>
        </pc:sldMkLst>
      </pc:sldChg>
      <pc:sldChg chg="modSp mod modAnim">
        <pc:chgData name="Hector Najera" userId="04fbcd51e4148ba7" providerId="LiveId" clId="{71BAE67C-37AE-443D-9CA2-EBB41771822B}" dt="2024-03-04T14:18:27.367" v="455"/>
        <pc:sldMkLst>
          <pc:docMk/>
          <pc:sldMk cId="3090018986" sldId="475"/>
        </pc:sldMkLst>
        <pc:spChg chg="mod">
          <ac:chgData name="Hector Najera" userId="04fbcd51e4148ba7" providerId="LiveId" clId="{71BAE67C-37AE-443D-9CA2-EBB41771822B}" dt="2024-03-04T14:17:52.215" v="418" actId="20577"/>
          <ac:spMkLst>
            <pc:docMk/>
            <pc:sldMk cId="3090018986" sldId="475"/>
            <ac:spMk id="3" creationId="{6409F6EB-BEAC-29CC-070D-2D42F4AF495C}"/>
          </ac:spMkLst>
        </pc:spChg>
      </pc:sldChg>
      <pc:sldChg chg="addSp modSp new mod modAnim">
        <pc:chgData name="Hector Najera" userId="04fbcd51e4148ba7" providerId="LiveId" clId="{71BAE67C-37AE-443D-9CA2-EBB41771822B}" dt="2024-03-04T14:18:11.317" v="452" actId="1076"/>
        <pc:sldMkLst>
          <pc:docMk/>
          <pc:sldMk cId="2201218808" sldId="478"/>
        </pc:sldMkLst>
        <pc:spChg chg="mod">
          <ac:chgData name="Hector Najera" userId="04fbcd51e4148ba7" providerId="LiveId" clId="{71BAE67C-37AE-443D-9CA2-EBB41771822B}" dt="2024-03-04T14:14:35.425" v="56" actId="20577"/>
          <ac:spMkLst>
            <pc:docMk/>
            <pc:sldMk cId="2201218808" sldId="478"/>
            <ac:spMk id="2" creationId="{0B98535E-CBA7-FF48-81FC-2E2761BAC6A5}"/>
          </ac:spMkLst>
        </pc:spChg>
        <pc:spChg chg="mod">
          <ac:chgData name="Hector Najera" userId="04fbcd51e4148ba7" providerId="LiveId" clId="{71BAE67C-37AE-443D-9CA2-EBB41771822B}" dt="2024-03-04T14:17:35.175" v="409" actId="20577"/>
          <ac:spMkLst>
            <pc:docMk/>
            <pc:sldMk cId="2201218808" sldId="478"/>
            <ac:spMk id="3" creationId="{F971A6FF-C08A-8A01-EAFE-C6F899A40E49}"/>
          </ac:spMkLst>
        </pc:spChg>
        <pc:spChg chg="add mod">
          <ac:chgData name="Hector Najera" userId="04fbcd51e4148ba7" providerId="LiveId" clId="{71BAE67C-37AE-443D-9CA2-EBB41771822B}" dt="2024-03-04T14:18:11.317" v="452" actId="1076"/>
          <ac:spMkLst>
            <pc:docMk/>
            <pc:sldMk cId="2201218808" sldId="478"/>
            <ac:spMk id="6" creationId="{12F8FE7B-B551-C5FB-5FB0-BBF6AD590BEA}"/>
          </ac:spMkLst>
        </pc:spChg>
        <pc:picChg chg="add mod">
          <ac:chgData name="Hector Najera" userId="04fbcd51e4148ba7" providerId="LiveId" clId="{71BAE67C-37AE-443D-9CA2-EBB41771822B}" dt="2024-03-04T14:17:10.236" v="288" actId="1076"/>
          <ac:picMkLst>
            <pc:docMk/>
            <pc:sldMk cId="2201218808" sldId="478"/>
            <ac:picMk id="5" creationId="{7A8469A6-A699-8EBF-02F0-A28CE1B1E9EB}"/>
          </ac:picMkLst>
        </pc:picChg>
      </pc:sldChg>
      <pc:sldChg chg="modSp new mod">
        <pc:chgData name="Hector Najera" userId="04fbcd51e4148ba7" providerId="LiveId" clId="{71BAE67C-37AE-443D-9CA2-EBB41771822B}" dt="2024-03-04T14:24:05.341" v="641" actId="20577"/>
        <pc:sldMkLst>
          <pc:docMk/>
          <pc:sldMk cId="1461920649" sldId="479"/>
        </pc:sldMkLst>
        <pc:spChg chg="mod">
          <ac:chgData name="Hector Najera" userId="04fbcd51e4148ba7" providerId="LiveId" clId="{71BAE67C-37AE-443D-9CA2-EBB41771822B}" dt="2024-03-04T14:21:49.246" v="531" actId="20577"/>
          <ac:spMkLst>
            <pc:docMk/>
            <pc:sldMk cId="1461920649" sldId="479"/>
            <ac:spMk id="2" creationId="{D9CDFAFD-B99D-446B-883E-1282FDF169BD}"/>
          </ac:spMkLst>
        </pc:spChg>
        <pc:spChg chg="mod">
          <ac:chgData name="Hector Najera" userId="04fbcd51e4148ba7" providerId="LiveId" clId="{71BAE67C-37AE-443D-9CA2-EBB41771822B}" dt="2024-03-04T14:24:05.341" v="641" actId="20577"/>
          <ac:spMkLst>
            <pc:docMk/>
            <pc:sldMk cId="1461920649" sldId="479"/>
            <ac:spMk id="3" creationId="{5BE28347-7AFF-5605-50EE-1A5BD0A25B68}"/>
          </ac:spMkLst>
        </pc:spChg>
      </pc:sldChg>
      <pc:sldChg chg="addSp delSp modSp add mod delAnim">
        <pc:chgData name="Hector Najera" userId="04fbcd51e4148ba7" providerId="LiveId" clId="{71BAE67C-37AE-443D-9CA2-EBB41771822B}" dt="2024-03-04T14:21:37.566" v="521" actId="1076"/>
        <pc:sldMkLst>
          <pc:docMk/>
          <pc:sldMk cId="4043139524" sldId="480"/>
        </pc:sldMkLst>
        <pc:spChg chg="add mod">
          <ac:chgData name="Hector Najera" userId="04fbcd51e4148ba7" providerId="LiveId" clId="{71BAE67C-37AE-443D-9CA2-EBB41771822B}" dt="2024-03-04T14:21:37.566" v="521" actId="1076"/>
          <ac:spMkLst>
            <pc:docMk/>
            <pc:sldMk cId="4043139524" sldId="480"/>
            <ac:spMk id="2" creationId="{E683B5C6-40B4-D0A3-38B2-330127E1ED01}"/>
          </ac:spMkLst>
        </pc:spChg>
        <pc:spChg chg="del">
          <ac:chgData name="Hector Najera" userId="04fbcd51e4148ba7" providerId="LiveId" clId="{71BAE67C-37AE-443D-9CA2-EBB41771822B}" dt="2024-03-04T14:21:13.869" v="481" actId="478"/>
          <ac:spMkLst>
            <pc:docMk/>
            <pc:sldMk cId="4043139524" sldId="480"/>
            <ac:spMk id="10" creationId="{76420DCF-2C9D-04F9-9183-679D9262E302}"/>
          </ac:spMkLst>
        </pc:spChg>
      </pc:sldChg>
      <pc:sldChg chg="addSp delSp modSp add mod addAnim delAnim">
        <pc:chgData name="Hector Najera" userId="04fbcd51e4148ba7" providerId="LiveId" clId="{71BAE67C-37AE-443D-9CA2-EBB41771822B}" dt="2024-03-04T14:22:37.664" v="546" actId="1076"/>
        <pc:sldMkLst>
          <pc:docMk/>
          <pc:sldMk cId="724300248" sldId="481"/>
        </pc:sldMkLst>
        <pc:spChg chg="mod">
          <ac:chgData name="Hector Najera" userId="04fbcd51e4148ba7" providerId="LiveId" clId="{71BAE67C-37AE-443D-9CA2-EBB41771822B}" dt="2024-03-04T14:22:16.901" v="538" actId="20577"/>
          <ac:spMkLst>
            <pc:docMk/>
            <pc:sldMk cId="724300248" sldId="481"/>
            <ac:spMk id="2" creationId="{7C0A0450-3611-F43D-5D81-E5A4C44F46B5}"/>
          </ac:spMkLst>
        </pc:spChg>
        <pc:spChg chg="add del mod">
          <ac:chgData name="Hector Najera" userId="04fbcd51e4148ba7" providerId="LiveId" clId="{71BAE67C-37AE-443D-9CA2-EBB41771822B}" dt="2024-03-04T14:22:37.664" v="546" actId="1076"/>
          <ac:spMkLst>
            <pc:docMk/>
            <pc:sldMk cId="724300248" sldId="481"/>
            <ac:spMk id="12" creationId="{D0EE0650-5B2D-72A2-7F10-999BA75B2812}"/>
          </ac:spMkLst>
        </pc:spChg>
        <pc:spChg chg="add del mod">
          <ac:chgData name="Hector Najera" userId="04fbcd51e4148ba7" providerId="LiveId" clId="{71BAE67C-37AE-443D-9CA2-EBB41771822B}" dt="2024-03-04T14:22:36.520" v="545" actId="1076"/>
          <ac:spMkLst>
            <pc:docMk/>
            <pc:sldMk cId="724300248" sldId="481"/>
            <ac:spMk id="13" creationId="{68851B75-E4B9-9CA2-4147-7866BBBDF704}"/>
          </ac:spMkLst>
        </pc:spChg>
      </pc:sldChg>
      <pc:sldChg chg="modSp new mod">
        <pc:chgData name="Hector Najera" userId="04fbcd51e4148ba7" providerId="LiveId" clId="{71BAE67C-37AE-443D-9CA2-EBB41771822B}" dt="2024-03-04T14:27:42.964" v="1037" actId="20577"/>
        <pc:sldMkLst>
          <pc:docMk/>
          <pc:sldMk cId="3642474022" sldId="482"/>
        </pc:sldMkLst>
        <pc:spChg chg="mod">
          <ac:chgData name="Hector Najera" userId="04fbcd51e4148ba7" providerId="LiveId" clId="{71BAE67C-37AE-443D-9CA2-EBB41771822B}" dt="2024-03-04T14:27:42.964" v="1037" actId="20577"/>
          <ac:spMkLst>
            <pc:docMk/>
            <pc:sldMk cId="3642474022" sldId="482"/>
            <ac:spMk id="2" creationId="{5CE20E52-F49A-6C75-F714-516F34A77F30}"/>
          </ac:spMkLst>
        </pc:spChg>
        <pc:spChg chg="mod">
          <ac:chgData name="Hector Najera" userId="04fbcd51e4148ba7" providerId="LiveId" clId="{71BAE67C-37AE-443D-9CA2-EBB41771822B}" dt="2024-03-04T14:27:15.523" v="1010" actId="27636"/>
          <ac:spMkLst>
            <pc:docMk/>
            <pc:sldMk cId="3642474022" sldId="482"/>
            <ac:spMk id="3" creationId="{45170FF3-8FEB-D411-7DE6-E64CDB5476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ECB2-82BB-B02D-9BDF-04D0248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1996B-B842-9D23-906F-847D4865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A545-4F26-BD0C-9D01-82CAF639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58C8-28C7-63B2-8D43-E300E838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3B22-A896-6C90-5E4D-DD0EFA1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4E35-69C8-1563-C2B3-86D8781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22087-ABD3-100D-1633-F518088C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6F78-192C-DDB7-F090-33564C1E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1A19-5B26-818F-9E7F-B6016FB5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1504-208F-309B-C54F-678C60B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706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F7CF9-4B96-2496-814E-475B27A13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DE966-9547-C9E0-1B1B-F57D7573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4146-3C31-15E0-EB6E-2F4A5B78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1549-F63A-4BA0-41F5-A99509ED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E41B-9800-1ECF-D530-AD9CA11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7951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8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F1F-57BE-82D3-7032-E33C2981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BCBE-2341-51BE-E413-CE32F42E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8FDD-A5CD-4BE6-D160-6A4D3872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215A-6370-3283-8F5C-0D57D59B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C824-A2D2-7151-549E-148F8520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93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CC19-EDBF-4560-69F2-0169BABA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CAC2-DB28-D909-B5CF-D769742D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6642-F262-AFF3-A33E-EC324667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8652-40E0-03C8-B08F-051649C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7219-BD00-FD29-1B2A-3A3A26DD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42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69B6-F0F9-5F1B-170E-04F72896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077B-A878-CCA4-1191-E4B3992C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4DD1-6D52-EB48-1306-8EF4FD1D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F278E-695F-D1F1-004A-6E10D1EA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434B-062D-4443-DBED-2BAB988C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64DC-47C3-BAF3-477F-30F9105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03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DEA0-FFF8-9792-7FD7-D833A9CE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33F2-6034-904A-EC81-C3246065B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F3B5C-99D8-03B6-738E-471EC6BD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9DE7-1154-97D6-7B81-84FFDE5C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FEE36-8038-D846-D408-43A0D45BD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47391-C2DB-A0DB-528D-99CB1E57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3ECAE-8178-BFD2-2132-E7363C1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AF076-F663-62B6-F038-8F672D91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298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D2BB-46D4-D16A-33D4-87AEE23F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EB312-FC45-A2BD-CBF6-FB03397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237FF-EFB0-F689-80DC-22C9C77E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591F4-12DA-5BC7-58C4-58066C4B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59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0D4FC-57EC-724A-2349-F1357A0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79D8-C4EE-16A3-AF36-64D494EF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444B-51D9-1477-CA0B-C6F61364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888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5B-96EC-DC2E-A57D-6E70F187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E40A-2A25-E745-36C9-1CB6363E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03F67-BAAB-3744-522C-FF61ECDF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795-270E-63DF-82A7-3BF4ED56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68461-91A8-9697-82FD-7BECCA0C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5B39-7F4E-32DD-CD4E-D7BF9EB5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21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E3F0-83DA-677D-893C-08324D70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AE121-2E04-E131-78F0-7A0250A74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376C-E8C2-9C4C-9468-89611A80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CA7A8-D0DB-CF1A-76BB-88CFBAB9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E28A-A2FB-8624-D2DD-F07CBD0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56FD-E737-267A-5D38-84DDE3A9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0254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8575E-3125-4482-CBF7-8EDA22B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7AE0-854C-8D5A-EC93-EF02DAC2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2221-1895-B329-9973-55930DE1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4C725-714C-4521-8B72-29AFF93224D5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7860-3FA2-EF6C-8A0F-BF74B893E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8CE9-FF4A-A0B0-AAE2-91F61A726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9C368-257A-4E1D-BB98-673280C9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83AC-891D-8147-800E-9455D2F3A257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B8E-B4DF-6542-83AB-0C16BADF9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openxmlformats.org/officeDocument/2006/relationships/slide" Target="slide50.xml"/><Relationship Id="rId7" Type="http://schemas.openxmlformats.org/officeDocument/2006/relationships/image" Target="../media/image10.png"/><Relationship Id="rId12" Type="http://schemas.openxmlformats.org/officeDocument/2006/relationships/slide" Target="slide8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slide" Target="slide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slide" Target="slide120.xml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0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E57E-0C84-2D83-BA06-FD422F25D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Clase</a:t>
            </a:r>
            <a:r>
              <a:rPr lang="en-GB" dirty="0"/>
              <a:t> 5: Medici</a:t>
            </a:r>
            <a:r>
              <a:rPr lang="es-MX" dirty="0" err="1"/>
              <a:t>ón</a:t>
            </a:r>
            <a:r>
              <a:rPr lang="es-MX" dirty="0"/>
              <a:t> de pobreza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0D55-91E5-AD50-805A-1EC5ABCDB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D10-4DE4-CE2D-63FD-6DB816D1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y escuelas de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F6EB-BEAC-29CC-070D-2D42F4A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NBI: Dimensionalidad 1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Capacidades: Dimensionalidad 1, 2 y 4 (Depende del autor)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Privación relativa: Dimensionalidad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0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413B-718A-C8F6-75EC-E65D66E1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3" y="261759"/>
            <a:ext cx="10515600" cy="1325563"/>
          </a:xfrm>
        </p:spPr>
        <p:txBody>
          <a:bodyPr/>
          <a:lstStyle/>
          <a:p>
            <a:r>
              <a:rPr lang="es-MX" dirty="0"/>
              <a:t>Dimensionalidad y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C6E-222F-3893-EEAA-8914A5E3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69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Dadas las tres tradiciones: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¿Cómo podemos identificar a una persona que vive en pobreza?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¿Cómo </a:t>
            </a:r>
            <a:r>
              <a:rPr lang="es-MX" dirty="0">
                <a:solidFill>
                  <a:srgbClr val="FF0000"/>
                </a:solidFill>
              </a:rPr>
              <a:t>medir</a:t>
            </a:r>
            <a:r>
              <a:rPr lang="es-MX" dirty="0"/>
              <a:t> entonces un fenómeno multidimensional bajo estas concepciones?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¿Qué es medir?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1F2770-17CE-6070-EE98-04FCA4DB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29" y="873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r.Bean the DIY Measuring Expert on Make a GIF">
            <a:extLst>
              <a:ext uri="{FF2B5EF4-FFF2-40B4-BE49-F238E27FC236}">
                <a16:creationId xmlns:a16="http://schemas.microsoft.com/office/drawing/2014/main" id="{E8BBB8B3-E3FA-0DD5-E3B1-FD7EF3D6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29" y="3523546"/>
            <a:ext cx="3048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1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3A487-2559-3470-D3D2-2E5929432827}"/>
              </a:ext>
            </a:extLst>
          </p:cNvPr>
          <p:cNvSpPr txBox="1"/>
          <p:nvPr/>
        </p:nvSpPr>
        <p:spPr>
          <a:xfrm>
            <a:off x="6750657" y="230188"/>
            <a:ext cx="5255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Métodos de medición de pobreza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3BC1-68D5-DDD0-4B2C-D741D63CE5DD}"/>
              </a:ext>
            </a:extLst>
          </p:cNvPr>
          <p:cNvSpPr txBox="1"/>
          <p:nvPr/>
        </p:nvSpPr>
        <p:spPr>
          <a:xfrm>
            <a:off x="1272208" y="4611913"/>
            <a:ext cx="259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Acuerdos de la epistemología de la medición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Soul Food Foodies | ME: CAN YOU MAKE A YODA CAKE FOR MY SON BDAY | Facebook">
            <a:extLst>
              <a:ext uri="{FF2B5EF4-FFF2-40B4-BE49-F238E27FC236}">
                <a16:creationId xmlns:a16="http://schemas.microsoft.com/office/drawing/2014/main" id="{F27348D1-861C-C7F8-7924-DA41CD14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52" y="329417"/>
            <a:ext cx="4945133" cy="634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A835C8-FFE0-4353-5FB8-CE1BD649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3" y="230188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714AC-17AE-59E4-3AE4-47C1BF58FCF5}"/>
              </a:ext>
            </a:extLst>
          </p:cNvPr>
          <p:cNvSpPr txBox="1"/>
          <p:nvPr/>
        </p:nvSpPr>
        <p:spPr>
          <a:xfrm>
            <a:off x="1685676" y="453224"/>
            <a:ext cx="422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Epistemología y métodos de medición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A6CD2-9578-A329-0E3F-5A991005A349}"/>
              </a:ext>
            </a:extLst>
          </p:cNvPr>
          <p:cNvSpPr txBox="1"/>
          <p:nvPr/>
        </p:nvSpPr>
        <p:spPr>
          <a:xfrm>
            <a:off x="7347005" y="4309607"/>
            <a:ext cx="3442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Metodologías y métodos en medición de pobreza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6D2AA52-5430-346B-021E-488DFCADDD45}"/>
              </a:ext>
            </a:extLst>
          </p:cNvPr>
          <p:cNvGrpSpPr>
            <a:grpSpLocks noChangeAspect="1"/>
          </p:cNvGrpSpPr>
          <p:nvPr/>
        </p:nvGrpSpPr>
        <p:grpSpPr>
          <a:xfrm>
            <a:off x="-585255" y="114393"/>
            <a:ext cx="6407773" cy="6223095"/>
            <a:chOff x="4878497" y="2805957"/>
            <a:chExt cx="1877843" cy="1823721"/>
          </a:xfrm>
        </p:grpSpPr>
        <p:pic>
          <p:nvPicPr>
            <p:cNvPr id="7" name="Gráfico 6" descr="Flujo de trabajo con relleno sólido">
              <a:extLst>
                <a:ext uri="{FF2B5EF4-FFF2-40B4-BE49-F238E27FC236}">
                  <a16:creationId xmlns:a16="http://schemas.microsoft.com/office/drawing/2014/main" id="{9E04E8F5-FD70-2041-AEAA-8EEF7E38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89675" y="2805957"/>
              <a:ext cx="1255486" cy="125548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25BEDC8-2AA4-76B2-2749-01DDFB26D6A5}"/>
                </a:ext>
              </a:extLst>
            </p:cNvPr>
            <p:cNvSpPr txBox="1"/>
            <p:nvPr/>
          </p:nvSpPr>
          <p:spPr>
            <a:xfrm>
              <a:off x="4878497" y="4061443"/>
              <a:ext cx="1877843" cy="56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/>
                <a:t>Modelo de medición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420DCF-2C9D-04F9-9183-679D9262E302}"/>
              </a:ext>
            </a:extLst>
          </p:cNvPr>
          <p:cNvSpPr txBox="1"/>
          <p:nvPr/>
        </p:nvSpPr>
        <p:spPr>
          <a:xfrm>
            <a:off x="5355771" y="52051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Una representación abstracta y local construida a partir de supuestos simplificadores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Mediador entre los niveles material y epistemológico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Hipótesis teóricas sobre las relaciones que guardan los instrumentos con aquello que se quiere medir y con el ambiente ([DAG] sobre cómo fueron producidos los datos)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Modelo teórico o estadístico del proceso de </a:t>
            </a:r>
            <a:r>
              <a:rPr lang="es-MX" sz="2800"/>
              <a:t>medición mismo</a:t>
            </a:r>
            <a:endParaRPr lang="es-MX" sz="2800" dirty="0"/>
          </a:p>
        </p:txBody>
      </p:sp>
      <p:pic>
        <p:nvPicPr>
          <p:cNvPr id="1030" name="Picture 6" descr="Police Academy Icon - Free PNG &amp; SVG 2378450 - Noun Project">
            <a:extLst>
              <a:ext uri="{FF2B5EF4-FFF2-40B4-BE49-F238E27FC236}">
                <a16:creationId xmlns:a16="http://schemas.microsoft.com/office/drawing/2014/main" id="{3AEDDC02-B059-8AA8-59EC-C68E64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9" y="1399509"/>
            <a:ext cx="1546199" cy="1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451-E9E7-1266-9B70-014D5EE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Medición de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1C06-1232-BF93-9348-3AD00FAC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72" y="1908752"/>
            <a:ext cx="3798454" cy="4351338"/>
          </a:xfrm>
        </p:spPr>
        <p:txBody>
          <a:bodyPr/>
          <a:lstStyle/>
          <a:p>
            <a:r>
              <a:rPr lang="es-MX" dirty="0"/>
              <a:t>Aunque el </a:t>
            </a:r>
            <a:r>
              <a:rPr lang="es-MX" dirty="0">
                <a:solidFill>
                  <a:srgbClr val="FF0000"/>
                </a:solidFill>
              </a:rPr>
              <a:t>acuerdo contemporáneo </a:t>
            </a:r>
            <a:r>
              <a:rPr lang="es-MX" dirty="0"/>
              <a:t>de la epistemología de la medición es el uso de modelos, los estudios de pobreza van uno o varios pasos atrás</a:t>
            </a:r>
          </a:p>
          <a:p>
            <a:endParaRPr lang="es-MX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ompeting, cycling, loser, slow, unsuccessful, laggard, left behind icon - Download on Iconfinder">
            <a:extLst>
              <a:ext uri="{FF2B5EF4-FFF2-40B4-BE49-F238E27FC236}">
                <a16:creationId xmlns:a16="http://schemas.microsoft.com/office/drawing/2014/main" id="{23AA792D-2C6F-E632-F58A-E1B4C195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4407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5732D-9B94-801B-5646-EC8FD047E656}"/>
              </a:ext>
            </a:extLst>
          </p:cNvPr>
          <p:cNvSpPr txBox="1"/>
          <p:nvPr/>
        </p:nvSpPr>
        <p:spPr>
          <a:xfrm>
            <a:off x="6114472" y="3315739"/>
            <a:ext cx="123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Ciencias sociales</a:t>
            </a:r>
          </a:p>
          <a:p>
            <a:r>
              <a:rPr lang="es-MX" dirty="0"/>
              <a:t>(Pobreza)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6A929-FB3B-A35F-2D5B-ACECE2954D3D}"/>
              </a:ext>
            </a:extLst>
          </p:cNvPr>
          <p:cNvSpPr txBox="1"/>
          <p:nvPr/>
        </p:nvSpPr>
        <p:spPr>
          <a:xfrm>
            <a:off x="8155710" y="3429000"/>
            <a:ext cx="117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Ciencias físicas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5B352-B13E-99B6-8012-64285289C758}"/>
              </a:ext>
            </a:extLst>
          </p:cNvPr>
          <p:cNvSpPr txBox="1"/>
          <p:nvPr/>
        </p:nvSpPr>
        <p:spPr>
          <a:xfrm>
            <a:off x="10132293" y="3408072"/>
            <a:ext cx="143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Metrología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5E125-1CDF-A5B3-5158-134301331356}"/>
              </a:ext>
            </a:extLst>
          </p:cNvPr>
          <p:cNvSpPr txBox="1"/>
          <p:nvPr/>
        </p:nvSpPr>
        <p:spPr>
          <a:xfrm>
            <a:off x="7512423" y="2915078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Psicometría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446F-6585-E580-FD5E-D214C4E35DB4}"/>
              </a:ext>
            </a:extLst>
          </p:cNvPr>
          <p:cNvSpPr txBox="1"/>
          <p:nvPr/>
        </p:nvSpPr>
        <p:spPr>
          <a:xfrm>
            <a:off x="7766425" y="5738960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Chemometría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0415-EAB7-A51B-049F-0E409F6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3455821" cy="644064"/>
          </a:xfrm>
        </p:spPr>
        <p:txBody>
          <a:bodyPr anchor="b">
            <a:normAutofit/>
          </a:bodyPr>
          <a:lstStyle/>
          <a:p>
            <a:r>
              <a:rPr lang="es-MX" sz="3200" dirty="0"/>
              <a:t>¿Qué es medir?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2195-0F11-EF98-794F-9EDF9648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032544"/>
            <a:ext cx="4212543" cy="3447832"/>
          </a:xfrm>
        </p:spPr>
        <p:txBody>
          <a:bodyPr anchor="t">
            <a:normAutofit lnSpcReduction="10000"/>
          </a:bodyPr>
          <a:lstStyle/>
          <a:p>
            <a:r>
              <a:rPr lang="es-MX" sz="1700" dirty="0"/>
              <a:t>Siglo pasado</a:t>
            </a:r>
          </a:p>
          <a:p>
            <a:pPr marL="0" indent="0">
              <a:buNone/>
            </a:pPr>
            <a:endParaRPr lang="es-MX" sz="1700" dirty="0"/>
          </a:p>
          <a:p>
            <a:pPr lvl="1"/>
            <a:r>
              <a:rPr lang="es-MX" sz="1700" dirty="0"/>
              <a:t>Teoría representacional de la medición: Asignación de propiedades a numerales bajo ciertas reglas</a:t>
            </a:r>
          </a:p>
          <a:p>
            <a:pPr lvl="1"/>
            <a:endParaRPr lang="es-MX" sz="1700" dirty="0"/>
          </a:p>
          <a:p>
            <a:r>
              <a:rPr lang="es-MX" sz="1700" dirty="0"/>
              <a:t>Presente</a:t>
            </a:r>
          </a:p>
          <a:p>
            <a:pPr marL="0" indent="0">
              <a:buNone/>
            </a:pPr>
            <a:endParaRPr lang="es-MX" sz="1700" dirty="0"/>
          </a:p>
          <a:p>
            <a:pPr lvl="1"/>
            <a:r>
              <a:rPr lang="es-MX" sz="1700" dirty="0"/>
              <a:t>Medición basada en modelos: La medición es un proceso inferencial a partir de modelos y experimentos</a:t>
            </a:r>
            <a:endParaRPr lang="en-GB" sz="1700" dirty="0"/>
          </a:p>
        </p:txBody>
      </p:sp>
      <p:pic>
        <p:nvPicPr>
          <p:cNvPr id="1026" name="Picture 2" descr="Icons Free Measurement - Unit Of Measure Icon, HD Png Download , Transparent Png Image - PNGitem">
            <a:extLst>
              <a:ext uri="{FF2B5EF4-FFF2-40B4-BE49-F238E27FC236}">
                <a16:creationId xmlns:a16="http://schemas.microsoft.com/office/drawing/2014/main" id="{0291B028-15DE-113A-EDC3-5396BBDE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61277"/>
            <a:ext cx="6389346" cy="43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59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02218"/>
              <a:ext cx="1973355" cy="2049866"/>
            </p:xfrm>
            <a:graphic>
              <a:graphicData uri="http://schemas.microsoft.com/office/powerpoint/2016/slidezoom">
                <pslz:sldZm>
                  <pslz:sldZmObj sldId="443" cId="399275337">
                    <pslz:zmPr id="{FB961AB6-A5B5-4F08-BBE8-99FF62C4131C}" imageType="cover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20498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Vista general de diapositiva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250" y="402218"/>
                <a:ext cx="1973355" cy="204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Vista general de diapositiva 33"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72918" y="420035"/>
              <a:ext cx="1983871" cy="1880166"/>
            </p:xfrm>
            <a:graphic>
              <a:graphicData uri="http://schemas.microsoft.com/office/powerpoint/2016/slidezoom">
                <pslz:sldZm>
                  <pslz:sldZmObj sldId="444" cId="702292365">
                    <pslz:zmPr id="{884E4E8D-6172-4A0D-AF6A-79011AC150DD}" imageType="cover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3871" cy="18801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Vista general de diapositiva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2918" y="420035"/>
                <a:ext cx="1983871" cy="1880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17782" y="4415386"/>
              <a:ext cx="1766304" cy="2205012"/>
            </p:xfrm>
            <a:graphic>
              <a:graphicData uri="http://schemas.microsoft.com/office/powerpoint/2016/slidezoom">
                <pslz:sldZm>
                  <pslz:sldZmObj sldId="445" cId="367350183">
                    <pslz:zmPr id="{744AEA78-3501-4387-A1C4-A736F48ACD48}" imageType="cover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6304" cy="22050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Vista general de diapositiva 3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7782" y="4415386"/>
                <a:ext cx="1766304" cy="220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Vista general de diapositiva 41"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727836"/>
              <a:ext cx="1973355" cy="1915478"/>
            </p:xfrm>
            <a:graphic>
              <a:graphicData uri="http://schemas.microsoft.com/office/powerpoint/2016/slidezoom">
                <pslz:sldZm>
                  <pslz:sldZmObj sldId="446" cId="2340748687">
                    <pslz:zmPr id="{492867AD-DD24-4CAA-BAC9-CF024FC84D66}" imageType="cover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19154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Vista general de diapositiva 4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250" y="4727836"/>
                <a:ext cx="1973355" cy="1915478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A5DEF6B4-BBDF-6A87-9E9C-177B14370224}"/>
              </a:ext>
            </a:extLst>
          </p:cNvPr>
          <p:cNvSpPr/>
          <p:nvPr/>
        </p:nvSpPr>
        <p:spPr>
          <a:xfrm>
            <a:off x="522515" y="401348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B1A63B5C-D33C-6317-C163-32B334755A24}"/>
              </a:ext>
            </a:extLst>
          </p:cNvPr>
          <p:cNvSpPr>
            <a:spLocks noChangeAspect="1"/>
          </p:cNvSpPr>
          <p:nvPr/>
        </p:nvSpPr>
        <p:spPr>
          <a:xfrm>
            <a:off x="8291186" y="376233"/>
            <a:ext cx="2935612" cy="2302954"/>
          </a:xfrm>
          <a:prstGeom prst="diamond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85CEEA8-2FD5-5FBB-249A-F1A1D92CEEFC}"/>
              </a:ext>
            </a:extLst>
          </p:cNvPr>
          <p:cNvSpPr/>
          <p:nvPr/>
        </p:nvSpPr>
        <p:spPr>
          <a:xfrm>
            <a:off x="8535064" y="4467960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5CE8DA3-0EB5-B68F-5500-E579C2B17335}"/>
              </a:ext>
            </a:extLst>
          </p:cNvPr>
          <p:cNvSpPr/>
          <p:nvPr/>
        </p:nvSpPr>
        <p:spPr>
          <a:xfrm>
            <a:off x="493487" y="4453446"/>
            <a:ext cx="2552316" cy="2261061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DFFAA1-A0EE-20C6-8D81-26E0C763E616}"/>
              </a:ext>
            </a:extLst>
          </p:cNvPr>
          <p:cNvSpPr txBox="1"/>
          <p:nvPr/>
        </p:nvSpPr>
        <p:spPr>
          <a:xfrm>
            <a:off x="8454765" y="2720322"/>
            <a:ext cx="2608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Datos </a:t>
            </a:r>
          </a:p>
          <a:p>
            <a:pPr algn="ctr"/>
            <a:endParaRPr lang="es-MX" b="1" dirty="0"/>
          </a:p>
          <a:p>
            <a:pPr algn="ctr"/>
            <a:r>
              <a:rPr lang="es-MX" sz="4400" dirty="0"/>
              <a:t>≠</a:t>
            </a:r>
          </a:p>
          <a:p>
            <a:pPr algn="ctr"/>
            <a:r>
              <a:rPr lang="es-MX" b="1" dirty="0"/>
              <a:t>Estimadores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5AAB5E-A064-12B0-C1C1-458B2AF865C5}"/>
              </a:ext>
            </a:extLst>
          </p:cNvPr>
          <p:cNvSpPr txBox="1"/>
          <p:nvPr/>
        </p:nvSpPr>
        <p:spPr>
          <a:xfrm>
            <a:off x="4700231" y="5044347"/>
            <a:ext cx="2180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Puntajes</a:t>
            </a:r>
          </a:p>
          <a:p>
            <a:pPr algn="ctr"/>
            <a:r>
              <a:rPr lang="es-MX" sz="4400" dirty="0"/>
              <a:t>≠</a:t>
            </a:r>
            <a:endParaRPr lang="es-MX" dirty="0"/>
          </a:p>
          <a:p>
            <a:pPr algn="ctr"/>
            <a:r>
              <a:rPr lang="es-MX" b="1" dirty="0"/>
              <a:t>Objetos científicos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FDE160-E6C6-5363-E44C-0846D00A1DC2}"/>
              </a:ext>
            </a:extLst>
          </p:cNvPr>
          <p:cNvSpPr txBox="1"/>
          <p:nvPr/>
        </p:nvSpPr>
        <p:spPr>
          <a:xfrm>
            <a:off x="738250" y="2764768"/>
            <a:ext cx="218040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Objetos científicos</a:t>
            </a:r>
          </a:p>
          <a:p>
            <a:pPr algn="ctr"/>
            <a:endParaRPr lang="es-MX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26ADD0-54D4-3BDD-D9A7-1B6F12E2AD26}"/>
              </a:ext>
            </a:extLst>
          </p:cNvPr>
          <p:cNvSpPr txBox="1"/>
          <p:nvPr/>
        </p:nvSpPr>
        <p:spPr>
          <a:xfrm>
            <a:off x="4857184" y="1080881"/>
            <a:ext cx="18778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Observación (codificada)</a:t>
            </a:r>
          </a:p>
        </p:txBody>
      </p:sp>
    </p:spTree>
    <p:extLst>
      <p:ext uri="{BB962C8B-B14F-4D97-AF65-F5344CB8AC3E}">
        <p14:creationId xmlns:p14="http://schemas.microsoft.com/office/powerpoint/2010/main" val="67231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EE99416-F83A-1393-D5F7-8A909CDECA84}"/>
              </a:ext>
            </a:extLst>
          </p:cNvPr>
          <p:cNvGrpSpPr>
            <a:grpSpLocks noChangeAspect="1"/>
          </p:cNvGrpSpPr>
          <p:nvPr/>
        </p:nvGrpSpPr>
        <p:grpSpPr>
          <a:xfrm>
            <a:off x="453496" y="802215"/>
            <a:ext cx="4960469" cy="4620747"/>
            <a:chOff x="1393383" y="874058"/>
            <a:chExt cx="1704550" cy="1587812"/>
          </a:xfrm>
        </p:grpSpPr>
        <p:pic>
          <p:nvPicPr>
            <p:cNvPr id="6" name="Gráfico 5" descr="Ojo con relleno sólido">
              <a:extLst>
                <a:ext uri="{FF2B5EF4-FFF2-40B4-BE49-F238E27FC236}">
                  <a16:creationId xmlns:a16="http://schemas.microsoft.com/office/drawing/2014/main" id="{CDE1DEC7-B0D6-B4E2-2884-A196C64A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9858" y="874058"/>
              <a:ext cx="1371601" cy="1371601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4BFA96D-896C-07D2-17AB-15957F60DDC7}"/>
                </a:ext>
              </a:extLst>
            </p:cNvPr>
            <p:cNvSpPr txBox="1"/>
            <p:nvPr/>
          </p:nvSpPr>
          <p:spPr>
            <a:xfrm>
              <a:off x="1393383" y="1922493"/>
              <a:ext cx="1704550" cy="5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dirty="0"/>
                <a:t>Sistema bajo medición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E5903B-FD72-0B5E-E0CF-CE9597AE99C8}"/>
              </a:ext>
            </a:extLst>
          </p:cNvPr>
          <p:cNvSpPr txBox="1"/>
          <p:nvPr/>
        </p:nvSpPr>
        <p:spPr>
          <a:xfrm>
            <a:off x="6096000" y="1236253"/>
            <a:ext cx="4960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referentes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El mundo (natural) allá afuera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fenómenos (ante los ojos)</a:t>
            </a:r>
          </a:p>
        </p:txBody>
      </p:sp>
      <p:pic>
        <p:nvPicPr>
          <p:cNvPr id="2056" name="Picture 8" descr="poverty Icon - Free PNG &amp; SVG 2255544 - Noun Project">
            <a:extLst>
              <a:ext uri="{FF2B5EF4-FFF2-40B4-BE49-F238E27FC236}">
                <a16:creationId xmlns:a16="http://schemas.microsoft.com/office/drawing/2014/main" id="{BA8ABA58-E867-D417-3EDA-1FE42B28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67" y="3251133"/>
            <a:ext cx="1745903" cy="17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lums Icon - Free PNG &amp; SVG 172491 - Noun Project">
            <a:extLst>
              <a:ext uri="{FF2B5EF4-FFF2-40B4-BE49-F238E27FC236}">
                <a16:creationId xmlns:a16="http://schemas.microsoft.com/office/drawing/2014/main" id="{7E791EA2-2E0F-9261-C2AE-BDD0952F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34" y="46381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p water - Free Tools and utensils icons">
            <a:extLst>
              <a:ext uri="{FF2B5EF4-FFF2-40B4-BE49-F238E27FC236}">
                <a16:creationId xmlns:a16="http://schemas.microsoft.com/office/drawing/2014/main" id="{2A0C67C4-9FD6-19BD-E616-7A0A5A1E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79" y="3394019"/>
            <a:ext cx="1619199" cy="1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83747A71-62F2-96F9-3323-7AA6728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584070" y="963972"/>
            <a:ext cx="4974473" cy="4619830"/>
            <a:chOff x="746420" y="1420701"/>
            <a:chExt cx="4080467" cy="3789559"/>
          </a:xfrm>
        </p:grpSpPr>
        <p:pic>
          <p:nvPicPr>
            <p:cNvPr id="5" name="Gráfico 4" descr="Termómetro con relleno sólido">
              <a:extLst>
                <a:ext uri="{FF2B5EF4-FFF2-40B4-BE49-F238E27FC236}">
                  <a16:creationId xmlns:a16="http://schemas.microsoft.com/office/drawing/2014/main" id="{AD7D75CA-74D3-7EA7-99E8-5A7407BA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420" y="2559590"/>
              <a:ext cx="1427673" cy="1589454"/>
            </a:xfrm>
            <a:prstGeom prst="rect">
              <a:avLst/>
            </a:prstGeom>
          </p:spPr>
        </p:pic>
        <p:pic>
          <p:nvPicPr>
            <p:cNvPr id="6" name="Gráfico 5" descr="Tabla con relleno sólido">
              <a:extLst>
                <a:ext uri="{FF2B5EF4-FFF2-40B4-BE49-F238E27FC236}">
                  <a16:creationId xmlns:a16="http://schemas.microsoft.com/office/drawing/2014/main" id="{84DEE6D3-F124-F738-08F3-EDDFA9A31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0023" y="2482432"/>
              <a:ext cx="1427673" cy="158945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E8969CF-EE4C-3996-7E2F-4BE2E9D8B7F4}"/>
                </a:ext>
              </a:extLst>
            </p:cNvPr>
            <p:cNvSpPr txBox="1"/>
            <p:nvPr/>
          </p:nvSpPr>
          <p:spPr>
            <a:xfrm>
              <a:off x="762777" y="4023682"/>
              <a:ext cx="4064110" cy="118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dirty="0"/>
                <a:t>Indicaciones instrumentales</a:t>
              </a:r>
            </a:p>
          </p:txBody>
        </p:sp>
        <p:pic>
          <p:nvPicPr>
            <p:cNvPr id="8" name="Gráfico 7" descr="Indicador con relleno sólido">
              <a:extLst>
                <a:ext uri="{FF2B5EF4-FFF2-40B4-BE49-F238E27FC236}">
                  <a16:creationId xmlns:a16="http://schemas.microsoft.com/office/drawing/2014/main" id="{9481A3CA-0940-905F-492E-53F5A1B4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80997" y="1420701"/>
              <a:ext cx="1427673" cy="1589454"/>
            </a:xfrm>
            <a:prstGeom prst="rect">
              <a:avLst/>
            </a:prstGeom>
          </p:spPr>
        </p:pic>
        <p:pic>
          <p:nvPicPr>
            <p:cNvPr id="9" name="Gráfico 8" descr="Balanza de la justicia con relleno sólido">
              <a:extLst>
                <a:ext uri="{FF2B5EF4-FFF2-40B4-BE49-F238E27FC236}">
                  <a16:creationId xmlns:a16="http://schemas.microsoft.com/office/drawing/2014/main" id="{35004EB0-E321-D667-D730-FD6D8B5B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3105" y="2606728"/>
              <a:ext cx="1427673" cy="1589454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CEB11D-F8C0-2237-3BB7-6052AE663A9A}"/>
              </a:ext>
            </a:extLst>
          </p:cNvPr>
          <p:cNvSpPr txBox="1"/>
          <p:nvPr/>
        </p:nvSpPr>
        <p:spPr>
          <a:xfrm>
            <a:off x="5331230" y="593969"/>
            <a:ext cx="65918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Lectura/propiedad de los instrumentos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Generación/fuente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Indicaciones (sin compromiso)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Variables en bases</a:t>
            </a:r>
          </a:p>
        </p:txBody>
      </p:sp>
      <p:pic>
        <p:nvPicPr>
          <p:cNvPr id="4098" name="Picture 2" descr="Database storage - Free computer icons">
            <a:extLst>
              <a:ext uri="{FF2B5EF4-FFF2-40B4-BE49-F238E27FC236}">
                <a16:creationId xmlns:a16="http://schemas.microsoft.com/office/drawing/2014/main" id="{AC035ECC-3A6C-EDB4-DCD7-10F7A8C8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4" y="3827390"/>
            <a:ext cx="2267858" cy="22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rvey Icon - Free PNG &amp; SVG 580745 - Noun Project">
            <a:extLst>
              <a:ext uri="{FF2B5EF4-FFF2-40B4-BE49-F238E27FC236}">
                <a16:creationId xmlns:a16="http://schemas.microsoft.com/office/drawing/2014/main" id="{7F7FB383-17F3-2FB2-71DD-C7A2EF25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59" y="3052446"/>
            <a:ext cx="1441310" cy="14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urvey Icons &amp; Symbols">
            <a:extLst>
              <a:ext uri="{FF2B5EF4-FFF2-40B4-BE49-F238E27FC236}">
                <a16:creationId xmlns:a16="http://schemas.microsoft.com/office/drawing/2014/main" id="{65812359-D139-71BE-1ED6-86E887331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7" y="4806412"/>
            <a:ext cx="1441310" cy="14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9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1C403B1-3685-8DFD-F71E-9FB999BC7E73}"/>
              </a:ext>
            </a:extLst>
          </p:cNvPr>
          <p:cNvGrpSpPr>
            <a:grpSpLocks noChangeAspect="1"/>
          </p:cNvGrpSpPr>
          <p:nvPr/>
        </p:nvGrpSpPr>
        <p:grpSpPr>
          <a:xfrm>
            <a:off x="331478" y="414675"/>
            <a:ext cx="4555134" cy="5490196"/>
            <a:chOff x="8233454" y="4128763"/>
            <a:chExt cx="1704550" cy="2054454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EE0ADED-E10E-4929-FCD4-0319FFB94251}"/>
                </a:ext>
              </a:extLst>
            </p:cNvPr>
            <p:cNvSpPr txBox="1"/>
            <p:nvPr/>
          </p:nvSpPr>
          <p:spPr>
            <a:xfrm>
              <a:off x="8233454" y="5526741"/>
              <a:ext cx="1704550" cy="656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5400" dirty="0"/>
                <a:t>Puntajes (scores) </a:t>
              </a:r>
            </a:p>
          </p:txBody>
        </p:sp>
        <p:pic>
          <p:nvPicPr>
            <p:cNvPr id="6" name="Picture 2" descr="calculus Icon - Free PNG &amp; SVG 4456591 - Noun Project">
              <a:extLst>
                <a:ext uri="{FF2B5EF4-FFF2-40B4-BE49-F238E27FC236}">
                  <a16:creationId xmlns:a16="http://schemas.microsoft.com/office/drawing/2014/main" id="{78813D7C-2FB9-2133-1792-440CB316E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0974" y="4128763"/>
              <a:ext cx="1489510" cy="148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8049594-9874-C8D4-73A1-D90342A78143}"/>
              </a:ext>
            </a:extLst>
          </p:cNvPr>
          <p:cNvSpPr txBox="1"/>
          <p:nvPr/>
        </p:nvSpPr>
        <p:spPr>
          <a:xfrm>
            <a:off x="5353176" y="142783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Procesamiento/transformación/ajuste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Modelaje estadístico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Método de 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7A5A81B-6DF4-FB42-E6C8-F09507496B92}"/>
                  </a:ext>
                </a:extLst>
              </p:cNvPr>
              <p:cNvSpPr txBox="1"/>
              <p:nvPr/>
            </p:nvSpPr>
            <p:spPr>
              <a:xfrm>
                <a:off x="6096001" y="3714184"/>
                <a:ext cx="4034970" cy="1269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MX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7A5A81B-6DF4-FB42-E6C8-F095074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714184"/>
                <a:ext cx="4034970" cy="1269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7">
            <a:extLst>
              <a:ext uri="{FF2B5EF4-FFF2-40B4-BE49-F238E27FC236}">
                <a16:creationId xmlns:a16="http://schemas.microsoft.com/office/drawing/2014/main" id="{E76B9589-49F4-3A3F-5DBF-0C5149CC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86" y="5335192"/>
            <a:ext cx="493313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891" indent="-342891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28574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[ 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r>
              <a:rPr lang="en-US" altLang="es-MX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] + 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5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32E1B21-B978-B428-F372-380F59F8F84C}"/>
              </a:ext>
            </a:extLst>
          </p:cNvPr>
          <p:cNvGrpSpPr>
            <a:grpSpLocks noChangeAspect="1"/>
          </p:cNvGrpSpPr>
          <p:nvPr/>
        </p:nvGrpSpPr>
        <p:grpSpPr>
          <a:xfrm>
            <a:off x="338301" y="897022"/>
            <a:ext cx="4929335" cy="5063956"/>
            <a:chOff x="1559858" y="4453867"/>
            <a:chExt cx="1983096" cy="182475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C5C8983-0D27-2F20-13B1-1416CA946566}"/>
                </a:ext>
              </a:extLst>
            </p:cNvPr>
            <p:cNvSpPr txBox="1"/>
            <p:nvPr/>
          </p:nvSpPr>
          <p:spPr>
            <a:xfrm>
              <a:off x="1677232" y="5646466"/>
              <a:ext cx="1844802" cy="63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5400" dirty="0"/>
                <a:t>Resultados de Medición</a:t>
              </a:r>
            </a:p>
          </p:txBody>
        </p:sp>
        <p:pic>
          <p:nvPicPr>
            <p:cNvPr id="6" name="Gráfico 5" descr="Pensamiento científico con relleno sólido">
              <a:extLst>
                <a:ext uri="{FF2B5EF4-FFF2-40B4-BE49-F238E27FC236}">
                  <a16:creationId xmlns:a16="http://schemas.microsoft.com/office/drawing/2014/main" id="{C02BC093-078D-DCE0-5691-BC6B2F8CA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9858" y="4453867"/>
              <a:ext cx="1072874" cy="1072874"/>
            </a:xfrm>
            <a:prstGeom prst="rect">
              <a:avLst/>
            </a:prstGeom>
          </p:spPr>
        </p:pic>
        <p:pic>
          <p:nvPicPr>
            <p:cNvPr id="7" name="Picture 8" descr="Books stack - Free education icons">
              <a:extLst>
                <a:ext uri="{FF2B5EF4-FFF2-40B4-BE49-F238E27FC236}">
                  <a16:creationId xmlns:a16="http://schemas.microsoft.com/office/drawing/2014/main" id="{E1284879-71C4-C2E7-AA77-3A79458A3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912" y="4453867"/>
              <a:ext cx="890042" cy="89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BEB45-BE37-CC94-2E52-88229310DAB4}"/>
              </a:ext>
            </a:extLst>
          </p:cNvPr>
          <p:cNvSpPr txBox="1"/>
          <p:nvPr/>
        </p:nvSpPr>
        <p:spPr>
          <a:xfrm>
            <a:off x="5871457" y="1450263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Afirmación de conocimiento acerca de una o más cantidades atribuidas al sistema bajo medición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Formuladas en clave de objetos científicos, conceptos abstractos y universales –</a:t>
            </a:r>
            <a:r>
              <a:rPr lang="es-MX" sz="2800" dirty="0" err="1"/>
              <a:t>e.g</a:t>
            </a:r>
            <a:r>
              <a:rPr lang="es-MX" sz="2800" dirty="0"/>
              <a:t>. masa, corriente, temperatura, duración, pobreza</a:t>
            </a:r>
          </a:p>
        </p:txBody>
      </p:sp>
    </p:spTree>
    <p:extLst>
      <p:ext uri="{BB962C8B-B14F-4D97-AF65-F5344CB8AC3E}">
        <p14:creationId xmlns:p14="http://schemas.microsoft.com/office/powerpoint/2010/main" val="23407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4DC7-03F7-DC4A-1EB0-D9C7D0B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pasada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110E-9049-6028-253B-408EF965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supuesto</a:t>
            </a:r>
            <a:r>
              <a:rPr lang="en-US" dirty="0"/>
              <a:t> de las </a:t>
            </a:r>
            <a:r>
              <a:rPr lang="en-US" dirty="0" err="1"/>
              <a:t>tradiciones</a:t>
            </a:r>
            <a:r>
              <a:rPr lang="en-US" dirty="0"/>
              <a:t>/</a:t>
            </a:r>
            <a:r>
              <a:rPr lang="en-US" dirty="0" err="1"/>
              <a:t>escuelas</a:t>
            </a:r>
            <a:r>
              <a:rPr lang="en-US" dirty="0"/>
              <a:t> que </a:t>
            </a:r>
            <a:r>
              <a:rPr lang="en-US" dirty="0" err="1"/>
              <a:t>conceptualizan</a:t>
            </a:r>
            <a:r>
              <a:rPr lang="en-US" dirty="0"/>
              <a:t> </a:t>
            </a:r>
            <a:r>
              <a:rPr lang="en-US" dirty="0" err="1"/>
              <a:t>pobreza</a:t>
            </a:r>
            <a:r>
              <a:rPr lang="en-US" dirty="0"/>
              <a:t> es:</a:t>
            </a:r>
          </a:p>
          <a:p>
            <a:pPr lvl="1"/>
            <a:r>
              <a:rPr lang="en-US" dirty="0"/>
              <a:t>La personas que </a:t>
            </a:r>
            <a:r>
              <a:rPr lang="en-US" dirty="0" err="1"/>
              <a:t>viven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pobreza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carencias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debido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falta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recrusos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diversos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aspectos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que son </a:t>
            </a:r>
            <a:r>
              <a:rPr lang="en-US" dirty="0" err="1">
                <a:solidFill>
                  <a:srgbClr val="FF0000"/>
                </a:solidFill>
              </a:rPr>
              <a:t>esenciales</a:t>
            </a:r>
            <a:r>
              <a:rPr lang="en-US" dirty="0"/>
              <a:t> para la </a:t>
            </a:r>
            <a:r>
              <a:rPr lang="en-US" dirty="0" err="1"/>
              <a:t>vida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radican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</a:t>
            </a:r>
            <a:r>
              <a:rPr lang="es-MX" dirty="0" err="1"/>
              <a:t>ómo</a:t>
            </a:r>
            <a:r>
              <a:rPr lang="es-MX" dirty="0"/>
              <a:t> definen / identifican las carencias de aquello que es esencial:</a:t>
            </a:r>
          </a:p>
          <a:p>
            <a:pPr lvl="1"/>
            <a:r>
              <a:rPr lang="es-MX" dirty="0"/>
              <a:t>Capacidades / Funcionamientos</a:t>
            </a:r>
          </a:p>
          <a:p>
            <a:pPr lvl="1"/>
            <a:r>
              <a:rPr lang="es-MX" dirty="0"/>
              <a:t>Necesidades básicas</a:t>
            </a:r>
          </a:p>
          <a:p>
            <a:pPr lvl="1"/>
            <a:r>
              <a:rPr lang="es-MX" dirty="0"/>
              <a:t>Privaciones relativas a lo que la sociedad define como necesario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02218"/>
              <a:ext cx="1973355" cy="2049866"/>
            </p:xfrm>
            <a:graphic>
              <a:graphicData uri="http://schemas.microsoft.com/office/powerpoint/2016/slidezoom">
                <pslz:sldZm>
                  <pslz:sldZmObj sldId="443" cId="399275337">
                    <pslz:zmPr id="{FB961AB6-A5B5-4F08-BBE8-99FF62C4131C}" imageType="cover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20498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250" y="402218"/>
                <a:ext cx="1973355" cy="204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Vista general de diapositiva 33"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72918" y="420035"/>
              <a:ext cx="1983871" cy="1880166"/>
            </p:xfrm>
            <a:graphic>
              <a:graphicData uri="http://schemas.microsoft.com/office/powerpoint/2016/slidezoom">
                <pslz:sldZm>
                  <pslz:sldZmObj sldId="444" cId="702292365">
                    <pslz:zmPr id="{884E4E8D-6172-4A0D-AF6A-79011AC150DD}" imageType="cover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3871" cy="18801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Vista general de diapositiva 33"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2918" y="420035"/>
                <a:ext cx="1983871" cy="1880166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C043EA45-B9FD-B587-A535-73A7694E3045}"/>
              </a:ext>
            </a:extLst>
          </p:cNvPr>
          <p:cNvSpPr txBox="1"/>
          <p:nvPr/>
        </p:nvSpPr>
        <p:spPr>
          <a:xfrm>
            <a:off x="4857184" y="1080881"/>
            <a:ext cx="18778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Observación (codificada)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17782" y="4415386"/>
              <a:ext cx="1766304" cy="2205012"/>
            </p:xfrm>
            <a:graphic>
              <a:graphicData uri="http://schemas.microsoft.com/office/powerpoint/2016/slidezoom">
                <pslz:sldZm>
                  <pslz:sldZmObj sldId="445" cId="367350183">
                    <pslz:zmPr id="{744AEA78-3501-4387-A1C4-A736F48ACD48}" imageType="cover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6304" cy="22050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17782" y="4415386"/>
                <a:ext cx="1766304" cy="220501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9D01F789-F645-BF82-C27E-8831C754AFA6}"/>
              </a:ext>
            </a:extLst>
          </p:cNvPr>
          <p:cNvSpPr txBox="1"/>
          <p:nvPr/>
        </p:nvSpPr>
        <p:spPr>
          <a:xfrm>
            <a:off x="8454765" y="2720322"/>
            <a:ext cx="2608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Datos </a:t>
            </a:r>
          </a:p>
          <a:p>
            <a:pPr algn="ctr"/>
            <a:endParaRPr lang="es-MX" b="1" dirty="0"/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Estimadores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Vista general de diapositiva 41"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727836"/>
              <a:ext cx="1973355" cy="1915478"/>
            </p:xfrm>
            <a:graphic>
              <a:graphicData uri="http://schemas.microsoft.com/office/powerpoint/2016/slidezoom">
                <pslz:sldZm>
                  <pslz:sldZmObj sldId="446" cId="2340748687">
                    <pslz:zmPr id="{492867AD-DD24-4CAA-BAC9-CF024FC84D66}" imageType="cover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19154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Vista general de diapositiva 41"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250" y="4727836"/>
                <a:ext cx="1973355" cy="1915478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uadroTexto 43">
            <a:extLst>
              <a:ext uri="{FF2B5EF4-FFF2-40B4-BE49-F238E27FC236}">
                <a16:creationId xmlns:a16="http://schemas.microsoft.com/office/drawing/2014/main" id="{49E8921D-870D-6B52-AEDD-59C110F27BFB}"/>
              </a:ext>
            </a:extLst>
          </p:cNvPr>
          <p:cNvSpPr txBox="1"/>
          <p:nvPr/>
        </p:nvSpPr>
        <p:spPr>
          <a:xfrm>
            <a:off x="738250" y="2764768"/>
            <a:ext cx="218040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Objetos científicos</a:t>
            </a:r>
          </a:p>
          <a:p>
            <a:pPr algn="ctr"/>
            <a:endParaRPr lang="es-MX" b="1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5DEF6B4-BBDF-6A87-9E9C-177B14370224}"/>
              </a:ext>
            </a:extLst>
          </p:cNvPr>
          <p:cNvSpPr/>
          <p:nvPr/>
        </p:nvSpPr>
        <p:spPr>
          <a:xfrm>
            <a:off x="522515" y="401348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B1A63B5C-D33C-6317-C163-32B334755A24}"/>
              </a:ext>
            </a:extLst>
          </p:cNvPr>
          <p:cNvSpPr>
            <a:spLocks noChangeAspect="1"/>
          </p:cNvSpPr>
          <p:nvPr/>
        </p:nvSpPr>
        <p:spPr>
          <a:xfrm>
            <a:off x="8291186" y="376233"/>
            <a:ext cx="2935612" cy="2302954"/>
          </a:xfrm>
          <a:prstGeom prst="diamond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85CEEA8-2FD5-5FBB-249A-F1A1D92CEEFC}"/>
              </a:ext>
            </a:extLst>
          </p:cNvPr>
          <p:cNvSpPr/>
          <p:nvPr/>
        </p:nvSpPr>
        <p:spPr>
          <a:xfrm>
            <a:off x="8535064" y="4467960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5CE8DA3-0EB5-B68F-5500-E579C2B17335}"/>
              </a:ext>
            </a:extLst>
          </p:cNvPr>
          <p:cNvSpPr/>
          <p:nvPr/>
        </p:nvSpPr>
        <p:spPr>
          <a:xfrm>
            <a:off x="493487" y="4453446"/>
            <a:ext cx="2552316" cy="2261061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112146" y="3432163"/>
            <a:ext cx="10951072" cy="71997"/>
          </a:xfrm>
          <a:prstGeom prst="line">
            <a:avLst/>
          </a:prstGeom>
          <a:ln w="762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2605177" y="39147"/>
            <a:ext cx="6383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4A7EBB"/>
                </a:solidFill>
              </a:rPr>
              <a:t>Aspecto material</a:t>
            </a:r>
          </a:p>
          <a:p>
            <a:pPr algn="ctr"/>
            <a:r>
              <a:rPr lang="es-MX" sz="2400" b="1" dirty="0">
                <a:solidFill>
                  <a:srgbClr val="4A7EBB"/>
                </a:solidFill>
              </a:rPr>
              <a:t>(interacción concreta, conocida)</a:t>
            </a:r>
          </a:p>
        </p:txBody>
      </p:sp>
      <p:sp>
        <p:nvSpPr>
          <p:cNvPr id="5" name="Flecha curvada hacia la izquierda 4"/>
          <p:cNvSpPr/>
          <p:nvPr/>
        </p:nvSpPr>
        <p:spPr>
          <a:xfrm>
            <a:off x="10752722" y="2547797"/>
            <a:ext cx="409867" cy="184305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 rot="5400000">
            <a:off x="9491792" y="3184257"/>
            <a:ext cx="449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rgbClr val="4A7EBB"/>
                </a:solidFill>
              </a:rPr>
              <a:t>Subdeterminados</a:t>
            </a:r>
            <a:endParaRPr lang="es-MX" sz="3200" b="1" dirty="0">
              <a:solidFill>
                <a:srgbClr val="4A7EBB"/>
              </a:solidFill>
            </a:endParaRPr>
          </a:p>
          <a:p>
            <a:pPr algn="ctr"/>
            <a:r>
              <a:rPr lang="es-MX" sz="2400" b="1" dirty="0">
                <a:solidFill>
                  <a:srgbClr val="4A7EBB"/>
                </a:solidFill>
              </a:rPr>
              <a:t>(componente interpretativo)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38DEC-B081-B445-AB40-D45AC0F599BD}"/>
              </a:ext>
            </a:extLst>
          </p:cNvPr>
          <p:cNvSpPr txBox="1"/>
          <p:nvPr/>
        </p:nvSpPr>
        <p:spPr>
          <a:xfrm>
            <a:off x="4700231" y="5044347"/>
            <a:ext cx="2180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Puntajes</a:t>
            </a:r>
          </a:p>
          <a:p>
            <a:pPr algn="ctr"/>
            <a:r>
              <a:rPr lang="es-MX" sz="4400" dirty="0"/>
              <a:t>≠</a:t>
            </a:r>
            <a:endParaRPr lang="es-MX" dirty="0"/>
          </a:p>
          <a:p>
            <a:pPr algn="ctr"/>
            <a:r>
              <a:rPr lang="es-MX" b="1" dirty="0"/>
              <a:t>Objetos científicos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3CF816-7978-265F-B8AD-C4F28F3CD46D}"/>
              </a:ext>
            </a:extLst>
          </p:cNvPr>
          <p:cNvSpPr txBox="1"/>
          <p:nvPr/>
        </p:nvSpPr>
        <p:spPr>
          <a:xfrm>
            <a:off x="4021319" y="3661310"/>
            <a:ext cx="4149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4A7EBB"/>
                </a:solidFill>
              </a:rPr>
              <a:t>Aspecto epistémico</a:t>
            </a:r>
          </a:p>
          <a:p>
            <a:pPr algn="ctr"/>
            <a:r>
              <a:rPr lang="es-MX" sz="2400" b="1" dirty="0">
                <a:solidFill>
                  <a:srgbClr val="4A7EBB"/>
                </a:solidFill>
              </a:rPr>
              <a:t>(representación abstracta)</a:t>
            </a:r>
          </a:p>
        </p:txBody>
      </p:sp>
    </p:spTree>
    <p:extLst>
      <p:ext uri="{BB962C8B-B14F-4D97-AF65-F5344CB8AC3E}">
        <p14:creationId xmlns:p14="http://schemas.microsoft.com/office/powerpoint/2010/main" val="30066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Indicaciones vs resultados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Indicaciones instrumentales (lecturas; propiedad del instrumento en su estado final)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Volumen de la columna de mercurio en un termómetro</a:t>
            </a:r>
          </a:p>
          <a:p>
            <a:r>
              <a:rPr lang="es-MX" dirty="0"/>
              <a:t>Posición de una aguja en relación con el dial de un amperímetro</a:t>
            </a:r>
          </a:p>
          <a:p>
            <a:r>
              <a:rPr lang="es-MX" dirty="0"/>
              <a:t>Número de ciclos (“tics”) generado por un reloj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Resultados de medición (estimado del valor de una cantidad bajo medición, con incertidumbre asociada)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Temperatura estimada con incertidumbre</a:t>
            </a:r>
          </a:p>
          <a:p>
            <a:r>
              <a:rPr lang="es-MX" dirty="0"/>
              <a:t>Corriente eléctrica estimada con incertidumbre</a:t>
            </a:r>
          </a:p>
          <a:p>
            <a:r>
              <a:rPr lang="es-MX" dirty="0"/>
              <a:t>Duración estimada con incertidumbre</a:t>
            </a:r>
          </a:p>
        </p:txBody>
      </p:sp>
      <p:sp>
        <p:nvSpPr>
          <p:cNvPr id="27" name="Título 7"/>
          <p:cNvSpPr txBox="1">
            <a:spLocks/>
          </p:cNvSpPr>
          <p:nvPr/>
        </p:nvSpPr>
        <p:spPr>
          <a:xfrm>
            <a:off x="1785868" y="5088783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Naturaleza inferencial de la medición</a:t>
            </a:r>
          </a:p>
        </p:txBody>
      </p:sp>
      <p:sp>
        <p:nvSpPr>
          <p:cNvPr id="28" name="Flecha curvada hacia la izquierda 27"/>
          <p:cNvSpPr/>
          <p:nvPr/>
        </p:nvSpPr>
        <p:spPr>
          <a:xfrm rot="16200000" flipH="1">
            <a:off x="5380734" y="2841950"/>
            <a:ext cx="733364" cy="392083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93064" y="5822148"/>
            <a:ext cx="880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Los resultados de medición sólo pueden ser inferidos una vez que el instrumento ha sido subsumido bajo un modelo idealizado que les relaciona (son modelo-dependientes)</a:t>
            </a:r>
          </a:p>
        </p:txBody>
      </p:sp>
      <p:cxnSp>
        <p:nvCxnSpPr>
          <p:cNvPr id="30" name="Conector recto 29"/>
          <p:cNvCxnSpPr/>
          <p:nvPr/>
        </p:nvCxnSpPr>
        <p:spPr>
          <a:xfrm flipH="1" flipV="1">
            <a:off x="5983418" y="1164566"/>
            <a:ext cx="13099" cy="3271120"/>
          </a:xfrm>
          <a:prstGeom prst="line">
            <a:avLst/>
          </a:prstGeom>
          <a:ln w="762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  <p:bldP spid="11" grpId="0" build="p"/>
      <p:bldP spid="12" grpId="0" uiExpand="1" build="p"/>
      <p:bldP spid="27" grpId="0"/>
      <p:bldP spid="28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Vista general de diapositiva 30"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02218"/>
              <a:ext cx="1973355" cy="2049866"/>
            </p:xfrm>
            <a:graphic>
              <a:graphicData uri="http://schemas.microsoft.com/office/powerpoint/2016/slidezoom">
                <pslz:sldZm>
                  <pslz:sldZmObj sldId="443" cId="399275337">
                    <pslz:zmPr id="{FB961AB6-A5B5-4F08-BBE8-99FF62C4131C}" imageType="cover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20498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Vista general de diapositiva 30">
                <a:hlinkClick r:id="" action="ppaction://noaction"/>
                <a:extLst>
                  <a:ext uri="{FF2B5EF4-FFF2-40B4-BE49-F238E27FC236}">
                    <a16:creationId xmlns:a16="http://schemas.microsoft.com/office/drawing/2014/main" id="{F7801CA2-0173-1981-7A01-BA25E51C89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250" y="402218"/>
                <a:ext cx="1973355" cy="204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Vista general de diapositiva 33"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72918" y="420035"/>
              <a:ext cx="1983871" cy="1880166"/>
            </p:xfrm>
            <a:graphic>
              <a:graphicData uri="http://schemas.microsoft.com/office/powerpoint/2016/slidezoom">
                <pslz:sldZm>
                  <pslz:sldZmObj sldId="444" cId="702292365">
                    <pslz:zmPr id="{884E4E8D-6172-4A0D-AF6A-79011AC150DD}" imageType="cover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3871" cy="188016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Vista general de diapositiva 33">
                <a:hlinkClick r:id="" action="ppaction://noaction"/>
                <a:extLst>
                  <a:ext uri="{FF2B5EF4-FFF2-40B4-BE49-F238E27FC236}">
                    <a16:creationId xmlns:a16="http://schemas.microsoft.com/office/drawing/2014/main" id="{1B36ADB8-9EBE-608D-FD9E-729809D8D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2918" y="420035"/>
                <a:ext cx="1983871" cy="1880166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C043EA45-B9FD-B587-A535-73A7694E3045}"/>
              </a:ext>
            </a:extLst>
          </p:cNvPr>
          <p:cNvSpPr txBox="1"/>
          <p:nvPr/>
        </p:nvSpPr>
        <p:spPr>
          <a:xfrm>
            <a:off x="4857184" y="546488"/>
            <a:ext cx="18778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Observación (codificada)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17782" y="4415386"/>
              <a:ext cx="1766304" cy="2205012"/>
            </p:xfrm>
            <a:graphic>
              <a:graphicData uri="http://schemas.microsoft.com/office/powerpoint/2016/slidezoom">
                <pslz:sldZm>
                  <pslz:sldZmObj sldId="445" cId="367350183">
                    <pslz:zmPr id="{744AEA78-3501-4387-A1C4-A736F48ACD48}" imageType="cover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6304" cy="22050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Vista general de diapositiva 37">
                <a:hlinkClick r:id="" action="ppaction://noaction"/>
                <a:extLst>
                  <a:ext uri="{FF2B5EF4-FFF2-40B4-BE49-F238E27FC236}">
                    <a16:creationId xmlns:a16="http://schemas.microsoft.com/office/drawing/2014/main" id="{649B9A2E-57AC-EED1-DBC9-B2CC2DB21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7782" y="4415386"/>
                <a:ext cx="1766304" cy="220501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9D01F789-F645-BF82-C27E-8831C754AFA6}"/>
              </a:ext>
            </a:extLst>
          </p:cNvPr>
          <p:cNvSpPr txBox="1"/>
          <p:nvPr/>
        </p:nvSpPr>
        <p:spPr>
          <a:xfrm>
            <a:off x="8516745" y="3041766"/>
            <a:ext cx="2608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Datos </a:t>
            </a:r>
          </a:p>
          <a:p>
            <a:pPr algn="ctr"/>
            <a:r>
              <a:rPr lang="es-MX" sz="4400" b="1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Estimadores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Vista general de diapositiva 41"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250" y="4727836"/>
              <a:ext cx="1973355" cy="1915478"/>
            </p:xfrm>
            <a:graphic>
              <a:graphicData uri="http://schemas.microsoft.com/office/powerpoint/2016/slidezoom">
                <pslz:sldZm>
                  <pslz:sldZmObj sldId="446" cId="2340748687">
                    <pslz:zmPr id="{492867AD-DD24-4CAA-BAC9-CF024FC84D66}" imageType="cover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3355" cy="19154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Vista general de diapositiva 41">
                <a:hlinkClick r:id="" action="ppaction://noaction"/>
                <a:extLst>
                  <a:ext uri="{FF2B5EF4-FFF2-40B4-BE49-F238E27FC236}">
                    <a16:creationId xmlns:a16="http://schemas.microsoft.com/office/drawing/2014/main" id="{28536FB8-E02B-7E80-E94E-F340B1047B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8250" y="4727836"/>
                <a:ext cx="1973355" cy="1915478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952F5ED7-BC5A-5382-89D6-F162856CD8B3}"/>
              </a:ext>
            </a:extLst>
          </p:cNvPr>
          <p:cNvSpPr txBox="1"/>
          <p:nvPr/>
        </p:nvSpPr>
        <p:spPr>
          <a:xfrm>
            <a:off x="4788219" y="5104185"/>
            <a:ext cx="2180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Puntajes</a:t>
            </a:r>
          </a:p>
          <a:p>
            <a:pPr algn="ctr"/>
            <a:r>
              <a:rPr lang="es-MX" b="1" dirty="0"/>
              <a:t> </a:t>
            </a:r>
            <a:r>
              <a:rPr lang="es-MX" sz="4400" b="1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Objetos científicos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9E8921D-870D-6B52-AEDD-59C110F27BFB}"/>
              </a:ext>
            </a:extLst>
          </p:cNvPr>
          <p:cNvSpPr txBox="1"/>
          <p:nvPr/>
        </p:nvSpPr>
        <p:spPr>
          <a:xfrm>
            <a:off x="738250" y="2764768"/>
            <a:ext cx="218040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/>
              <a:t>Fenómenos</a:t>
            </a:r>
          </a:p>
          <a:p>
            <a:pPr algn="ctr"/>
            <a:r>
              <a:rPr lang="es-MX" b="1" dirty="0"/>
              <a:t>(ante los ojos)</a:t>
            </a:r>
          </a:p>
          <a:p>
            <a:pPr algn="ctr"/>
            <a:r>
              <a:rPr lang="es-MX" sz="4400" b="1" dirty="0"/>
              <a:t>≠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Objetos científicos</a:t>
            </a:r>
          </a:p>
          <a:p>
            <a:pPr algn="ctr"/>
            <a:endParaRPr lang="es-MX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Vista general de diapositiva 49">
                <a:extLst>
                  <a:ext uri="{FF2B5EF4-FFF2-40B4-BE49-F238E27FC236}">
                    <a16:creationId xmlns:a16="http://schemas.microsoft.com/office/drawing/2014/main" id="{124F9BDC-D105-E642-0B56-D18B8327AE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5270" y="2792207"/>
              <a:ext cx="1766304" cy="1943717"/>
            </p:xfrm>
            <a:graphic>
              <a:graphicData uri="http://schemas.microsoft.com/office/powerpoint/2016/slidezoom">
                <pslz:sldZm>
                  <pslz:sldZmObj sldId="447" cId="1598539974">
                    <pslz:zmPr id="{57B11F48-C560-49BA-AC26-8B73E023C914}" returnToParent="0" imageType="cover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6304" cy="194371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Vista general de diapositiva 4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24F9BDC-D105-E642-0B56-D18B8327AE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5270" y="2792207"/>
                <a:ext cx="1766304" cy="1943717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A5DEF6B4-BBDF-6A87-9E9C-177B14370224}"/>
              </a:ext>
            </a:extLst>
          </p:cNvPr>
          <p:cNvSpPr/>
          <p:nvPr/>
        </p:nvSpPr>
        <p:spPr>
          <a:xfrm>
            <a:off x="522515" y="401348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B1A63B5C-D33C-6317-C163-32B334755A24}"/>
              </a:ext>
            </a:extLst>
          </p:cNvPr>
          <p:cNvSpPr>
            <a:spLocks noChangeAspect="1"/>
          </p:cNvSpPr>
          <p:nvPr/>
        </p:nvSpPr>
        <p:spPr>
          <a:xfrm>
            <a:off x="8291186" y="376233"/>
            <a:ext cx="2935612" cy="2302954"/>
          </a:xfrm>
          <a:prstGeom prst="diamond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85CEEA8-2FD5-5FBB-249A-F1A1D92CEEFC}"/>
              </a:ext>
            </a:extLst>
          </p:cNvPr>
          <p:cNvSpPr/>
          <p:nvPr/>
        </p:nvSpPr>
        <p:spPr>
          <a:xfrm>
            <a:off x="8535064" y="4467960"/>
            <a:ext cx="2367112" cy="2261061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5CE8DA3-0EB5-B68F-5500-E579C2B17335}"/>
              </a:ext>
            </a:extLst>
          </p:cNvPr>
          <p:cNvSpPr/>
          <p:nvPr/>
        </p:nvSpPr>
        <p:spPr>
          <a:xfrm>
            <a:off x="493487" y="4453446"/>
            <a:ext cx="2552316" cy="2261061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08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6D2AA52-5430-346B-021E-488DFCADDD45}"/>
              </a:ext>
            </a:extLst>
          </p:cNvPr>
          <p:cNvGrpSpPr>
            <a:grpSpLocks noChangeAspect="1"/>
          </p:cNvGrpSpPr>
          <p:nvPr/>
        </p:nvGrpSpPr>
        <p:grpSpPr>
          <a:xfrm>
            <a:off x="-585255" y="114393"/>
            <a:ext cx="6407773" cy="6223095"/>
            <a:chOff x="4878497" y="2805957"/>
            <a:chExt cx="1877843" cy="1823721"/>
          </a:xfrm>
        </p:grpSpPr>
        <p:pic>
          <p:nvPicPr>
            <p:cNvPr id="7" name="Gráfico 6" descr="Flujo de trabajo con relleno sólido">
              <a:extLst>
                <a:ext uri="{FF2B5EF4-FFF2-40B4-BE49-F238E27FC236}">
                  <a16:creationId xmlns:a16="http://schemas.microsoft.com/office/drawing/2014/main" id="{9E04E8F5-FD70-2041-AEAA-8EEF7E38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9675" y="2805957"/>
              <a:ext cx="1255486" cy="125548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25BEDC8-2AA4-76B2-2749-01DDFB26D6A5}"/>
                </a:ext>
              </a:extLst>
            </p:cNvPr>
            <p:cNvSpPr txBox="1"/>
            <p:nvPr/>
          </p:nvSpPr>
          <p:spPr>
            <a:xfrm>
              <a:off x="4878497" y="4061443"/>
              <a:ext cx="1877843" cy="56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/>
                <a:t>Modelo de medición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420DCF-2C9D-04F9-9183-679D9262E302}"/>
              </a:ext>
            </a:extLst>
          </p:cNvPr>
          <p:cNvSpPr txBox="1"/>
          <p:nvPr/>
        </p:nvSpPr>
        <p:spPr>
          <a:xfrm>
            <a:off x="5269506" y="227213"/>
            <a:ext cx="6096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Un papel reconocido ya por </a:t>
            </a:r>
            <a:r>
              <a:rPr lang="es-MX" sz="2800" dirty="0" err="1"/>
              <a:t>Duhem</a:t>
            </a:r>
            <a:r>
              <a:rPr lang="es-MX" sz="2800" dirty="0"/>
              <a:t> (1914), Kuhn (1961) y </a:t>
            </a:r>
            <a:r>
              <a:rPr lang="es-MX" sz="2800" dirty="0" err="1"/>
              <a:t>Suppes</a:t>
            </a:r>
            <a:r>
              <a:rPr lang="es-MX" sz="2800" dirty="0"/>
              <a:t> (1962)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/>
              <a:t>“Si el experimento de física fuera la simple constatación de un hecho, sería absurdo introducir en él correcciones. Una vez que el observado hubiera mirado atenta, cuidadosa y minuciosamente, sería ridículo decirle: lo que ha visto no es lo que debería haber visto; permítame que haga unos cálculos que le enseñarán lo que debería haber constatado” </a:t>
            </a:r>
            <a:r>
              <a:rPr lang="es-MX" sz="2800" dirty="0" err="1"/>
              <a:t>Duhem</a:t>
            </a:r>
            <a:r>
              <a:rPr lang="es-MX" sz="2800" dirty="0"/>
              <a:t> (1914)</a:t>
            </a:r>
          </a:p>
        </p:txBody>
      </p:sp>
      <p:pic>
        <p:nvPicPr>
          <p:cNvPr id="1030" name="Picture 6" descr="Police Academy Icon - Free PNG &amp; SVG 2378450 - Noun Project">
            <a:extLst>
              <a:ext uri="{FF2B5EF4-FFF2-40B4-BE49-F238E27FC236}">
                <a16:creationId xmlns:a16="http://schemas.microsoft.com/office/drawing/2014/main" id="{3AEDDC02-B059-8AA8-59EC-C68E64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9" y="1399509"/>
            <a:ext cx="1546199" cy="1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1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6D2AA52-5430-346B-021E-488DFCADDD45}"/>
              </a:ext>
            </a:extLst>
          </p:cNvPr>
          <p:cNvGrpSpPr>
            <a:grpSpLocks noChangeAspect="1"/>
          </p:cNvGrpSpPr>
          <p:nvPr/>
        </p:nvGrpSpPr>
        <p:grpSpPr>
          <a:xfrm>
            <a:off x="-585255" y="114393"/>
            <a:ext cx="6407773" cy="6223095"/>
            <a:chOff x="4878497" y="2805957"/>
            <a:chExt cx="1877843" cy="1823721"/>
          </a:xfrm>
        </p:grpSpPr>
        <p:pic>
          <p:nvPicPr>
            <p:cNvPr id="7" name="Gráfico 6" descr="Flujo de trabajo con relleno sólido">
              <a:extLst>
                <a:ext uri="{FF2B5EF4-FFF2-40B4-BE49-F238E27FC236}">
                  <a16:creationId xmlns:a16="http://schemas.microsoft.com/office/drawing/2014/main" id="{9E04E8F5-FD70-2041-AEAA-8EEF7E38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9675" y="2805957"/>
              <a:ext cx="1255486" cy="125548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25BEDC8-2AA4-76B2-2749-01DDFB26D6A5}"/>
                </a:ext>
              </a:extLst>
            </p:cNvPr>
            <p:cNvSpPr txBox="1"/>
            <p:nvPr/>
          </p:nvSpPr>
          <p:spPr>
            <a:xfrm>
              <a:off x="4878497" y="4061443"/>
              <a:ext cx="1877843" cy="56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/>
                <a:t>Modelo de medición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420DCF-2C9D-04F9-9183-679D9262E302}"/>
              </a:ext>
            </a:extLst>
          </p:cNvPr>
          <p:cNvSpPr txBox="1"/>
          <p:nvPr/>
        </p:nvSpPr>
        <p:spPr>
          <a:xfrm>
            <a:off x="5269506" y="227213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 transparente del sistema físico de transmisión de información (cómo son producidos los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Permite la rastreabilidad/trazabilidad de la generación de los resultados de la medición (a lo largo de cada eslabón de la cadena) en su relación con aquello que se quiere medir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Establece relaciones </a:t>
            </a:r>
            <a:r>
              <a:rPr lang="es-MX" sz="2800" b="1" dirty="0"/>
              <a:t>cuantitativas</a:t>
            </a:r>
            <a:r>
              <a:rPr lang="es-MX" sz="2800" dirty="0"/>
              <a:t> entre aquello que se quiere medir y el resultado de su medición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Generativos: genera instancias de datos (input-output de acuerdo con el proceso de medición idealizado) </a:t>
            </a:r>
          </a:p>
        </p:txBody>
      </p:sp>
      <p:pic>
        <p:nvPicPr>
          <p:cNvPr id="1030" name="Picture 6" descr="Police Academy Icon - Free PNG &amp; SVG 2378450 - Noun Project">
            <a:extLst>
              <a:ext uri="{FF2B5EF4-FFF2-40B4-BE49-F238E27FC236}">
                <a16:creationId xmlns:a16="http://schemas.microsoft.com/office/drawing/2014/main" id="{3AEDDC02-B059-8AA8-59EC-C68E64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9" y="1399509"/>
            <a:ext cx="1546199" cy="1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6D2AA52-5430-346B-021E-488DFCADDD45}"/>
              </a:ext>
            </a:extLst>
          </p:cNvPr>
          <p:cNvGrpSpPr>
            <a:grpSpLocks noChangeAspect="1"/>
          </p:cNvGrpSpPr>
          <p:nvPr/>
        </p:nvGrpSpPr>
        <p:grpSpPr>
          <a:xfrm>
            <a:off x="-585255" y="114393"/>
            <a:ext cx="6407773" cy="6223095"/>
            <a:chOff x="4878497" y="2805957"/>
            <a:chExt cx="1877843" cy="1823721"/>
          </a:xfrm>
        </p:grpSpPr>
        <p:pic>
          <p:nvPicPr>
            <p:cNvPr id="7" name="Gráfico 6" descr="Flujo de trabajo con relleno sólido">
              <a:extLst>
                <a:ext uri="{FF2B5EF4-FFF2-40B4-BE49-F238E27FC236}">
                  <a16:creationId xmlns:a16="http://schemas.microsoft.com/office/drawing/2014/main" id="{9E04E8F5-FD70-2041-AEAA-8EEF7E38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9675" y="2805957"/>
              <a:ext cx="1255486" cy="125548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25BEDC8-2AA4-76B2-2749-01DDFB26D6A5}"/>
                </a:ext>
              </a:extLst>
            </p:cNvPr>
            <p:cNvSpPr txBox="1"/>
            <p:nvPr/>
          </p:nvSpPr>
          <p:spPr>
            <a:xfrm>
              <a:off x="4878497" y="4061443"/>
              <a:ext cx="1877843" cy="56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/>
                <a:t>Modelo de medición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420DCF-2C9D-04F9-9183-679D9262E302}"/>
              </a:ext>
            </a:extLst>
          </p:cNvPr>
          <p:cNvSpPr txBox="1"/>
          <p:nvPr/>
        </p:nvSpPr>
        <p:spPr>
          <a:xfrm>
            <a:off x="5269506" y="110668"/>
            <a:ext cx="6096000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Indispensable para hablar de error en la medición: la discrepancia entre el valor obtenido bajo el proceso de medición ideal (lo que debió haberse observado) y el obtenido con el proceso de medición que de hecho tuvo lugar (lo observado)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Sólo bajo el modelo es posible evaluar la </a:t>
            </a:r>
            <a:r>
              <a:rPr lang="es-MX" sz="2800" i="1" dirty="0"/>
              <a:t>interpretabilidad representacional </a:t>
            </a:r>
            <a:r>
              <a:rPr lang="es-MX" sz="2800" dirty="0"/>
              <a:t>de los puntajes (su validez)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Coherencia de los supuestos con las teorías contextuales relevantes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Consistencia mutua de resultados con diferentes instrumentos, ambientes y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Sin modelo no hay medición</a:t>
            </a:r>
          </a:p>
        </p:txBody>
      </p:sp>
      <p:pic>
        <p:nvPicPr>
          <p:cNvPr id="1030" name="Picture 6" descr="Police Academy Icon - Free PNG &amp; SVG 2378450 - Noun Project">
            <a:extLst>
              <a:ext uri="{FF2B5EF4-FFF2-40B4-BE49-F238E27FC236}">
                <a16:creationId xmlns:a16="http://schemas.microsoft.com/office/drawing/2014/main" id="{3AEDDC02-B059-8AA8-59EC-C68E64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9" y="1399509"/>
            <a:ext cx="1546199" cy="1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6D2AA52-5430-346B-021E-488DFCADDD45}"/>
              </a:ext>
            </a:extLst>
          </p:cNvPr>
          <p:cNvGrpSpPr>
            <a:grpSpLocks noChangeAspect="1"/>
          </p:cNvGrpSpPr>
          <p:nvPr/>
        </p:nvGrpSpPr>
        <p:grpSpPr>
          <a:xfrm>
            <a:off x="-585255" y="114393"/>
            <a:ext cx="6407773" cy="6223095"/>
            <a:chOff x="4878497" y="2805957"/>
            <a:chExt cx="1877843" cy="1823721"/>
          </a:xfrm>
        </p:grpSpPr>
        <p:pic>
          <p:nvPicPr>
            <p:cNvPr id="7" name="Gráfico 6" descr="Flujo de trabajo con relleno sólido">
              <a:extLst>
                <a:ext uri="{FF2B5EF4-FFF2-40B4-BE49-F238E27FC236}">
                  <a16:creationId xmlns:a16="http://schemas.microsoft.com/office/drawing/2014/main" id="{9E04E8F5-FD70-2041-AEAA-8EEF7E38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9675" y="2805957"/>
              <a:ext cx="1255486" cy="125548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25BEDC8-2AA4-76B2-2749-01DDFB26D6A5}"/>
                </a:ext>
              </a:extLst>
            </p:cNvPr>
            <p:cNvSpPr txBox="1"/>
            <p:nvPr/>
          </p:nvSpPr>
          <p:spPr>
            <a:xfrm>
              <a:off x="4878497" y="4061443"/>
              <a:ext cx="1877843" cy="56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/>
                <a:t>Modelo de medición</a:t>
              </a:r>
            </a:p>
          </p:txBody>
        </p:sp>
      </p:grpSp>
      <p:pic>
        <p:nvPicPr>
          <p:cNvPr id="1030" name="Picture 6" descr="Police Academy Icon - Free PNG &amp; SVG 2378450 - Noun Project">
            <a:extLst>
              <a:ext uri="{FF2B5EF4-FFF2-40B4-BE49-F238E27FC236}">
                <a16:creationId xmlns:a16="http://schemas.microsoft.com/office/drawing/2014/main" id="{3AEDDC02-B059-8AA8-59EC-C68E64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9" y="1399509"/>
            <a:ext cx="1546199" cy="1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3B5C6-40B4-D0A3-38B2-330127E1ED01}"/>
              </a:ext>
            </a:extLst>
          </p:cNvPr>
          <p:cNvSpPr txBox="1"/>
          <p:nvPr/>
        </p:nvSpPr>
        <p:spPr>
          <a:xfrm>
            <a:off x="6884352" y="1905506"/>
            <a:ext cx="3325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“Sin modelo no hay medición”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313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EAF-397C-133D-0C15-5BB393AE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la medición de la pobreza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88850-9FEF-1AB2-CE97-8E8ABB4BE786}"/>
              </a:ext>
            </a:extLst>
          </p:cNvPr>
          <p:cNvSpPr txBox="1"/>
          <p:nvPr/>
        </p:nvSpPr>
        <p:spPr>
          <a:xfrm>
            <a:off x="1101573" y="2233842"/>
            <a:ext cx="4052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medición de pobreza suele entenderse como la discusión sobre distintos métodos de medición de pobreza</a:t>
            </a:r>
          </a:p>
          <a:p>
            <a:endParaRPr lang="es-MX" dirty="0"/>
          </a:p>
          <a:p>
            <a:r>
              <a:rPr lang="es-MX" dirty="0"/>
              <a:t>Cada método es válido en sus propios términos</a:t>
            </a:r>
          </a:p>
          <a:p>
            <a:endParaRPr lang="es-MX" dirty="0"/>
          </a:p>
          <a:p>
            <a:r>
              <a:rPr lang="es-MX" dirty="0"/>
              <a:t>Nunca se tuvo una discusión sobre el significado de medir en pobreza</a:t>
            </a:r>
          </a:p>
        </p:txBody>
      </p:sp>
      <p:pic>
        <p:nvPicPr>
          <p:cNvPr id="10" name="Picture 9" descr="A person in a brown suit on his head&#10;&#10;Description automatically generated">
            <a:extLst>
              <a:ext uri="{FF2B5EF4-FFF2-40B4-BE49-F238E27FC236}">
                <a16:creationId xmlns:a16="http://schemas.microsoft.com/office/drawing/2014/main" id="{36454776-7322-4EE1-3E90-7AF3C649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95" y="2082367"/>
            <a:ext cx="5623305" cy="30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3B2E02-29EB-E7C9-2149-92B458D5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118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Consideren dos mediciones A (NBI 1: 30%) y B (NBI 2: 40%) de pobreza multidimensional</a:t>
            </a:r>
          </a:p>
          <a:p>
            <a:endParaRPr lang="en-GB" dirty="0"/>
          </a:p>
          <a:p>
            <a:r>
              <a:rPr lang="en-GB" dirty="0" err="1"/>
              <a:t>Teoría</a:t>
            </a:r>
            <a:r>
              <a:rPr lang="en-GB" dirty="0"/>
              <a:t> </a:t>
            </a:r>
            <a:r>
              <a:rPr lang="en-GB" dirty="0" err="1"/>
              <a:t>representacional</a:t>
            </a:r>
            <a:r>
              <a:rPr lang="en-GB" dirty="0"/>
              <a:t>: Ambas </a:t>
            </a:r>
            <a:r>
              <a:rPr lang="en-GB" dirty="0" err="1"/>
              <a:t>asignan</a:t>
            </a:r>
            <a:r>
              <a:rPr lang="en-GB" dirty="0"/>
              <a:t> </a:t>
            </a:r>
            <a:r>
              <a:rPr lang="en-GB" dirty="0" err="1"/>
              <a:t>numerales</a:t>
            </a:r>
            <a:r>
              <a:rPr lang="en-GB" dirty="0"/>
              <a:t> a </a:t>
            </a:r>
            <a:r>
              <a:rPr lang="en-GB" dirty="0" err="1"/>
              <a:t>cierta</a:t>
            </a:r>
            <a:r>
              <a:rPr lang="en-GB" dirty="0"/>
              <a:t> </a:t>
            </a:r>
            <a:r>
              <a:rPr lang="en-GB" dirty="0" err="1"/>
              <a:t>propiedad</a:t>
            </a:r>
            <a:r>
              <a:rPr lang="en-GB" dirty="0"/>
              <a:t> </a:t>
            </a:r>
            <a:r>
              <a:rPr lang="en-GB" dirty="0" err="1"/>
              <a:t>siguiendo</a:t>
            </a:r>
            <a:r>
              <a:rPr lang="en-GB" dirty="0"/>
              <a:t> </a:t>
            </a:r>
            <a:r>
              <a:rPr lang="en-GB" dirty="0" err="1"/>
              <a:t>ciertas</a:t>
            </a:r>
            <a:r>
              <a:rPr lang="en-GB" dirty="0"/>
              <a:t> </a:t>
            </a:r>
            <a:r>
              <a:rPr lang="en-GB" dirty="0" err="1"/>
              <a:t>reglas</a:t>
            </a:r>
            <a:endParaRPr lang="en-GB" dirty="0"/>
          </a:p>
          <a:p>
            <a:endParaRPr lang="en-GB" dirty="0"/>
          </a:p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dirimir</a:t>
            </a:r>
            <a:r>
              <a:rPr lang="en-GB" dirty="0"/>
              <a:t> la </a:t>
            </a:r>
            <a:r>
              <a:rPr lang="en-GB" dirty="0" err="1"/>
              <a:t>disputa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medición</a:t>
            </a:r>
            <a:r>
              <a:rPr lang="en-GB" dirty="0"/>
              <a:t> con </a:t>
            </a:r>
            <a:r>
              <a:rPr lang="en-GB" dirty="0" err="1"/>
              <a:t>menor</a:t>
            </a:r>
            <a:r>
              <a:rPr lang="en-GB" dirty="0"/>
              <a:t> error?</a:t>
            </a:r>
          </a:p>
        </p:txBody>
      </p:sp>
      <p:pic>
        <p:nvPicPr>
          <p:cNvPr id="6" name="Picture 5" descr="A cartoon of a person at a counter&#10;&#10;Description automatically generated">
            <a:extLst>
              <a:ext uri="{FF2B5EF4-FFF2-40B4-BE49-F238E27FC236}">
                <a16:creationId xmlns:a16="http://schemas.microsoft.com/office/drawing/2014/main" id="{8F6B3A1E-4377-82BE-0DE8-48A6EB6C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57" y="2124364"/>
            <a:ext cx="4835697" cy="3003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08B54-F324-A14C-438E-93698FF7DAF8}"/>
              </a:ext>
            </a:extLst>
          </p:cNvPr>
          <p:cNvSpPr txBox="1"/>
          <p:nvPr/>
        </p:nvSpPr>
        <p:spPr>
          <a:xfrm>
            <a:off x="6971157" y="5606473"/>
            <a:ext cx="474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se podía porque la noción de error de medición ha estado, mayormente, ausente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451-E9E7-1266-9B70-014D5EE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Medición de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1C06-1232-BF93-9348-3AD00FAC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72" y="1908752"/>
            <a:ext cx="3798454" cy="4351338"/>
          </a:xfrm>
        </p:spPr>
        <p:txBody>
          <a:bodyPr/>
          <a:lstStyle/>
          <a:p>
            <a:r>
              <a:rPr lang="es-MX" dirty="0"/>
              <a:t>Aunque el acuerdo contemporáneo de la epistemología de la medición es el uso de modelos, los estudios de pobreza van uno o varios pasos atrás</a:t>
            </a:r>
          </a:p>
          <a:p>
            <a:endParaRPr lang="es-MX" dirty="0"/>
          </a:p>
          <a:p>
            <a:endParaRPr lang="en-GB" dirty="0"/>
          </a:p>
        </p:txBody>
      </p:sp>
      <p:pic>
        <p:nvPicPr>
          <p:cNvPr id="1026" name="Picture 2" descr="Competing, cycling, loser, slow, unsuccessful, laggard, left behind icon - Download on Iconfinder">
            <a:extLst>
              <a:ext uri="{FF2B5EF4-FFF2-40B4-BE49-F238E27FC236}">
                <a16:creationId xmlns:a16="http://schemas.microsoft.com/office/drawing/2014/main" id="{23AA792D-2C6F-E632-F58A-E1B4C195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4407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5732D-9B94-801B-5646-EC8FD047E656}"/>
              </a:ext>
            </a:extLst>
          </p:cNvPr>
          <p:cNvSpPr txBox="1"/>
          <p:nvPr/>
        </p:nvSpPr>
        <p:spPr>
          <a:xfrm>
            <a:off x="6096000" y="3429000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NBI - MPI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6A929-FB3B-A35F-2D5B-ACECE2954D3D}"/>
              </a:ext>
            </a:extLst>
          </p:cNvPr>
          <p:cNvSpPr txBox="1"/>
          <p:nvPr/>
        </p:nvSpPr>
        <p:spPr>
          <a:xfrm>
            <a:off x="8049493" y="3429000"/>
            <a:ext cx="117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Privación relativa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5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D8CD-CBF4-87B4-BC03-7E366FF6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Dimensiones de la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9259-07BF-E0A4-418E-659CD6C9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29" y="2141537"/>
            <a:ext cx="7624482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Carencias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diversos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aspectos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que son </a:t>
            </a:r>
            <a:r>
              <a:rPr lang="en-US" dirty="0" err="1">
                <a:solidFill>
                  <a:srgbClr val="FF0000"/>
                </a:solidFill>
              </a:rPr>
              <a:t>esenciales</a:t>
            </a:r>
            <a:r>
              <a:rPr lang="en-US" dirty="0"/>
              <a:t> para la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noción</a:t>
            </a:r>
            <a:r>
              <a:rPr lang="en-US" dirty="0"/>
              <a:t> de que la </a:t>
            </a:r>
            <a:r>
              <a:rPr lang="en-US" dirty="0" err="1"/>
              <a:t>pobreza</a:t>
            </a:r>
            <a:r>
              <a:rPr lang="en-US" dirty="0"/>
              <a:t> es un </a:t>
            </a:r>
            <a:r>
              <a:rPr lang="en-US" dirty="0" err="1"/>
              <a:t>fenómeno</a:t>
            </a:r>
            <a:r>
              <a:rPr lang="en-US" dirty="0"/>
              <a:t> multidimensional</a:t>
            </a:r>
            <a:endParaRPr lang="es-MX" dirty="0"/>
          </a:p>
          <a:p>
            <a:r>
              <a:rPr lang="es-MX" dirty="0"/>
              <a:t>Sin embargo, la noción del siglo XXI de que la pobreza es un fenómeno multidimensional es imprecisa y tiene </a:t>
            </a:r>
            <a:r>
              <a:rPr lang="es-MX" dirty="0">
                <a:solidFill>
                  <a:srgbClr val="FF0000"/>
                </a:solidFill>
              </a:rPr>
              <a:t>tres </a:t>
            </a:r>
            <a:r>
              <a:rPr lang="es-MX" dirty="0"/>
              <a:t>interpretaciones </a:t>
            </a:r>
            <a:endParaRPr lang="en-GB" dirty="0"/>
          </a:p>
        </p:txBody>
      </p:sp>
      <p:pic>
        <p:nvPicPr>
          <p:cNvPr id="2050" name="Picture 2" descr="Philosophy 247 Political Disagreement">
            <a:extLst>
              <a:ext uri="{FF2B5EF4-FFF2-40B4-BE49-F238E27FC236}">
                <a16:creationId xmlns:a16="http://schemas.microsoft.com/office/drawing/2014/main" id="{3470DD97-668D-14C0-6EC7-BDB6040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02" y="2569346"/>
            <a:ext cx="3865724" cy="237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FAFD-B99D-446B-883E-1282FDF1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¿Hay modelos de medición?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8347-7AFF-5605-50EE-1A5BD0A2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NBI</a:t>
            </a:r>
          </a:p>
          <a:p>
            <a:endParaRPr lang="es-MX" dirty="0"/>
          </a:p>
          <a:p>
            <a:r>
              <a:rPr lang="es-MX" dirty="0"/>
              <a:t>Capacidades</a:t>
            </a:r>
          </a:p>
          <a:p>
            <a:endParaRPr lang="es-MX" dirty="0"/>
          </a:p>
          <a:p>
            <a:r>
              <a:rPr lang="es-MX" dirty="0"/>
              <a:t>Privación relativa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¿Qué requisitos deberían de satisfacer?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92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print of a house&#10;&#10;Description automatically generated">
            <a:extLst>
              <a:ext uri="{FF2B5EF4-FFF2-40B4-BE49-F238E27FC236}">
                <a16:creationId xmlns:a16="http://schemas.microsoft.com/office/drawing/2014/main" id="{7C43F301-35C7-72F1-2196-D5534A37E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20E52-F49A-6C75-F714-516F34A7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5" y="143452"/>
            <a:ext cx="4961714" cy="1899912"/>
          </a:xfrm>
        </p:spPr>
        <p:txBody>
          <a:bodyPr>
            <a:normAutofit/>
          </a:bodyPr>
          <a:lstStyle/>
          <a:p>
            <a:r>
              <a:rPr lang="es-MX" sz="3100" b="1" dirty="0">
                <a:solidFill>
                  <a:schemeClr val="bg1"/>
                </a:solidFill>
              </a:rPr>
              <a:t>¿Hay modelos de medición en los estudios de pobreza? </a:t>
            </a:r>
            <a:endParaRPr lang="en-GB" sz="31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0FF3-8FEB-D411-7DE6-E64CDB54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511" y="2471147"/>
            <a:ext cx="5848926" cy="3742762"/>
          </a:xfrm>
        </p:spPr>
        <p:txBody>
          <a:bodyPr>
            <a:normAutofit fontScale="92500" lnSpcReduction="10000"/>
          </a:bodyPr>
          <a:lstStyle/>
          <a:p>
            <a:r>
              <a:rPr lang="es-MX" sz="2000" b="1" dirty="0"/>
              <a:t>Si la pobreza es multidimensional:</a:t>
            </a:r>
          </a:p>
          <a:p>
            <a:pPr marL="0" indent="0">
              <a:buNone/>
            </a:pPr>
            <a:r>
              <a:rPr lang="es-MX" sz="2000" b="1" dirty="0"/>
              <a:t>	</a:t>
            </a:r>
          </a:p>
          <a:p>
            <a:pPr lvl="1"/>
            <a:endParaRPr lang="es-MX" sz="2000" b="1" dirty="0"/>
          </a:p>
          <a:p>
            <a:pPr lvl="1"/>
            <a:r>
              <a:rPr lang="es-MX" sz="2000" b="1" dirty="0"/>
              <a:t>¿Cuál es la relación entre recursos y carencias?</a:t>
            </a:r>
          </a:p>
          <a:p>
            <a:pPr lvl="1"/>
            <a:r>
              <a:rPr lang="es-MX" sz="2000" b="1" dirty="0"/>
              <a:t>¿Cómo se estructuran las carencias en las dimensiones?</a:t>
            </a:r>
          </a:p>
          <a:p>
            <a:pPr lvl="1"/>
            <a:r>
              <a:rPr lang="es-MX" sz="2000" b="1" dirty="0"/>
              <a:t>¿Cuántas dimensiones hay?</a:t>
            </a:r>
          </a:p>
          <a:p>
            <a:pPr lvl="1"/>
            <a:r>
              <a:rPr lang="es-MX" sz="2000" b="1" dirty="0"/>
              <a:t>¿Cuál es la relación entre dichas dimensiones?</a:t>
            </a:r>
          </a:p>
          <a:p>
            <a:pPr lvl="1"/>
            <a:r>
              <a:rPr lang="es-MX" sz="2000" b="1" dirty="0"/>
              <a:t>¿En qué sentido son sumables / agregables?</a:t>
            </a:r>
          </a:p>
          <a:p>
            <a:pPr lvl="1"/>
            <a:r>
              <a:rPr lang="es-MX" sz="2000" b="1" dirty="0"/>
              <a:t>¿Cuál es la relación entre los puntajes obtenidos y la pobreza?</a:t>
            </a:r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424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450-3611-F43D-5D81-E5A4C44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1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C26D6-4AD1-5E0D-173E-BCA25AA805EF}"/>
              </a:ext>
            </a:extLst>
          </p:cNvPr>
          <p:cNvCxnSpPr>
            <a:cxnSpLocks/>
          </p:cNvCxnSpPr>
          <p:nvPr/>
        </p:nvCxnSpPr>
        <p:spPr>
          <a:xfrm>
            <a:off x="1649506" y="4706471"/>
            <a:ext cx="39982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2FCA6A-2B2F-4392-7D00-E193871DE354}"/>
              </a:ext>
            </a:extLst>
          </p:cNvPr>
          <p:cNvSpPr txBox="1"/>
          <p:nvPr/>
        </p:nvSpPr>
        <p:spPr>
          <a:xfrm>
            <a:off x="2624417" y="4817639"/>
            <a:ext cx="3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Alimentación y nutrición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91F1FF-D150-6185-8CF6-AACC70D7A8F6}"/>
              </a:ext>
            </a:extLst>
          </p:cNvPr>
          <p:cNvCxnSpPr/>
          <p:nvPr/>
        </p:nvCxnSpPr>
        <p:spPr>
          <a:xfrm flipV="1">
            <a:off x="1649506" y="1389529"/>
            <a:ext cx="0" cy="3316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539BDE-2263-F6D7-CDD1-642C4D7F6F94}"/>
              </a:ext>
            </a:extLst>
          </p:cNvPr>
          <p:cNvSpPr txBox="1"/>
          <p:nvPr/>
        </p:nvSpPr>
        <p:spPr>
          <a:xfrm>
            <a:off x="587188" y="2829247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Salud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3740-E8E7-5797-E421-A4F84F74C79E}"/>
              </a:ext>
            </a:extLst>
          </p:cNvPr>
          <p:cNvSpPr/>
          <p:nvPr/>
        </p:nvSpPr>
        <p:spPr>
          <a:xfrm>
            <a:off x="4733364" y="1846730"/>
            <a:ext cx="268941" cy="25997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E0650-5B2D-72A2-7F10-999BA75B2812}"/>
              </a:ext>
            </a:extLst>
          </p:cNvPr>
          <p:cNvSpPr/>
          <p:nvPr/>
        </p:nvSpPr>
        <p:spPr>
          <a:xfrm>
            <a:off x="2191872" y="1846730"/>
            <a:ext cx="268941" cy="259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851B75-E4B9-9CA2-4147-7866BBBDF704}"/>
              </a:ext>
            </a:extLst>
          </p:cNvPr>
          <p:cNvSpPr/>
          <p:nvPr/>
        </p:nvSpPr>
        <p:spPr>
          <a:xfrm>
            <a:off x="4733364" y="3953436"/>
            <a:ext cx="268941" cy="25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60250-D5DA-36A7-95A9-4F58AA8E0355}"/>
              </a:ext>
            </a:extLst>
          </p:cNvPr>
          <p:cNvSpPr/>
          <p:nvPr/>
        </p:nvSpPr>
        <p:spPr>
          <a:xfrm>
            <a:off x="2191871" y="3967724"/>
            <a:ext cx="268941" cy="2599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C4DB3-4046-990A-82EE-902037CDEBC5}"/>
              </a:ext>
            </a:extLst>
          </p:cNvPr>
          <p:cNvSpPr txBox="1"/>
          <p:nvPr/>
        </p:nvSpPr>
        <p:spPr>
          <a:xfrm>
            <a:off x="7324281" y="2792498"/>
            <a:ext cx="3411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idea supone que el nivel de vida de las personas es función de distintos planos</a:t>
            </a:r>
          </a:p>
          <a:p>
            <a:endParaRPr lang="es-MX" dirty="0"/>
          </a:p>
          <a:p>
            <a:r>
              <a:rPr lang="es-MX" dirty="0"/>
              <a:t>La pobreza se trata de múltiples fenómenos concurrentes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4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2" grpId="0" animBg="1"/>
      <p:bldP spid="13" grpId="0" animBg="1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450-3611-F43D-5D81-E5A4C44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1 (b)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C26D6-4AD1-5E0D-173E-BCA25AA805EF}"/>
              </a:ext>
            </a:extLst>
          </p:cNvPr>
          <p:cNvCxnSpPr>
            <a:cxnSpLocks/>
          </p:cNvCxnSpPr>
          <p:nvPr/>
        </p:nvCxnSpPr>
        <p:spPr>
          <a:xfrm>
            <a:off x="1649506" y="4706471"/>
            <a:ext cx="39982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2FCA6A-2B2F-4392-7D00-E193871DE354}"/>
              </a:ext>
            </a:extLst>
          </p:cNvPr>
          <p:cNvSpPr txBox="1"/>
          <p:nvPr/>
        </p:nvSpPr>
        <p:spPr>
          <a:xfrm>
            <a:off x="2624417" y="4817639"/>
            <a:ext cx="3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Alimentación y nutrición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91F1FF-D150-6185-8CF6-AACC70D7A8F6}"/>
              </a:ext>
            </a:extLst>
          </p:cNvPr>
          <p:cNvCxnSpPr/>
          <p:nvPr/>
        </p:nvCxnSpPr>
        <p:spPr>
          <a:xfrm flipV="1">
            <a:off x="1649506" y="1389529"/>
            <a:ext cx="0" cy="3316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539BDE-2263-F6D7-CDD1-642C4D7F6F94}"/>
              </a:ext>
            </a:extLst>
          </p:cNvPr>
          <p:cNvSpPr txBox="1"/>
          <p:nvPr/>
        </p:nvSpPr>
        <p:spPr>
          <a:xfrm>
            <a:off x="587188" y="2829247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Salud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3740-E8E7-5797-E421-A4F84F74C79E}"/>
              </a:ext>
            </a:extLst>
          </p:cNvPr>
          <p:cNvSpPr/>
          <p:nvPr/>
        </p:nvSpPr>
        <p:spPr>
          <a:xfrm>
            <a:off x="4733364" y="1846730"/>
            <a:ext cx="268941" cy="25997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E0650-5B2D-72A2-7F10-999BA75B2812}"/>
              </a:ext>
            </a:extLst>
          </p:cNvPr>
          <p:cNvSpPr/>
          <p:nvPr/>
        </p:nvSpPr>
        <p:spPr>
          <a:xfrm>
            <a:off x="3043517" y="2532522"/>
            <a:ext cx="268941" cy="259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851B75-E4B9-9CA2-4147-7866BBBDF704}"/>
              </a:ext>
            </a:extLst>
          </p:cNvPr>
          <p:cNvSpPr/>
          <p:nvPr/>
        </p:nvSpPr>
        <p:spPr>
          <a:xfrm>
            <a:off x="4231340" y="3048000"/>
            <a:ext cx="268941" cy="25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60250-D5DA-36A7-95A9-4F58AA8E0355}"/>
              </a:ext>
            </a:extLst>
          </p:cNvPr>
          <p:cNvSpPr/>
          <p:nvPr/>
        </p:nvSpPr>
        <p:spPr>
          <a:xfrm>
            <a:off x="2191871" y="3967724"/>
            <a:ext cx="268941" cy="2599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C4DB3-4046-990A-82EE-902037CDEBC5}"/>
              </a:ext>
            </a:extLst>
          </p:cNvPr>
          <p:cNvSpPr txBox="1"/>
          <p:nvPr/>
        </p:nvSpPr>
        <p:spPr>
          <a:xfrm>
            <a:off x="7324281" y="2792498"/>
            <a:ext cx="3411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idea supone que el nivel de vida de las personas es función de distintos planos</a:t>
            </a:r>
          </a:p>
          <a:p>
            <a:endParaRPr lang="es-MX" dirty="0"/>
          </a:p>
          <a:p>
            <a:r>
              <a:rPr lang="es-MX" dirty="0"/>
              <a:t>La pobreza se trata de múltiples fenómenos concurrentes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3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2" grpId="0" animBg="1"/>
      <p:bldP spid="13" grpId="0" animBg="1"/>
      <p:bldP spid="14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EE99416-F83A-1393-D5F7-8A909CDECA84}"/>
              </a:ext>
            </a:extLst>
          </p:cNvPr>
          <p:cNvGrpSpPr>
            <a:grpSpLocks noChangeAspect="1"/>
          </p:cNvGrpSpPr>
          <p:nvPr/>
        </p:nvGrpSpPr>
        <p:grpSpPr>
          <a:xfrm>
            <a:off x="453496" y="802215"/>
            <a:ext cx="4960469" cy="4620747"/>
            <a:chOff x="1393383" y="874058"/>
            <a:chExt cx="1704550" cy="1587812"/>
          </a:xfrm>
        </p:grpSpPr>
        <p:pic>
          <p:nvPicPr>
            <p:cNvPr id="6" name="Gráfico 5" descr="Ojo con relleno sólido">
              <a:extLst>
                <a:ext uri="{FF2B5EF4-FFF2-40B4-BE49-F238E27FC236}">
                  <a16:creationId xmlns:a16="http://schemas.microsoft.com/office/drawing/2014/main" id="{CDE1DEC7-B0D6-B4E2-2884-A196C64A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59858" y="874058"/>
              <a:ext cx="1371601" cy="1371601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4BFA96D-896C-07D2-17AB-15957F60DDC7}"/>
                </a:ext>
              </a:extLst>
            </p:cNvPr>
            <p:cNvSpPr txBox="1"/>
            <p:nvPr/>
          </p:nvSpPr>
          <p:spPr>
            <a:xfrm>
              <a:off x="1393383" y="1922493"/>
              <a:ext cx="1704550" cy="5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dirty="0"/>
                <a:t>Sistema bajo medición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E5903B-FD72-0B5E-E0CF-CE9597AE99C8}"/>
              </a:ext>
            </a:extLst>
          </p:cNvPr>
          <p:cNvSpPr txBox="1"/>
          <p:nvPr/>
        </p:nvSpPr>
        <p:spPr>
          <a:xfrm>
            <a:off x="6096000" y="1236253"/>
            <a:ext cx="4960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referentes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El mundo (natural) allá afuera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fenómenos (ante los ojos)</a:t>
            </a:r>
          </a:p>
        </p:txBody>
      </p:sp>
      <p:pic>
        <p:nvPicPr>
          <p:cNvPr id="2056" name="Picture 8" descr="poverty Icon - Free PNG &amp; SVG 2255544 - Noun Project">
            <a:extLst>
              <a:ext uri="{FF2B5EF4-FFF2-40B4-BE49-F238E27FC236}">
                <a16:creationId xmlns:a16="http://schemas.microsoft.com/office/drawing/2014/main" id="{BA8ABA58-E867-D417-3EDA-1FE42B28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67" y="3251133"/>
            <a:ext cx="1745903" cy="17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lums Icon - Free PNG &amp; SVG 172491 - Noun Project">
            <a:extLst>
              <a:ext uri="{FF2B5EF4-FFF2-40B4-BE49-F238E27FC236}">
                <a16:creationId xmlns:a16="http://schemas.microsoft.com/office/drawing/2014/main" id="{7E791EA2-2E0F-9261-C2AE-BDD0952F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34" y="46381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p water - Free Tools and utensils icons">
            <a:extLst>
              <a:ext uri="{FF2B5EF4-FFF2-40B4-BE49-F238E27FC236}">
                <a16:creationId xmlns:a16="http://schemas.microsoft.com/office/drawing/2014/main" id="{2A0C67C4-9FD6-19BD-E616-7A0A5A1E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79" y="3394019"/>
            <a:ext cx="1619199" cy="1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450-3611-F43D-5D81-E5A4C44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1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C26D6-4AD1-5E0D-173E-BCA25AA805EF}"/>
              </a:ext>
            </a:extLst>
          </p:cNvPr>
          <p:cNvCxnSpPr>
            <a:cxnSpLocks/>
          </p:cNvCxnSpPr>
          <p:nvPr/>
        </p:nvCxnSpPr>
        <p:spPr>
          <a:xfrm flipV="1">
            <a:off x="4715436" y="4214191"/>
            <a:ext cx="3100696" cy="11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2FCA6A-2B2F-4392-7D00-E193871DE354}"/>
              </a:ext>
            </a:extLst>
          </p:cNvPr>
          <p:cNvSpPr txBox="1"/>
          <p:nvPr/>
        </p:nvSpPr>
        <p:spPr>
          <a:xfrm>
            <a:off x="7816132" y="4029525"/>
            <a:ext cx="3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Alimentación y nutrición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91F1FF-D150-6185-8CF6-AACC70D7A8F6}"/>
              </a:ext>
            </a:extLst>
          </p:cNvPr>
          <p:cNvCxnSpPr>
            <a:cxnSpLocks/>
          </p:cNvCxnSpPr>
          <p:nvPr/>
        </p:nvCxnSpPr>
        <p:spPr>
          <a:xfrm flipV="1">
            <a:off x="4715436" y="1389529"/>
            <a:ext cx="0" cy="293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539BDE-2263-F6D7-CDD1-642C4D7F6F94}"/>
              </a:ext>
            </a:extLst>
          </p:cNvPr>
          <p:cNvSpPr txBox="1"/>
          <p:nvPr/>
        </p:nvSpPr>
        <p:spPr>
          <a:xfrm>
            <a:off x="4334434" y="1136691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Salud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CA394-A668-87A5-316B-6B7FDF4B6ABB}"/>
              </a:ext>
            </a:extLst>
          </p:cNvPr>
          <p:cNvCxnSpPr/>
          <p:nvPr/>
        </p:nvCxnSpPr>
        <p:spPr>
          <a:xfrm flipH="1">
            <a:off x="3845859" y="4320988"/>
            <a:ext cx="869577" cy="2171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481156-3E2D-E469-9133-D8BAB3310E23}"/>
              </a:ext>
            </a:extLst>
          </p:cNvPr>
          <p:cNvSpPr txBox="1"/>
          <p:nvPr/>
        </p:nvSpPr>
        <p:spPr>
          <a:xfrm>
            <a:off x="2716305" y="59615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Vivienda</a:t>
            </a:r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431D90-BA8B-234A-FE56-75F140C85967}"/>
              </a:ext>
            </a:extLst>
          </p:cNvPr>
          <p:cNvCxnSpPr>
            <a:cxnSpLocks/>
          </p:cNvCxnSpPr>
          <p:nvPr/>
        </p:nvCxnSpPr>
        <p:spPr>
          <a:xfrm>
            <a:off x="4063117" y="5961529"/>
            <a:ext cx="278295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7B5C1B-A220-6F61-37A2-A8EB84C42A3C}"/>
              </a:ext>
            </a:extLst>
          </p:cNvPr>
          <p:cNvCxnSpPr>
            <a:cxnSpLocks/>
          </p:cNvCxnSpPr>
          <p:nvPr/>
        </p:nvCxnSpPr>
        <p:spPr>
          <a:xfrm flipV="1">
            <a:off x="6846073" y="4214191"/>
            <a:ext cx="500932" cy="174733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5EC2B-6D97-5C67-5953-9D773D0FE90C}"/>
              </a:ext>
            </a:extLst>
          </p:cNvPr>
          <p:cNvCxnSpPr/>
          <p:nvPr/>
        </p:nvCxnSpPr>
        <p:spPr>
          <a:xfrm flipV="1">
            <a:off x="6846073" y="2552369"/>
            <a:ext cx="0" cy="340916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312C735-8B62-06D0-8FEF-87E33C1657DC}"/>
              </a:ext>
            </a:extLst>
          </p:cNvPr>
          <p:cNvSpPr/>
          <p:nvPr/>
        </p:nvSpPr>
        <p:spPr>
          <a:xfrm>
            <a:off x="6698973" y="2334174"/>
            <a:ext cx="294197" cy="2544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48778-3989-06B5-23CC-AFFA82D37FE9}"/>
              </a:ext>
            </a:extLst>
          </p:cNvPr>
          <p:cNvSpPr txBox="1"/>
          <p:nvPr/>
        </p:nvSpPr>
        <p:spPr>
          <a:xfrm>
            <a:off x="8619214" y="1389529"/>
            <a:ext cx="2631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Evaluar el nivel de vida implica identificar la posición de cada persona en los distintos planos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18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2" grpId="0"/>
      <p:bldP spid="37" grpId="0" animBg="1"/>
      <p:bldP spid="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83747A71-62F2-96F9-3323-7AA6728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584070" y="963972"/>
            <a:ext cx="4974473" cy="4619830"/>
            <a:chOff x="746420" y="1420701"/>
            <a:chExt cx="4080467" cy="3789559"/>
          </a:xfrm>
        </p:grpSpPr>
        <p:pic>
          <p:nvPicPr>
            <p:cNvPr id="5" name="Gráfico 4" descr="Termómetro con relleno sólido">
              <a:extLst>
                <a:ext uri="{FF2B5EF4-FFF2-40B4-BE49-F238E27FC236}">
                  <a16:creationId xmlns:a16="http://schemas.microsoft.com/office/drawing/2014/main" id="{AD7D75CA-74D3-7EA7-99E8-5A7407BA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6420" y="2559590"/>
              <a:ext cx="1427673" cy="1589454"/>
            </a:xfrm>
            <a:prstGeom prst="rect">
              <a:avLst/>
            </a:prstGeom>
          </p:spPr>
        </p:pic>
        <p:pic>
          <p:nvPicPr>
            <p:cNvPr id="6" name="Gráfico 5" descr="Tabla con relleno sólido">
              <a:extLst>
                <a:ext uri="{FF2B5EF4-FFF2-40B4-BE49-F238E27FC236}">
                  <a16:creationId xmlns:a16="http://schemas.microsoft.com/office/drawing/2014/main" id="{84DEE6D3-F124-F738-08F3-EDDFA9A31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930023" y="2482432"/>
              <a:ext cx="1427673" cy="158945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E8969CF-EE4C-3996-7E2F-4BE2E9D8B7F4}"/>
                </a:ext>
              </a:extLst>
            </p:cNvPr>
            <p:cNvSpPr txBox="1"/>
            <p:nvPr/>
          </p:nvSpPr>
          <p:spPr>
            <a:xfrm>
              <a:off x="762777" y="4023682"/>
              <a:ext cx="4064110" cy="118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dirty="0"/>
                <a:t>Indicaciones instrumentales</a:t>
              </a:r>
            </a:p>
          </p:txBody>
        </p:sp>
        <p:pic>
          <p:nvPicPr>
            <p:cNvPr id="8" name="Gráfico 7" descr="Indicador con relleno sólido">
              <a:extLst>
                <a:ext uri="{FF2B5EF4-FFF2-40B4-BE49-F238E27FC236}">
                  <a16:creationId xmlns:a16="http://schemas.microsoft.com/office/drawing/2014/main" id="{9481A3CA-0940-905F-492E-53F5A1B4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80997" y="1420701"/>
              <a:ext cx="1427673" cy="1589454"/>
            </a:xfrm>
            <a:prstGeom prst="rect">
              <a:avLst/>
            </a:prstGeom>
          </p:spPr>
        </p:pic>
        <p:pic>
          <p:nvPicPr>
            <p:cNvPr id="9" name="Gráfico 8" descr="Balanza de la justicia con relleno sólido">
              <a:extLst>
                <a:ext uri="{FF2B5EF4-FFF2-40B4-BE49-F238E27FC236}">
                  <a16:creationId xmlns:a16="http://schemas.microsoft.com/office/drawing/2014/main" id="{35004EB0-E321-D667-D730-FD6D8B5B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273105" y="2606728"/>
              <a:ext cx="1427673" cy="1589454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CEB11D-F8C0-2237-3BB7-6052AE663A9A}"/>
              </a:ext>
            </a:extLst>
          </p:cNvPr>
          <p:cNvSpPr txBox="1"/>
          <p:nvPr/>
        </p:nvSpPr>
        <p:spPr>
          <a:xfrm>
            <a:off x="5331230" y="593969"/>
            <a:ext cx="52251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Lectura/propiedad de los instrumentos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Generación/fuente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Indicaciones (sin compromiso)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Variables en bases</a:t>
            </a:r>
          </a:p>
        </p:txBody>
      </p:sp>
      <p:pic>
        <p:nvPicPr>
          <p:cNvPr id="4098" name="Picture 2" descr="Database storage - Free computer icons">
            <a:extLst>
              <a:ext uri="{FF2B5EF4-FFF2-40B4-BE49-F238E27FC236}">
                <a16:creationId xmlns:a16="http://schemas.microsoft.com/office/drawing/2014/main" id="{AC035ECC-3A6C-EDB4-DCD7-10F7A8C8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4" y="3827390"/>
            <a:ext cx="2267858" cy="22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rvey Icon - Free PNG &amp; SVG 580745 - Noun Project">
            <a:extLst>
              <a:ext uri="{FF2B5EF4-FFF2-40B4-BE49-F238E27FC236}">
                <a16:creationId xmlns:a16="http://schemas.microsoft.com/office/drawing/2014/main" id="{7F7FB383-17F3-2FB2-71DD-C7A2EF25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59" y="3052446"/>
            <a:ext cx="1441310" cy="14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urvey Icons &amp; Symbols">
            <a:extLst>
              <a:ext uri="{FF2B5EF4-FFF2-40B4-BE49-F238E27FC236}">
                <a16:creationId xmlns:a16="http://schemas.microsoft.com/office/drawing/2014/main" id="{65812359-D139-71BE-1ED6-86E887331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7" y="4806412"/>
            <a:ext cx="1441310" cy="14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F5F-4A84-E404-B61C-62DEFC4D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2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18D7D7-1DF7-408B-A2BB-1ADC837DCE7C}"/>
              </a:ext>
            </a:extLst>
          </p:cNvPr>
          <p:cNvCxnSpPr/>
          <p:nvPr/>
        </p:nvCxnSpPr>
        <p:spPr>
          <a:xfrm flipV="1">
            <a:off x="2274073" y="2297927"/>
            <a:ext cx="3586038" cy="2878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72D86F-0473-C29A-EAAE-4F4F10BFBAD8}"/>
              </a:ext>
            </a:extLst>
          </p:cNvPr>
          <p:cNvSpPr txBox="1"/>
          <p:nvPr/>
        </p:nvSpPr>
        <p:spPr>
          <a:xfrm>
            <a:off x="3005594" y="35524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Salud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4265A-0E50-58AF-FFF0-934C0F51CC23}"/>
              </a:ext>
            </a:extLst>
          </p:cNvPr>
          <p:cNvCxnSpPr>
            <a:cxnSpLocks/>
          </p:cNvCxnSpPr>
          <p:nvPr/>
        </p:nvCxnSpPr>
        <p:spPr>
          <a:xfrm flipV="1">
            <a:off x="2576223" y="2767054"/>
            <a:ext cx="5597718" cy="7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A431AF-6599-6A72-4A94-52DA6B63C610}"/>
              </a:ext>
            </a:extLst>
          </p:cNvPr>
          <p:cNvSpPr txBox="1"/>
          <p:nvPr/>
        </p:nvSpPr>
        <p:spPr>
          <a:xfrm>
            <a:off x="2504660" y="229792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Alimentación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56D50-0CCC-603C-7898-4C5678A5A275}"/>
              </a:ext>
            </a:extLst>
          </p:cNvPr>
          <p:cNvCxnSpPr/>
          <p:nvPr/>
        </p:nvCxnSpPr>
        <p:spPr>
          <a:xfrm>
            <a:off x="4699221" y="1940118"/>
            <a:ext cx="2615979" cy="3236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0B9306-0FD3-2D48-14AB-B4873E90E85C}"/>
              </a:ext>
            </a:extLst>
          </p:cNvPr>
          <p:cNvSpPr txBox="1"/>
          <p:nvPr/>
        </p:nvSpPr>
        <p:spPr>
          <a:xfrm>
            <a:off x="7426518" y="5001370"/>
            <a:ext cx="11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Vivienda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C521E-BCC7-A5CC-C9B9-68C0AC4884CD}"/>
              </a:ext>
            </a:extLst>
          </p:cNvPr>
          <p:cNvSpPr txBox="1"/>
          <p:nvPr/>
        </p:nvSpPr>
        <p:spPr>
          <a:xfrm>
            <a:off x="9072438" y="2667259"/>
            <a:ext cx="22813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nivel de vida tiene distintas dimensiones, pero no hay relación entre ellas.</a:t>
            </a:r>
          </a:p>
          <a:p>
            <a:endParaRPr lang="es-MX" dirty="0"/>
          </a:p>
          <a:p>
            <a:r>
              <a:rPr lang="es-MX" dirty="0"/>
              <a:t>La pobreza se define por una multiplicidad de fenómenos sin relaciones causales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5475F8-D570-CDD8-3CED-2A1B45D2DD33}"/>
              </a:ext>
            </a:extLst>
          </p:cNvPr>
          <p:cNvCxnSpPr/>
          <p:nvPr/>
        </p:nvCxnSpPr>
        <p:spPr>
          <a:xfrm flipH="1">
            <a:off x="4587903" y="2011680"/>
            <a:ext cx="850789" cy="335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9154C8-DBA7-935D-6157-A920118D3E20}"/>
              </a:ext>
            </a:extLst>
          </p:cNvPr>
          <p:cNvSpPr txBox="1"/>
          <p:nvPr/>
        </p:nvSpPr>
        <p:spPr>
          <a:xfrm>
            <a:off x="3546282" y="545459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Empleo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34614-123E-9584-8C57-F99A74EA09AD}"/>
              </a:ext>
            </a:extLst>
          </p:cNvPr>
          <p:cNvSpPr txBox="1"/>
          <p:nvPr/>
        </p:nvSpPr>
        <p:spPr>
          <a:xfrm>
            <a:off x="139148" y="3057509"/>
            <a:ext cx="2631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Evaluar el nivel de vida implica identificar la posición de cada persona en los distintos planos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0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  <p:bldP spid="17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1C403B1-3685-8DFD-F71E-9FB999BC7E73}"/>
              </a:ext>
            </a:extLst>
          </p:cNvPr>
          <p:cNvGrpSpPr>
            <a:grpSpLocks noChangeAspect="1"/>
          </p:cNvGrpSpPr>
          <p:nvPr/>
        </p:nvGrpSpPr>
        <p:grpSpPr>
          <a:xfrm>
            <a:off x="331478" y="414675"/>
            <a:ext cx="4555134" cy="5490196"/>
            <a:chOff x="8233454" y="4128763"/>
            <a:chExt cx="1704550" cy="2054454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EE0ADED-E10E-4929-FCD4-0319FFB94251}"/>
                </a:ext>
              </a:extLst>
            </p:cNvPr>
            <p:cNvSpPr txBox="1"/>
            <p:nvPr/>
          </p:nvSpPr>
          <p:spPr>
            <a:xfrm>
              <a:off x="8233454" y="5526741"/>
              <a:ext cx="1704550" cy="656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5400" dirty="0"/>
                <a:t>Puntajes (scores) </a:t>
              </a:r>
            </a:p>
          </p:txBody>
        </p:sp>
        <p:pic>
          <p:nvPicPr>
            <p:cNvPr id="6" name="Picture 2" descr="calculus Icon - Free PNG &amp; SVG 4456591 - Noun Project">
              <a:extLst>
                <a:ext uri="{FF2B5EF4-FFF2-40B4-BE49-F238E27FC236}">
                  <a16:creationId xmlns:a16="http://schemas.microsoft.com/office/drawing/2014/main" id="{78813D7C-2FB9-2133-1792-440CB316E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0974" y="4128763"/>
              <a:ext cx="1489510" cy="148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8049594-9874-C8D4-73A1-D90342A78143}"/>
              </a:ext>
            </a:extLst>
          </p:cNvPr>
          <p:cNvSpPr txBox="1"/>
          <p:nvPr/>
        </p:nvSpPr>
        <p:spPr>
          <a:xfrm>
            <a:off x="5353176" y="142783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Procesamiento/transformación/ajuste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Modelaje estadístico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Método de 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7A5A81B-6DF4-FB42-E6C8-F09507496B92}"/>
                  </a:ext>
                </a:extLst>
              </p:cNvPr>
              <p:cNvSpPr txBox="1"/>
              <p:nvPr/>
            </p:nvSpPr>
            <p:spPr>
              <a:xfrm>
                <a:off x="6096001" y="3714184"/>
                <a:ext cx="4034970" cy="1269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MX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7A5A81B-6DF4-FB42-E6C8-F095074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714184"/>
                <a:ext cx="4034970" cy="1269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7">
            <a:extLst>
              <a:ext uri="{FF2B5EF4-FFF2-40B4-BE49-F238E27FC236}">
                <a16:creationId xmlns:a16="http://schemas.microsoft.com/office/drawing/2014/main" id="{E76B9589-49F4-3A3F-5DBF-0C5149CC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86" y="5335192"/>
            <a:ext cx="493313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891" indent="-342891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28574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-228594" algn="l" defTabSz="457189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indent="-228594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[ 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r>
              <a:rPr lang="en-US" altLang="es-MX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] + </a:t>
            </a:r>
            <a:r>
              <a:rPr lang="en-US" altLang="es-MX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es-MX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es-MX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5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402-AF2B-A5D7-12CA-B7E795F6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Dimensionalidad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5953-2B43-506D-EC3A-BE837FCD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054"/>
            <a:ext cx="4306294" cy="3581261"/>
          </a:xfrm>
        </p:spPr>
        <p:txBody>
          <a:bodyPr>
            <a:noAutofit/>
          </a:bodyPr>
          <a:lstStyle/>
          <a:p>
            <a:r>
              <a:rPr lang="es-MX" sz="2400" dirty="0"/>
              <a:t>El concepto de pobreza es uno (es un solo fenómeno)</a:t>
            </a:r>
          </a:p>
          <a:p>
            <a:r>
              <a:rPr lang="es-MX" sz="2400" dirty="0"/>
              <a:t>El fenómeno es uno con diversas manifestaciones</a:t>
            </a:r>
          </a:p>
          <a:p>
            <a:r>
              <a:rPr lang="es-MX" sz="2400" dirty="0"/>
              <a:t>Las manifestaciones son multidimensionales (carencias) en el sentido de que pueden agruparse en conjuntos</a:t>
            </a:r>
          </a:p>
          <a:p>
            <a:endParaRPr lang="en-GB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9491F5-A0B2-BF17-DFAC-B7E91E40C9B5}"/>
              </a:ext>
            </a:extLst>
          </p:cNvPr>
          <p:cNvSpPr/>
          <p:nvPr/>
        </p:nvSpPr>
        <p:spPr>
          <a:xfrm>
            <a:off x="8317064" y="1690688"/>
            <a:ext cx="1685677" cy="108137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5A2A2D-C43E-56BE-B4D8-723FE2B9DE94}"/>
              </a:ext>
            </a:extLst>
          </p:cNvPr>
          <p:cNvSpPr/>
          <p:nvPr/>
        </p:nvSpPr>
        <p:spPr>
          <a:xfrm>
            <a:off x="6440557" y="3649649"/>
            <a:ext cx="1630017" cy="7951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Alimentación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F1CFC9-4A29-1108-4B43-4AAC2000410C}"/>
              </a:ext>
            </a:extLst>
          </p:cNvPr>
          <p:cNvSpPr/>
          <p:nvPr/>
        </p:nvSpPr>
        <p:spPr>
          <a:xfrm>
            <a:off x="8493319" y="3649649"/>
            <a:ext cx="1630017" cy="7951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Vivienda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C6054-1E79-3A39-0C1C-1D7525C25194}"/>
              </a:ext>
            </a:extLst>
          </p:cNvPr>
          <p:cNvSpPr/>
          <p:nvPr/>
        </p:nvSpPr>
        <p:spPr>
          <a:xfrm>
            <a:off x="10417534" y="3565125"/>
            <a:ext cx="1630017" cy="7951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Salud</a:t>
            </a:r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4FB108-F82C-B894-C0A7-7CE286A5A4BB}"/>
              </a:ext>
            </a:extLst>
          </p:cNvPr>
          <p:cNvSpPr/>
          <p:nvPr/>
        </p:nvSpPr>
        <p:spPr>
          <a:xfrm rot="5400000">
            <a:off x="9172896" y="1823358"/>
            <a:ext cx="270860" cy="2939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32E1B21-B978-B428-F372-380F59F8F84C}"/>
              </a:ext>
            </a:extLst>
          </p:cNvPr>
          <p:cNvGrpSpPr>
            <a:grpSpLocks noChangeAspect="1"/>
          </p:cNvGrpSpPr>
          <p:nvPr/>
        </p:nvGrpSpPr>
        <p:grpSpPr>
          <a:xfrm>
            <a:off x="338301" y="897022"/>
            <a:ext cx="4929335" cy="5063956"/>
            <a:chOff x="1559858" y="4453867"/>
            <a:chExt cx="1983096" cy="182475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C5C8983-0D27-2F20-13B1-1416CA946566}"/>
                </a:ext>
              </a:extLst>
            </p:cNvPr>
            <p:cNvSpPr txBox="1"/>
            <p:nvPr/>
          </p:nvSpPr>
          <p:spPr>
            <a:xfrm>
              <a:off x="1677232" y="5646466"/>
              <a:ext cx="1844802" cy="63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5400" dirty="0"/>
                <a:t>Resultados de Medición</a:t>
              </a:r>
            </a:p>
          </p:txBody>
        </p:sp>
        <p:pic>
          <p:nvPicPr>
            <p:cNvPr id="6" name="Gráfico 5" descr="Pensamiento científico con relleno sólido">
              <a:extLst>
                <a:ext uri="{FF2B5EF4-FFF2-40B4-BE49-F238E27FC236}">
                  <a16:creationId xmlns:a16="http://schemas.microsoft.com/office/drawing/2014/main" id="{C02BC093-078D-DCE0-5691-BC6B2F8CA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59858" y="4453867"/>
              <a:ext cx="1072874" cy="1072874"/>
            </a:xfrm>
            <a:prstGeom prst="rect">
              <a:avLst/>
            </a:prstGeom>
          </p:spPr>
        </p:pic>
        <p:pic>
          <p:nvPicPr>
            <p:cNvPr id="7" name="Picture 8" descr="Books stack - Free education icons">
              <a:extLst>
                <a:ext uri="{FF2B5EF4-FFF2-40B4-BE49-F238E27FC236}">
                  <a16:creationId xmlns:a16="http://schemas.microsoft.com/office/drawing/2014/main" id="{E1284879-71C4-C2E7-AA77-3A79458A3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912" y="4453867"/>
              <a:ext cx="890042" cy="89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BEB45-BE37-CC94-2E52-88229310DAB4}"/>
              </a:ext>
            </a:extLst>
          </p:cNvPr>
          <p:cNvSpPr txBox="1"/>
          <p:nvPr/>
        </p:nvSpPr>
        <p:spPr>
          <a:xfrm>
            <a:off x="5871457" y="1450263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Afirmación de conocimiento acerca de una o más cantidades atribuidas al sistema bajo medición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Formuladas en clave de objetos científicos, conceptos abstractos y universales –</a:t>
            </a:r>
            <a:r>
              <a:rPr lang="es-MX" sz="2800" dirty="0" err="1"/>
              <a:t>e.g</a:t>
            </a:r>
            <a:r>
              <a:rPr lang="es-MX" sz="2800" dirty="0"/>
              <a:t>. masa, corriente, temperatura, duración, pobreza</a:t>
            </a:r>
          </a:p>
        </p:txBody>
      </p:sp>
    </p:spTree>
    <p:extLst>
      <p:ext uri="{BB962C8B-B14F-4D97-AF65-F5344CB8AC3E}">
        <p14:creationId xmlns:p14="http://schemas.microsoft.com/office/powerpoint/2010/main" val="23407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535E-CBA7-FF48-81FC-2E2761B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Dimensionalidad</a:t>
            </a:r>
            <a:r>
              <a:rPr lang="en-GB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A6FF-C08A-8A01-EAFE-C6F899A4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424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La </a:t>
            </a:r>
            <a:r>
              <a:rPr lang="en-GB" dirty="0" err="1"/>
              <a:t>pobreza</a:t>
            </a:r>
            <a:r>
              <a:rPr lang="en-GB" dirty="0"/>
              <a:t> </a:t>
            </a:r>
            <a:r>
              <a:rPr lang="en-GB" dirty="0" err="1"/>
              <a:t>tiene</a:t>
            </a:r>
            <a:r>
              <a:rPr lang="en-GB" dirty="0"/>
              <a:t> m</a:t>
            </a:r>
            <a:r>
              <a:rPr lang="es-MX" dirty="0" err="1"/>
              <a:t>últiples</a:t>
            </a:r>
            <a:r>
              <a:rPr lang="es-MX" dirty="0"/>
              <a:t> causas y consecuencias</a:t>
            </a:r>
          </a:p>
          <a:p>
            <a:endParaRPr lang="es-MX" dirty="0"/>
          </a:p>
          <a:p>
            <a:r>
              <a:rPr lang="es-MX" dirty="0"/>
              <a:t>No son las carencias las que le otorgan su carácter multidimensional sino la multiplicidad de causas y consecuencias</a:t>
            </a:r>
          </a:p>
          <a:p>
            <a:endParaRPr lang="es-MX" dirty="0"/>
          </a:p>
          <a:p>
            <a:r>
              <a:rPr lang="en-GB" dirty="0"/>
              <a:t>La </a:t>
            </a:r>
            <a:r>
              <a:rPr lang="en-GB" dirty="0" err="1"/>
              <a:t>pobreza</a:t>
            </a:r>
            <a:r>
              <a:rPr lang="en-GB" dirty="0"/>
              <a:t> es </a:t>
            </a:r>
            <a:r>
              <a:rPr lang="en-GB" dirty="0" err="1"/>
              <a:t>desempleo</a:t>
            </a:r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pobreza</a:t>
            </a:r>
            <a:r>
              <a:rPr lang="en-GB" dirty="0"/>
              <a:t> es Vivienda sin </a:t>
            </a:r>
            <a:r>
              <a:rPr lang="en-GB" dirty="0" err="1"/>
              <a:t>agua</a:t>
            </a:r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pobreza</a:t>
            </a:r>
            <a:r>
              <a:rPr lang="en-GB" dirty="0"/>
              <a:t> es </a:t>
            </a:r>
            <a:r>
              <a:rPr lang="en-GB" dirty="0" err="1"/>
              <a:t>discriminación</a:t>
            </a:r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pobreza</a:t>
            </a:r>
            <a:r>
              <a:rPr lang="en-GB" dirty="0"/>
              <a:t> es </a:t>
            </a:r>
            <a:r>
              <a:rPr lang="en-GB" dirty="0" err="1"/>
              <a:t>violencia</a:t>
            </a:r>
            <a:endParaRPr lang="en-GB" dirty="0"/>
          </a:p>
        </p:txBody>
      </p:sp>
      <p:pic>
        <p:nvPicPr>
          <p:cNvPr id="5" name="Picture 4" descr="A black and white logo with arrows pointing to a circle&#10;&#10;Description automatically generated">
            <a:extLst>
              <a:ext uri="{FF2B5EF4-FFF2-40B4-BE49-F238E27FC236}">
                <a16:creationId xmlns:a16="http://schemas.microsoft.com/office/drawing/2014/main" id="{7A8469A6-A699-8EBF-02F0-A28CE1B1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37" y="669356"/>
            <a:ext cx="4207156" cy="4207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8FE7B-B551-C5FB-5FB0-BBF6AD590BEA}"/>
              </a:ext>
            </a:extLst>
          </p:cNvPr>
          <p:cNvSpPr txBox="1"/>
          <p:nvPr/>
        </p:nvSpPr>
        <p:spPr>
          <a:xfrm>
            <a:off x="7018940" y="5441289"/>
            <a:ext cx="387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¿Defino o explico pobreza?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2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1349</Words>
  <Application>Microsoft Office PowerPoint</Application>
  <PresentationFormat>Widescreen</PresentationFormat>
  <Paragraphs>222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Clase 5: Medición de pobreza</vt:lpstr>
      <vt:lpstr>La clase pasada</vt:lpstr>
      <vt:lpstr>Dimensiones de la pobreza</vt:lpstr>
      <vt:lpstr>Dimensionalidad 1</vt:lpstr>
      <vt:lpstr>Dimensionalidad 1 (b)</vt:lpstr>
      <vt:lpstr>Dimensionalidad 1</vt:lpstr>
      <vt:lpstr>Dimensionalidad 2</vt:lpstr>
      <vt:lpstr>Dimensionalidad 3</vt:lpstr>
      <vt:lpstr>Dimensionalidad 4</vt:lpstr>
      <vt:lpstr>Dimensionalidad y escuelas de pobreza</vt:lpstr>
      <vt:lpstr>Dimensionalidad y medición</vt:lpstr>
      <vt:lpstr>PowerPoint Presentation</vt:lpstr>
      <vt:lpstr>Medición de pobreza</vt:lpstr>
      <vt:lpstr>¿Qué es medir?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Indicaciones vs resultados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Historia de la medición de la pobreza</vt:lpstr>
      <vt:lpstr>PowerPoint Presentation</vt:lpstr>
      <vt:lpstr>Medición de pobreza</vt:lpstr>
      <vt:lpstr>¿Hay modelos de medición? </vt:lpstr>
      <vt:lpstr>¿Hay modelos de medición en los estudios de pobreza?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5: Medición de pobreza</dc:title>
  <dc:creator>PUED1</dc:creator>
  <cp:lastModifiedBy>Hector Najera</cp:lastModifiedBy>
  <cp:revision>4</cp:revision>
  <dcterms:created xsi:type="dcterms:W3CDTF">2024-03-03T16:08:11Z</dcterms:created>
  <dcterms:modified xsi:type="dcterms:W3CDTF">2024-03-04T16:55:47Z</dcterms:modified>
</cp:coreProperties>
</file>