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564" r:id="rId3"/>
    <p:sldId id="274" r:id="rId4"/>
    <p:sldId id="565" r:id="rId5"/>
    <p:sldId id="566" r:id="rId6"/>
    <p:sldId id="567" r:id="rId7"/>
    <p:sldId id="645" r:id="rId8"/>
    <p:sldId id="64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14C782C-2287-4FEF-A0B3-7F7E663DC84B}" v="1" dt="2025-04-20T21:28:50.5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93" d="100"/>
          <a:sy n="93" d="100"/>
        </p:scale>
        <p:origin x="378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ctor Najera" userId="04fbcd51e4148ba7" providerId="LiveId" clId="{614C782C-2287-4FEF-A0B3-7F7E663DC84B}"/>
    <pc:docChg chg="undo custSel modSld">
      <pc:chgData name="Hector Najera" userId="04fbcd51e4148ba7" providerId="LiveId" clId="{614C782C-2287-4FEF-A0B3-7F7E663DC84B}" dt="2025-04-20T21:32:00.386" v="145" actId="14100"/>
      <pc:docMkLst>
        <pc:docMk/>
      </pc:docMkLst>
      <pc:sldChg chg="addSp delSp modSp mod setBg">
        <pc:chgData name="Hector Najera" userId="04fbcd51e4148ba7" providerId="LiveId" clId="{614C782C-2287-4FEF-A0B3-7F7E663DC84B}" dt="2025-04-20T21:27:06.346" v="2" actId="26606"/>
        <pc:sldMkLst>
          <pc:docMk/>
          <pc:sldMk cId="472353424" sldId="256"/>
        </pc:sldMkLst>
        <pc:spChg chg="mod">
          <ac:chgData name="Hector Najera" userId="04fbcd51e4148ba7" providerId="LiveId" clId="{614C782C-2287-4FEF-A0B3-7F7E663DC84B}" dt="2025-04-20T21:27:06.346" v="2" actId="26606"/>
          <ac:spMkLst>
            <pc:docMk/>
            <pc:sldMk cId="472353424" sldId="256"/>
            <ac:spMk id="2" creationId="{F16AEF71-D900-DA65-D217-49C6925EA9F3}"/>
          </ac:spMkLst>
        </pc:spChg>
        <pc:spChg chg="mod">
          <ac:chgData name="Hector Najera" userId="04fbcd51e4148ba7" providerId="LiveId" clId="{614C782C-2287-4FEF-A0B3-7F7E663DC84B}" dt="2025-04-20T21:27:06.346" v="2" actId="26606"/>
          <ac:spMkLst>
            <pc:docMk/>
            <pc:sldMk cId="472353424" sldId="256"/>
            <ac:spMk id="3" creationId="{4F7A3064-F6F9-4F82-72BD-71F8115886C4}"/>
          </ac:spMkLst>
        </pc:spChg>
        <pc:spChg chg="add del">
          <ac:chgData name="Hector Najera" userId="04fbcd51e4148ba7" providerId="LiveId" clId="{614C782C-2287-4FEF-A0B3-7F7E663DC84B}" dt="2025-04-20T21:27:06.339" v="1" actId="26606"/>
          <ac:spMkLst>
            <pc:docMk/>
            <pc:sldMk cId="472353424" sldId="256"/>
            <ac:spMk id="8" creationId="{0E30439A-8A5B-46EC-8283-9B6B031D40D0}"/>
          </ac:spMkLst>
        </pc:spChg>
        <pc:spChg chg="add del">
          <ac:chgData name="Hector Najera" userId="04fbcd51e4148ba7" providerId="LiveId" clId="{614C782C-2287-4FEF-A0B3-7F7E663DC84B}" dt="2025-04-20T21:27:06.339" v="1" actId="26606"/>
          <ac:spMkLst>
            <pc:docMk/>
            <pc:sldMk cId="472353424" sldId="256"/>
            <ac:spMk id="10" creationId="{5CEAD642-85CF-4750-8432-7C80C901F001}"/>
          </ac:spMkLst>
        </pc:spChg>
        <pc:spChg chg="add del">
          <ac:chgData name="Hector Najera" userId="04fbcd51e4148ba7" providerId="LiveId" clId="{614C782C-2287-4FEF-A0B3-7F7E663DC84B}" dt="2025-04-20T21:27:06.339" v="1" actId="26606"/>
          <ac:spMkLst>
            <pc:docMk/>
            <pc:sldMk cId="472353424" sldId="256"/>
            <ac:spMk id="12" creationId="{FA33EEAE-15D5-4119-8C1E-89D943F911EF}"/>
          </ac:spMkLst>
        </pc:spChg>
        <pc:spChg chg="add del">
          <ac:chgData name="Hector Najera" userId="04fbcd51e4148ba7" providerId="LiveId" clId="{614C782C-2287-4FEF-A0B3-7F7E663DC84B}" dt="2025-04-20T21:27:06.339" v="1" actId="26606"/>
          <ac:spMkLst>
            <pc:docMk/>
            <pc:sldMk cId="472353424" sldId="256"/>
            <ac:spMk id="14" creationId="{730D8B3B-9B80-4025-B934-26DC7D7CD231}"/>
          </ac:spMkLst>
        </pc:spChg>
        <pc:spChg chg="add del">
          <ac:chgData name="Hector Najera" userId="04fbcd51e4148ba7" providerId="LiveId" clId="{614C782C-2287-4FEF-A0B3-7F7E663DC84B}" dt="2025-04-20T21:27:06.339" v="1" actId="26606"/>
          <ac:spMkLst>
            <pc:docMk/>
            <pc:sldMk cId="472353424" sldId="256"/>
            <ac:spMk id="16" creationId="{B5A1B09C-1565-46F8-B70F-621C5EB48A09}"/>
          </ac:spMkLst>
        </pc:spChg>
        <pc:spChg chg="add del">
          <ac:chgData name="Hector Najera" userId="04fbcd51e4148ba7" providerId="LiveId" clId="{614C782C-2287-4FEF-A0B3-7F7E663DC84B}" dt="2025-04-20T21:27:06.339" v="1" actId="26606"/>
          <ac:spMkLst>
            <pc:docMk/>
            <pc:sldMk cId="472353424" sldId="256"/>
            <ac:spMk id="18" creationId="{8C516CC8-80AC-446C-A56E-9F54B7210402}"/>
          </ac:spMkLst>
        </pc:spChg>
        <pc:spChg chg="add del">
          <ac:chgData name="Hector Najera" userId="04fbcd51e4148ba7" providerId="LiveId" clId="{614C782C-2287-4FEF-A0B3-7F7E663DC84B}" dt="2025-04-20T21:27:06.339" v="1" actId="26606"/>
          <ac:spMkLst>
            <pc:docMk/>
            <pc:sldMk cId="472353424" sldId="256"/>
            <ac:spMk id="20" creationId="{53947E58-F088-49F1-A3D1-DEA690192E84}"/>
          </ac:spMkLst>
        </pc:spChg>
        <pc:spChg chg="add">
          <ac:chgData name="Hector Najera" userId="04fbcd51e4148ba7" providerId="LiveId" clId="{614C782C-2287-4FEF-A0B3-7F7E663DC84B}" dt="2025-04-20T21:27:06.346" v="2" actId="26606"/>
          <ac:spMkLst>
            <pc:docMk/>
            <pc:sldMk cId="472353424" sldId="256"/>
            <ac:spMk id="22" creationId="{6F5A5072-7B47-4D32-B52A-4EBBF590B8A5}"/>
          </ac:spMkLst>
        </pc:spChg>
        <pc:spChg chg="add">
          <ac:chgData name="Hector Najera" userId="04fbcd51e4148ba7" providerId="LiveId" clId="{614C782C-2287-4FEF-A0B3-7F7E663DC84B}" dt="2025-04-20T21:27:06.346" v="2" actId="26606"/>
          <ac:spMkLst>
            <pc:docMk/>
            <pc:sldMk cId="472353424" sldId="256"/>
            <ac:spMk id="23" creationId="{9715DAF0-AE1B-46C9-8A6B-DB2AA05AB91D}"/>
          </ac:spMkLst>
        </pc:spChg>
        <pc:spChg chg="add">
          <ac:chgData name="Hector Najera" userId="04fbcd51e4148ba7" providerId="LiveId" clId="{614C782C-2287-4FEF-A0B3-7F7E663DC84B}" dt="2025-04-20T21:27:06.346" v="2" actId="26606"/>
          <ac:spMkLst>
            <pc:docMk/>
            <pc:sldMk cId="472353424" sldId="256"/>
            <ac:spMk id="24" creationId="{6016219D-510E-4184-9090-6D5578A87BD1}"/>
          </ac:spMkLst>
        </pc:spChg>
        <pc:spChg chg="add">
          <ac:chgData name="Hector Najera" userId="04fbcd51e4148ba7" providerId="LiveId" clId="{614C782C-2287-4FEF-A0B3-7F7E663DC84B}" dt="2025-04-20T21:27:06.346" v="2" actId="26606"/>
          <ac:spMkLst>
            <pc:docMk/>
            <pc:sldMk cId="472353424" sldId="256"/>
            <ac:spMk id="25" creationId="{AFF4A713-7B75-4B21-90D7-5AB19547C728}"/>
          </ac:spMkLst>
        </pc:spChg>
        <pc:spChg chg="add">
          <ac:chgData name="Hector Najera" userId="04fbcd51e4148ba7" providerId="LiveId" clId="{614C782C-2287-4FEF-A0B3-7F7E663DC84B}" dt="2025-04-20T21:27:06.346" v="2" actId="26606"/>
          <ac:spMkLst>
            <pc:docMk/>
            <pc:sldMk cId="472353424" sldId="256"/>
            <ac:spMk id="26" creationId="{DC631C0B-6DA6-4E57-8231-CE32B3434A7E}"/>
          </ac:spMkLst>
        </pc:spChg>
        <pc:spChg chg="add">
          <ac:chgData name="Hector Najera" userId="04fbcd51e4148ba7" providerId="LiveId" clId="{614C782C-2287-4FEF-A0B3-7F7E663DC84B}" dt="2025-04-20T21:27:06.346" v="2" actId="26606"/>
          <ac:spMkLst>
            <pc:docMk/>
            <pc:sldMk cId="472353424" sldId="256"/>
            <ac:spMk id="27" creationId="{C29501E6-A978-4A61-9689-9085AF97A53A}"/>
          </ac:spMkLst>
        </pc:spChg>
      </pc:sldChg>
      <pc:sldChg chg="addSp modSp mod">
        <pc:chgData name="Hector Najera" userId="04fbcd51e4148ba7" providerId="LiveId" clId="{614C782C-2287-4FEF-A0B3-7F7E663DC84B}" dt="2025-04-20T21:30:17.758" v="144" actId="14100"/>
        <pc:sldMkLst>
          <pc:docMk/>
          <pc:sldMk cId="1804762392" sldId="645"/>
        </pc:sldMkLst>
        <pc:picChg chg="add mod">
          <ac:chgData name="Hector Najera" userId="04fbcd51e4148ba7" providerId="LiveId" clId="{614C782C-2287-4FEF-A0B3-7F7E663DC84B}" dt="2025-04-20T21:30:17.758" v="144" actId="14100"/>
          <ac:picMkLst>
            <pc:docMk/>
            <pc:sldMk cId="1804762392" sldId="645"/>
            <ac:picMk id="5" creationId="{5CD9B866-8BA9-9431-396C-42122E69305A}"/>
          </ac:picMkLst>
        </pc:picChg>
      </pc:sldChg>
      <pc:sldChg chg="modSp mod">
        <pc:chgData name="Hector Najera" userId="04fbcd51e4148ba7" providerId="LiveId" clId="{614C782C-2287-4FEF-A0B3-7F7E663DC84B}" dt="2025-04-20T21:32:00.386" v="145" actId="14100"/>
        <pc:sldMkLst>
          <pc:docMk/>
          <pc:sldMk cId="118839557" sldId="646"/>
        </pc:sldMkLst>
        <pc:spChg chg="mod">
          <ac:chgData name="Hector Najera" userId="04fbcd51e4148ba7" providerId="LiveId" clId="{614C782C-2287-4FEF-A0B3-7F7E663DC84B}" dt="2025-04-20T21:32:00.386" v="145" actId="14100"/>
          <ac:spMkLst>
            <pc:docMk/>
            <pc:sldMk cId="118839557" sldId="646"/>
            <ac:spMk id="3" creationId="{F454703F-5796-7B5F-5D8A-5EDF64CE53E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AC59E-E96F-AED6-EAF5-9FF5AF41F9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00DFE9-C4D3-D71F-8AE8-0D0EEDD953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80DCE4-A64C-137C-CB57-A9536388D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56067-D158-4560-B693-DF2A8E3DF7A3}" type="datetimeFigureOut">
              <a:rPr lang="en-GB" smtClean="0"/>
              <a:t>20/04/2025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172196-8F07-DD93-E120-0C4415683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A5718C-0D7C-EC65-7D71-3237825A6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565D7-94CB-49AC-9B5B-A95FC16EFA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5408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A9E50-2B7C-E908-2FD3-CD2C91E22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288D27-5A6A-68BC-DAAF-8E9606346C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7E692-10A3-CF12-21E6-64245E103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56067-D158-4560-B693-DF2A8E3DF7A3}" type="datetimeFigureOut">
              <a:rPr lang="en-GB" smtClean="0"/>
              <a:t>20/04/2025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D8479-0162-6E72-9CBE-CB27B80C7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B7D347-54BE-BD6F-0598-1EDFC70C7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565D7-94CB-49AC-9B5B-A95FC16EFA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0227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D10198-856A-B971-EC9F-E9A0768513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26E8FE-A03B-12D3-679D-B17F44731A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3F33D2-A832-773C-4152-968A2DA9C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56067-D158-4560-B693-DF2A8E3DF7A3}" type="datetimeFigureOut">
              <a:rPr lang="en-GB" smtClean="0"/>
              <a:t>20/04/2025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A54FE0-E603-FB19-EB2B-C72B61F14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453D90-2243-2654-D048-FD64E2153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565D7-94CB-49AC-9B5B-A95FC16EFA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2139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A0AD3-BF6F-7B1C-850D-18734AFEA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ED88E-644D-23A8-03D2-6B1DF36C9A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245105-F926-1506-1697-3CEFE2E96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56067-D158-4560-B693-DF2A8E3DF7A3}" type="datetimeFigureOut">
              <a:rPr lang="en-GB" smtClean="0"/>
              <a:t>20/04/2025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27FD9D-64E1-2B50-3B1C-694F2A1AC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E6A9C8-E3B0-F88E-CB55-4BE872651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565D7-94CB-49AC-9B5B-A95FC16EFA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6102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821EE-CA2D-0F98-9BEE-03191D63F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E88DB6-BAF3-4641-AF39-3FA4F56581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CC8040-E4A0-21DA-4A5E-8EDF622F8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56067-D158-4560-B693-DF2A8E3DF7A3}" type="datetimeFigureOut">
              <a:rPr lang="en-GB" smtClean="0"/>
              <a:t>20/04/2025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8F3524-9475-2017-1171-0FECC6924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BF84F0-36FE-F7E9-73DD-2B3C1AB1B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565D7-94CB-49AC-9B5B-A95FC16EFA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2768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775D9-AFD8-39AD-5305-47ED1FB5F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F6ECB-F8AD-354C-FF26-6F171210F3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6BC19C-48BC-EEF5-041F-5C83802167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138B68-7195-2591-D56E-8F9810188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56067-D158-4560-B693-DF2A8E3DF7A3}" type="datetimeFigureOut">
              <a:rPr lang="en-GB" smtClean="0"/>
              <a:t>20/04/2025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EE8360-C939-9BFF-BA61-F98775BAF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A0CE88-F9E6-F3F1-BB77-FF1DBED7E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565D7-94CB-49AC-9B5B-A95FC16EFA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610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31DBF-A59B-ABE7-25FA-AA150BB8D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C70290-753B-6D57-E96F-DF515D489D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8F05F4-36D9-EA5A-3FF2-1196B3453F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3198EB-7C7D-9684-458D-83F42A6F88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4B0641-6658-E78F-50B8-9C33DE8CC0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3133CC-EF44-8A12-3002-FFE462369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56067-D158-4560-B693-DF2A8E3DF7A3}" type="datetimeFigureOut">
              <a:rPr lang="en-GB" smtClean="0"/>
              <a:t>20/04/2025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0F0A96-890B-3DD2-EE44-7AC5B8043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F9B443-C4F4-C36D-15F2-6407025A2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565D7-94CB-49AC-9B5B-A95FC16EFA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0881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D00DD-735E-B7F3-CC5F-406A4CB21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1905D3-9665-CA96-8FC1-F16E6114D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56067-D158-4560-B693-DF2A8E3DF7A3}" type="datetimeFigureOut">
              <a:rPr lang="en-GB" smtClean="0"/>
              <a:t>20/04/2025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2376AC-12B8-639D-D1C4-5DE2BB2FA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9B16C7-38EC-BD44-B996-BD42A5778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565D7-94CB-49AC-9B5B-A95FC16EFA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4209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7EF316-568A-972C-9314-440A739F7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56067-D158-4560-B693-DF2A8E3DF7A3}" type="datetimeFigureOut">
              <a:rPr lang="en-GB" smtClean="0"/>
              <a:t>20/04/2025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796A1E-9BE4-5DD3-91D2-20CF58875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CCC84A-0D39-C6B4-F900-B9B814AD0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565D7-94CB-49AC-9B5B-A95FC16EFA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9143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73865-E3B6-25FE-6F2C-A4670538E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77018-0476-46A2-EFE8-B33BDB5C2D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6B7F93-58CD-2F35-3BA8-2693C8376A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DDA649-1C68-5630-790D-F9E12D417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56067-D158-4560-B693-DF2A8E3DF7A3}" type="datetimeFigureOut">
              <a:rPr lang="en-GB" smtClean="0"/>
              <a:t>20/04/2025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7122CD-6F31-1CB0-C088-5BE576F2F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71DB12-1C67-0401-3A68-199A6265E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565D7-94CB-49AC-9B5B-A95FC16EFA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0596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88F33-EF9C-C385-357B-EE479EDAF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4C6F8D-47BE-E7E7-7D16-D657EF8DD6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2543F3-B08E-C149-8D9D-019E02702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9F23B9-8B60-113D-B826-860D20048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56067-D158-4560-B693-DF2A8E3DF7A3}" type="datetimeFigureOut">
              <a:rPr lang="en-GB" smtClean="0"/>
              <a:t>20/04/2025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BCF9E9-8BFF-04F0-45A8-0956ED5A5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377D8C-5C1E-FA44-053F-2C912E438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565D7-94CB-49AC-9B5B-A95FC16EFA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3464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9930C3-7252-F233-52C3-2FB2DD1EF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A6E79-A047-2EE5-A7D6-75C7A650C7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C4F2E7-344B-4333-78DA-9773464212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5C56067-D158-4560-B693-DF2A8E3DF7A3}" type="datetimeFigureOut">
              <a:rPr lang="en-GB" smtClean="0"/>
              <a:t>20/04/2025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31C00A-0297-EAC2-4D4D-E16563DDF2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22531-1884-7F57-F6BF-1493CECB75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CF565D7-94CB-49AC-9B5B-A95FC16EFA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2542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tm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6AEF71-D900-DA65-D217-49C6925EA9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s-MX" sz="4800">
                <a:solidFill>
                  <a:srgbClr val="FFFFFF"/>
                </a:solidFill>
              </a:rPr>
              <a:t>Taller: Medición y análisis de pobreza</a:t>
            </a:r>
            <a:endParaRPr lang="en-GB" sz="480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7A3064-F6F9-4F82-72BD-71F8115886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es-MX"/>
              <a:t>Héctor Nájera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2353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DD58B-B27B-45A5-99B1-26DBCF01C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8047" y="63567"/>
            <a:ext cx="9170893" cy="1325563"/>
          </a:xfrm>
        </p:spPr>
        <p:txBody>
          <a:bodyPr/>
          <a:lstStyle/>
          <a:p>
            <a:r>
              <a:rPr lang="es-MX" dirty="0"/>
              <a:t>Flujo de trabajo ideal en medición de pobreza</a:t>
            </a:r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3B97526B-0104-4149-85EC-80525B47F2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054" y="1416441"/>
            <a:ext cx="8137320" cy="5161360"/>
          </a:xfrm>
        </p:spPr>
      </p:pic>
      <p:sp>
        <p:nvSpPr>
          <p:cNvPr id="3" name="Elipse 2">
            <a:extLst>
              <a:ext uri="{FF2B5EF4-FFF2-40B4-BE49-F238E27FC236}">
                <a16:creationId xmlns:a16="http://schemas.microsoft.com/office/drawing/2014/main" id="{B128D88E-9E6B-4D56-9CE1-E8BF4737558A}"/>
              </a:ext>
            </a:extLst>
          </p:cNvPr>
          <p:cNvSpPr/>
          <p:nvPr/>
        </p:nvSpPr>
        <p:spPr>
          <a:xfrm>
            <a:off x="1006679" y="1308683"/>
            <a:ext cx="2994870" cy="9899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0EAC87D0-F65E-43A8-9289-BF41EA692729}"/>
              </a:ext>
            </a:extLst>
          </p:cNvPr>
          <p:cNvSpPr txBox="1"/>
          <p:nvPr/>
        </p:nvSpPr>
        <p:spPr>
          <a:xfrm>
            <a:off x="1182848" y="2634143"/>
            <a:ext cx="2122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  <a:latin typeface="Bell MT" panose="02020503060305020303" pitchFamily="18" charset="0"/>
              </a:rPr>
              <a:t>Teoría de NBI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4B38D7BC-0B8B-42D7-8015-64333ACB0671}"/>
              </a:ext>
            </a:extLst>
          </p:cNvPr>
          <p:cNvSpPr/>
          <p:nvPr/>
        </p:nvSpPr>
        <p:spPr>
          <a:xfrm>
            <a:off x="4043492" y="1208014"/>
            <a:ext cx="3506599" cy="218113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47F8E7F-DF83-435F-9A8F-E0B63A3AFCC8}"/>
              </a:ext>
            </a:extLst>
          </p:cNvPr>
          <p:cNvSpPr txBox="1"/>
          <p:nvPr/>
        </p:nvSpPr>
        <p:spPr>
          <a:xfrm>
            <a:off x="7847900" y="1570423"/>
            <a:ext cx="13506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  <a:latin typeface="Bell MT" panose="02020503060305020303" pitchFamily="18" charset="0"/>
              </a:rPr>
              <a:t>Método a partir del NBI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4624C77B-66C6-4F90-92E6-392CF3DA893E}"/>
              </a:ext>
            </a:extLst>
          </p:cNvPr>
          <p:cNvSpPr/>
          <p:nvPr/>
        </p:nvSpPr>
        <p:spPr>
          <a:xfrm>
            <a:off x="7441037" y="3231892"/>
            <a:ext cx="2407640" cy="265931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8867DE4E-C95B-4706-BF6A-9AEE672CDC95}"/>
              </a:ext>
            </a:extLst>
          </p:cNvPr>
          <p:cNvSpPr txBox="1"/>
          <p:nvPr/>
        </p:nvSpPr>
        <p:spPr>
          <a:xfrm>
            <a:off x="9940954" y="3800213"/>
            <a:ext cx="12111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  <a:latin typeface="Bell MT" panose="02020503060305020303" pitchFamily="18" charset="0"/>
              </a:rPr>
              <a:t>Escrutinio de los supuestos del NBI</a:t>
            </a:r>
          </a:p>
        </p:txBody>
      </p:sp>
    </p:spTree>
    <p:extLst>
      <p:ext uri="{BB962C8B-B14F-4D97-AF65-F5344CB8AC3E}">
        <p14:creationId xmlns:p14="http://schemas.microsoft.com/office/powerpoint/2010/main" val="2679746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6" grpId="0" animBg="1"/>
      <p:bldP spid="7" grpId="0"/>
      <p:bldP spid="8" grpId="0" animBg="1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08417-400F-8A48-291E-1A4BF8BF7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Contexto de la medición de la pobreza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7F7A62-4C40-1626-80E2-C4A8461325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377719" cy="4351338"/>
          </a:xfrm>
        </p:spPr>
        <p:txBody>
          <a:bodyPr>
            <a:normAutofit fontScale="85000" lnSpcReduction="20000"/>
          </a:bodyPr>
          <a:lstStyle/>
          <a:p>
            <a:r>
              <a:rPr lang="es-MX" dirty="0"/>
              <a:t>Instrumentos de recolección de datos:</a:t>
            </a:r>
          </a:p>
          <a:p>
            <a:pPr lvl="1"/>
            <a:r>
              <a:rPr lang="es-MX" dirty="0"/>
              <a:t>sumamente complejos, </a:t>
            </a:r>
          </a:p>
          <a:p>
            <a:pPr lvl="1"/>
            <a:r>
              <a:rPr lang="es-MX" dirty="0"/>
              <a:t>multipropósito, </a:t>
            </a:r>
          </a:p>
          <a:p>
            <a:pPr lvl="1"/>
            <a:r>
              <a:rPr lang="es-MX" dirty="0"/>
              <a:t>dependientes a las vicisitudes de la política,</a:t>
            </a:r>
          </a:p>
          <a:p>
            <a:pPr lvl="1"/>
            <a:r>
              <a:rPr lang="es-MX" dirty="0"/>
              <a:t>Muy costosos: no se traduce en mayor precisión y exactitud de la medición,</a:t>
            </a:r>
          </a:p>
          <a:p>
            <a:pPr lvl="1"/>
            <a:r>
              <a:rPr lang="es-MX" dirty="0"/>
              <a:t>sin diseño conceptual para medir pobreza</a:t>
            </a:r>
          </a:p>
          <a:p>
            <a:pPr lvl="1"/>
            <a:endParaRPr lang="es-MX" dirty="0"/>
          </a:p>
          <a:p>
            <a:r>
              <a:rPr lang="es-MX" dirty="0"/>
              <a:t>Medidas de pobreza desactualizadas, rígidas, a nivel hogar y con alto error de medición</a:t>
            </a:r>
          </a:p>
          <a:p>
            <a:r>
              <a:rPr lang="es-MX" dirty="0"/>
              <a:t>Consenso emergente internacional sobre estandarizar los criterios de producción de las medidas de pobreza</a:t>
            </a:r>
          </a:p>
          <a:p>
            <a:r>
              <a:rPr lang="es-MX" dirty="0"/>
              <a:t>La generalización del proceso de medición está altamente comprometida</a:t>
            </a:r>
            <a:endParaRPr lang="en-GB" dirty="0"/>
          </a:p>
        </p:txBody>
      </p:sp>
      <p:pic>
        <p:nvPicPr>
          <p:cNvPr id="4098" name="Picture 2" descr="[PDF] Monitoring Global Poverty by World Bank eBook | Perlego">
            <a:extLst>
              <a:ext uri="{FF2B5EF4-FFF2-40B4-BE49-F238E27FC236}">
                <a16:creationId xmlns:a16="http://schemas.microsoft.com/office/drawing/2014/main" id="{827DF323-99AA-E16A-2C6C-1F99640C80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6291" y="897793"/>
            <a:ext cx="1551933" cy="232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cartoon of a city&#10;&#10;AI-generated content may be incorrect.">
            <a:extLst>
              <a:ext uri="{FF2B5EF4-FFF2-40B4-BE49-F238E27FC236}">
                <a16:creationId xmlns:a16="http://schemas.microsoft.com/office/drawing/2014/main" id="{D134CED8-4EB0-DC20-9B64-22DDFFA66A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9544" y="3586255"/>
            <a:ext cx="1865426" cy="2590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954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F321A-21D9-9D77-0D02-D4754480C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Principios rectores</a:t>
            </a:r>
            <a:endParaRPr lang="en-GB" dirty="0"/>
          </a:p>
        </p:txBody>
      </p:sp>
      <p:pic>
        <p:nvPicPr>
          <p:cNvPr id="9" name="Picture 8" descr="A close-up of a text&#10;&#10;AI-generated content may be incorrect.">
            <a:extLst>
              <a:ext uri="{FF2B5EF4-FFF2-40B4-BE49-F238E27FC236}">
                <a16:creationId xmlns:a16="http://schemas.microsoft.com/office/drawing/2014/main" id="{F64D4623-BABC-1652-BB57-E5AD127E64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9" y="1839369"/>
            <a:ext cx="6287377" cy="190526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FEC7497-4ACC-D949-2B0B-3908A58E63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647" y="3744635"/>
            <a:ext cx="5734850" cy="685896"/>
          </a:xfrm>
          <a:prstGeom prst="rect">
            <a:avLst/>
          </a:prstGeom>
        </p:spPr>
      </p:pic>
      <p:pic>
        <p:nvPicPr>
          <p:cNvPr id="12" name="Picture 11" descr="A cartoon of a city&#10;&#10;AI-generated content may be incorrect.">
            <a:extLst>
              <a:ext uri="{FF2B5EF4-FFF2-40B4-BE49-F238E27FC236}">
                <a16:creationId xmlns:a16="http://schemas.microsoft.com/office/drawing/2014/main" id="{E7561EB7-42F1-D7EA-1176-D2F2DE3456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127" y="1973212"/>
            <a:ext cx="2427225" cy="3370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387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9AACBA-25A1-A378-0B10-5EF1CCE996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3924F-E1CA-53DB-E56D-41F1AF986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Principios rectores</a:t>
            </a:r>
            <a:endParaRPr lang="en-GB" dirty="0"/>
          </a:p>
        </p:txBody>
      </p:sp>
      <p:pic>
        <p:nvPicPr>
          <p:cNvPr id="9" name="Picture 8" descr="A close-up of a text&#10;&#10;AI-generated content may be incorrect.">
            <a:extLst>
              <a:ext uri="{FF2B5EF4-FFF2-40B4-BE49-F238E27FC236}">
                <a16:creationId xmlns:a16="http://schemas.microsoft.com/office/drawing/2014/main" id="{289A8917-1A63-F726-F911-426A5186E4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840" y="1879360"/>
            <a:ext cx="8821622" cy="267321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385EEAD-CCF6-DD67-330E-285AF91CE9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388" y="4552579"/>
            <a:ext cx="8046387" cy="962359"/>
          </a:xfrm>
          <a:prstGeom prst="rect">
            <a:avLst/>
          </a:prstGeom>
        </p:spPr>
      </p:pic>
      <p:sp>
        <p:nvSpPr>
          <p:cNvPr id="3" name="Left Brace 2">
            <a:extLst>
              <a:ext uri="{FF2B5EF4-FFF2-40B4-BE49-F238E27FC236}">
                <a16:creationId xmlns:a16="http://schemas.microsoft.com/office/drawing/2014/main" id="{87B3776B-AFA9-AEA2-DE36-F1E56B0C9DA1}"/>
              </a:ext>
            </a:extLst>
          </p:cNvPr>
          <p:cNvSpPr/>
          <p:nvPr/>
        </p:nvSpPr>
        <p:spPr>
          <a:xfrm>
            <a:off x="9544608" y="2446680"/>
            <a:ext cx="256854" cy="2691829"/>
          </a:xfrm>
          <a:prstGeom prst="leftBrace">
            <a:avLst>
              <a:gd name="adj1" fmla="val 8333"/>
              <a:gd name="adj2" fmla="val 48855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0EFCBA0-7E24-40C9-0617-B206D7ECE90A}"/>
              </a:ext>
            </a:extLst>
          </p:cNvPr>
          <p:cNvSpPr/>
          <p:nvPr/>
        </p:nvSpPr>
        <p:spPr>
          <a:xfrm>
            <a:off x="1998324" y="3169659"/>
            <a:ext cx="695302" cy="323676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623407E-45F9-7214-D819-47B7FFC4D411}"/>
              </a:ext>
            </a:extLst>
          </p:cNvPr>
          <p:cNvSpPr/>
          <p:nvPr/>
        </p:nvSpPr>
        <p:spPr>
          <a:xfrm>
            <a:off x="1998324" y="3878452"/>
            <a:ext cx="868166" cy="32367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CD71BD-C5C2-19AB-0EBF-8598219C4C5B}"/>
              </a:ext>
            </a:extLst>
          </p:cNvPr>
          <p:cNvSpPr txBox="1"/>
          <p:nvPr/>
        </p:nvSpPr>
        <p:spPr>
          <a:xfrm>
            <a:off x="9976207" y="2609636"/>
            <a:ext cx="185962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Estimación de error sistemático y aleatorio: </a:t>
            </a:r>
            <a:r>
              <a:rPr lang="es-MX" dirty="0">
                <a:solidFill>
                  <a:srgbClr val="FF0000"/>
                </a:solidFill>
              </a:rPr>
              <a:t>Modelos de ecuaciones estructurales. SEM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2150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A6348-7FC3-51A2-0AC8-0AA8C2924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Validez y confiabilidad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711230-C48E-8800-7E1A-61D4E77897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s-MX" dirty="0"/>
              <a:t>Confiabilidad: </a:t>
            </a:r>
          </a:p>
          <a:p>
            <a:pPr lvl="1"/>
            <a:r>
              <a:rPr lang="es-MX" dirty="0"/>
              <a:t>Es la homogeneidad de los puntajes de una escala: misma fuente de variación</a:t>
            </a:r>
          </a:p>
          <a:p>
            <a:pPr lvl="1"/>
            <a:r>
              <a:rPr lang="es-MX" dirty="0"/>
              <a:t>Si la variación de los indicadores fuera 100% atribuible al mismo fenómenos, la confiabilidad es 1 (error igual a cero).</a:t>
            </a:r>
          </a:p>
          <a:p>
            <a:pPr lvl="1"/>
            <a:r>
              <a:rPr lang="es-MX" dirty="0"/>
              <a:t>Si la variación de los indicadores fuera 0% atribuible al mismo fenómeno, sería un proceso aleatorio</a:t>
            </a:r>
          </a:p>
          <a:p>
            <a:pPr lvl="1"/>
            <a:endParaRPr lang="es-MX" dirty="0"/>
          </a:p>
          <a:p>
            <a:r>
              <a:rPr lang="es-MX" dirty="0"/>
              <a:t>Validez:</a:t>
            </a:r>
          </a:p>
          <a:p>
            <a:pPr lvl="1"/>
            <a:r>
              <a:rPr lang="es-MX" dirty="0"/>
              <a:t>La evidencia que me permite interpretar cierto score como si fuera pobreza</a:t>
            </a:r>
          </a:p>
          <a:p>
            <a:pPr lvl="1"/>
            <a:r>
              <a:rPr lang="es-MX" dirty="0"/>
              <a:t>La evidencia a favor de la inferencia que me gustaría hacer: 40% de pobreza, subió 2 </a:t>
            </a:r>
            <a:r>
              <a:rPr lang="es-MX" dirty="0" err="1"/>
              <a:t>pp</a:t>
            </a:r>
            <a:r>
              <a:rPr lang="es-MX" dirty="0"/>
              <a:t> la pobreza</a:t>
            </a:r>
          </a:p>
        </p:txBody>
      </p:sp>
    </p:spTree>
    <p:extLst>
      <p:ext uri="{BB962C8B-B14F-4D97-AF65-F5344CB8AC3E}">
        <p14:creationId xmlns:p14="http://schemas.microsoft.com/office/powerpoint/2010/main" val="147114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F988B-B0E7-762F-0736-C54329DFB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Error de medición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D416D8-5BF3-0C0E-7F74-4E80CE535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MX" dirty="0"/>
              <a:t>CONEVAL: </a:t>
            </a:r>
          </a:p>
          <a:p>
            <a:pPr lvl="1"/>
            <a:r>
              <a:rPr lang="es-MX" dirty="0"/>
              <a:t>.62 (38% de error aleatorio)</a:t>
            </a:r>
          </a:p>
          <a:p>
            <a:pPr lvl="1"/>
            <a:r>
              <a:rPr lang="en-GB" dirty="0"/>
              <a:t>8% de </a:t>
            </a:r>
            <a:r>
              <a:rPr lang="en-GB" dirty="0" err="1"/>
              <a:t>falsos</a:t>
            </a:r>
            <a:r>
              <a:rPr lang="en-GB" dirty="0"/>
              <a:t> </a:t>
            </a:r>
            <a:r>
              <a:rPr lang="en-GB" dirty="0" err="1"/>
              <a:t>negativos</a:t>
            </a:r>
            <a:r>
              <a:rPr lang="en-GB" dirty="0"/>
              <a:t> (2022)</a:t>
            </a:r>
          </a:p>
          <a:p>
            <a:pPr lvl="1"/>
            <a:endParaRPr lang="en-GB" dirty="0"/>
          </a:p>
          <a:p>
            <a:r>
              <a:rPr lang="en-GB" dirty="0"/>
              <a:t>MPI (OPHI-PNUD)</a:t>
            </a:r>
          </a:p>
          <a:p>
            <a:pPr lvl="1"/>
            <a:r>
              <a:rPr lang="en-GB" dirty="0"/>
              <a:t>.6 (40% de error </a:t>
            </a:r>
            <a:r>
              <a:rPr lang="en-GB" dirty="0" err="1"/>
              <a:t>aleatorio</a:t>
            </a:r>
            <a:r>
              <a:rPr lang="en-GB" dirty="0"/>
              <a:t>)</a:t>
            </a:r>
          </a:p>
          <a:p>
            <a:pPr lvl="1"/>
            <a:r>
              <a:rPr lang="en-GB" dirty="0" err="1"/>
              <a:t>Expectativa</a:t>
            </a:r>
            <a:r>
              <a:rPr lang="en-GB" dirty="0"/>
              <a:t> de 10% de </a:t>
            </a:r>
            <a:r>
              <a:rPr lang="en-GB" dirty="0" err="1"/>
              <a:t>errores</a:t>
            </a:r>
            <a:r>
              <a:rPr lang="en-GB" dirty="0"/>
              <a:t> de </a:t>
            </a:r>
            <a:r>
              <a:rPr lang="en-GB" dirty="0" err="1"/>
              <a:t>clasificación</a:t>
            </a:r>
            <a:endParaRPr lang="en-GB" dirty="0"/>
          </a:p>
          <a:p>
            <a:pPr lvl="1"/>
            <a:endParaRPr lang="en-GB" dirty="0"/>
          </a:p>
          <a:p>
            <a:r>
              <a:rPr lang="en-GB" dirty="0" err="1"/>
              <a:t>Privación</a:t>
            </a:r>
            <a:r>
              <a:rPr lang="en-GB" dirty="0"/>
              <a:t> </a:t>
            </a:r>
            <a:r>
              <a:rPr lang="en-GB" dirty="0" err="1"/>
              <a:t>relativa</a:t>
            </a:r>
            <a:endParaRPr lang="en-GB" dirty="0"/>
          </a:p>
          <a:p>
            <a:pPr lvl="1"/>
            <a:r>
              <a:rPr lang="en-GB" dirty="0"/>
              <a:t>.88 (12% error </a:t>
            </a:r>
            <a:r>
              <a:rPr lang="en-GB" dirty="0" err="1"/>
              <a:t>aleatorio</a:t>
            </a:r>
            <a:r>
              <a:rPr lang="en-GB" dirty="0"/>
              <a:t>)</a:t>
            </a:r>
          </a:p>
          <a:p>
            <a:pPr lvl="1"/>
            <a:r>
              <a:rPr lang="en-US" dirty="0"/>
              <a:t>&lt;5% </a:t>
            </a:r>
            <a:r>
              <a:rPr lang="en-US" dirty="0" err="1"/>
              <a:t>errores</a:t>
            </a:r>
            <a:r>
              <a:rPr lang="en-US" dirty="0"/>
              <a:t> de </a:t>
            </a:r>
            <a:r>
              <a:rPr lang="en-US" dirty="0" err="1"/>
              <a:t>clasificaci</a:t>
            </a:r>
            <a:r>
              <a:rPr lang="es-MX" dirty="0" err="1"/>
              <a:t>ón</a:t>
            </a:r>
            <a:r>
              <a:rPr lang="es-MX" dirty="0"/>
              <a:t>.</a:t>
            </a:r>
          </a:p>
          <a:p>
            <a:pPr lvl="1"/>
            <a:r>
              <a:rPr lang="es-MX" dirty="0"/>
              <a:t>Sin evidencia de error </a:t>
            </a:r>
            <a:r>
              <a:rPr lang="es-MX" dirty="0" err="1"/>
              <a:t>sistemátic</a:t>
            </a:r>
            <a:endParaRPr lang="en-GB" dirty="0"/>
          </a:p>
        </p:txBody>
      </p:sp>
      <p:pic>
        <p:nvPicPr>
          <p:cNvPr id="5" name="Picture 4" descr="A screenshot of a web page&#10;&#10;AI-generated content may be incorrect.">
            <a:extLst>
              <a:ext uri="{FF2B5EF4-FFF2-40B4-BE49-F238E27FC236}">
                <a16:creationId xmlns:a16="http://schemas.microsoft.com/office/drawing/2014/main" id="{5CD9B866-8BA9-9431-396C-42122E6930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7131" y="1150706"/>
            <a:ext cx="5308838" cy="236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762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E93DC7-342C-9839-56FA-12F8741462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4A05C-1ABC-B25E-1945-FCF4B7F0A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Error de medición: Consecuencias 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4703F-5796-7B5F-5D8A-5EDF64CE53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79822" cy="4739562"/>
          </a:xfrm>
        </p:spPr>
        <p:txBody>
          <a:bodyPr/>
          <a:lstStyle/>
          <a:p>
            <a:r>
              <a:rPr lang="es-MX" dirty="0"/>
              <a:t>Falsos positivos y negativos: Sub/sobre estimación de la pobreza</a:t>
            </a:r>
          </a:p>
          <a:p>
            <a:endParaRPr lang="es-MX" dirty="0"/>
          </a:p>
          <a:p>
            <a:pPr lvl="1"/>
            <a:r>
              <a:rPr lang="es-MX" dirty="0"/>
              <a:t>Pobre identificación para los modelos </a:t>
            </a:r>
            <a:r>
              <a:rPr lang="es-MX" dirty="0" err="1"/>
              <a:t>logit</a:t>
            </a:r>
            <a:r>
              <a:rPr lang="es-MX" dirty="0"/>
              <a:t>/</a:t>
            </a:r>
            <a:r>
              <a:rPr lang="es-MX" dirty="0" err="1"/>
              <a:t>probit</a:t>
            </a:r>
            <a:r>
              <a:rPr lang="es-MX" dirty="0"/>
              <a:t> de variables binarias</a:t>
            </a:r>
          </a:p>
          <a:p>
            <a:pPr lvl="1"/>
            <a:endParaRPr lang="es-MX" dirty="0"/>
          </a:p>
          <a:p>
            <a:pPr lvl="1"/>
            <a:endParaRPr lang="es-MX" dirty="0"/>
          </a:p>
          <a:p>
            <a:r>
              <a:rPr lang="es-MX" dirty="0"/>
              <a:t>Estimaciones inconsistentes y sesgadas (</a:t>
            </a:r>
            <a:r>
              <a:rPr lang="es-MX" dirty="0" err="1"/>
              <a:t>Hausman</a:t>
            </a:r>
            <a:r>
              <a:rPr lang="es-MX" dirty="0"/>
              <a:t> et al., 1999)</a:t>
            </a:r>
          </a:p>
          <a:p>
            <a:endParaRPr lang="es-MX" dirty="0"/>
          </a:p>
          <a:p>
            <a:endParaRPr lang="es-MX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8395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336</Words>
  <Application>Microsoft Office PowerPoint</Application>
  <PresentationFormat>Widescreen</PresentationFormat>
  <Paragraphs>50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Aptos</vt:lpstr>
      <vt:lpstr>Aptos Display</vt:lpstr>
      <vt:lpstr>Arial</vt:lpstr>
      <vt:lpstr>Bell MT</vt:lpstr>
      <vt:lpstr>Office Theme</vt:lpstr>
      <vt:lpstr>Taller: Medición y análisis de pobreza</vt:lpstr>
      <vt:lpstr>Flujo de trabajo ideal en medición de pobreza</vt:lpstr>
      <vt:lpstr>Contexto de la medición de la pobreza</vt:lpstr>
      <vt:lpstr>Principios rectores</vt:lpstr>
      <vt:lpstr>Principios rectores</vt:lpstr>
      <vt:lpstr>Validez y confiabilidad</vt:lpstr>
      <vt:lpstr>Error de medición</vt:lpstr>
      <vt:lpstr>Error de medición: Consecuencias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PUED1</dc:creator>
  <cp:lastModifiedBy>PUED1</cp:lastModifiedBy>
  <cp:revision>1</cp:revision>
  <dcterms:created xsi:type="dcterms:W3CDTF">2025-04-20T21:14:27Z</dcterms:created>
  <dcterms:modified xsi:type="dcterms:W3CDTF">2025-04-20T21:32:09Z</dcterms:modified>
</cp:coreProperties>
</file>