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60.xml" ContentType="application/vnd.openxmlformats-officedocument.presentationml.slide+xml"/>
  <Override PartName="/ppt/slides/slide70.xml" ContentType="application/vnd.openxmlformats-officedocument.presentationml.slide+xml"/>
  <Override PartName="/ppt/slides/slide80.xml" ContentType="application/vnd.openxmlformats-officedocument.presentationml.slide+xml"/>
  <Override PartName="/ppt/slides/slide90.xml" ContentType="application/vnd.openxmlformats-officedocument.presentationml.slide+xml"/>
  <Override PartName="/ppt/slides/slide100.xml" ContentType="application/vnd.openxmlformats-officedocument.presentationml.slide+xml"/>
  <Override PartName="/ppt/slideLayouts/slideLayout2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529" r:id="rId3"/>
    <p:sldId id="289" r:id="rId4"/>
    <p:sldId id="290" r:id="rId5"/>
    <p:sldId id="442" r:id="rId6"/>
    <p:sldId id="443" r:id="rId7"/>
    <p:sldId id="444" r:id="rId8"/>
    <p:sldId id="445" r:id="rId9"/>
    <p:sldId id="446" r:id="rId10"/>
    <p:sldId id="447" r:id="rId11"/>
    <p:sldId id="459" r:id="rId12"/>
    <p:sldId id="531" r:id="rId13"/>
    <p:sldId id="521" r:id="rId14"/>
    <p:sldId id="522" r:id="rId15"/>
    <p:sldId id="523" r:id="rId16"/>
    <p:sldId id="524" r:id="rId17"/>
    <p:sldId id="520" r:id="rId18"/>
    <p:sldId id="525" r:id="rId19"/>
    <p:sldId id="526" r:id="rId20"/>
    <p:sldId id="527" r:id="rId21"/>
    <p:sldId id="296" r:id="rId22"/>
    <p:sldId id="543" r:id="rId23"/>
    <p:sldId id="532" r:id="rId24"/>
    <p:sldId id="298" r:id="rId25"/>
    <p:sldId id="300" r:id="rId26"/>
    <p:sldId id="302" r:id="rId27"/>
    <p:sldId id="301" r:id="rId28"/>
    <p:sldId id="533" r:id="rId29"/>
    <p:sldId id="535" r:id="rId30"/>
    <p:sldId id="536" r:id="rId31"/>
    <p:sldId id="303" r:id="rId32"/>
    <p:sldId id="304" r:id="rId33"/>
    <p:sldId id="305" r:id="rId34"/>
    <p:sldId id="534" r:id="rId35"/>
    <p:sldId id="306" r:id="rId36"/>
    <p:sldId id="307" r:id="rId37"/>
    <p:sldId id="537" r:id="rId38"/>
    <p:sldId id="308" r:id="rId39"/>
    <p:sldId id="309" r:id="rId40"/>
    <p:sldId id="310" r:id="rId41"/>
    <p:sldId id="538" r:id="rId42"/>
    <p:sldId id="542" r:id="rId43"/>
    <p:sldId id="540" r:id="rId44"/>
    <p:sldId id="278" r:id="rId45"/>
    <p:sldId id="279" r:id="rId46"/>
    <p:sldId id="541" r:id="rId47"/>
    <p:sldId id="539" r:id="rId48"/>
    <p:sldId id="258" r:id="rId49"/>
    <p:sldId id="28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 y="2"/>
            <a:ext cx="12207255" cy="6866581"/>
          </a:xfrm>
          <a:prstGeom prst="rect">
            <a:avLst/>
          </a:prstGeom>
        </p:spPr>
      </p:pic>
      <p:sp>
        <p:nvSpPr>
          <p:cNvPr id="2" name="Título 1"/>
          <p:cNvSpPr>
            <a:spLocks noGrp="1"/>
          </p:cNvSpPr>
          <p:nvPr>
            <p:ph type="ctrTitle"/>
          </p:nvPr>
        </p:nvSpPr>
        <p:spPr>
          <a:xfrm>
            <a:off x="914400" y="2130430"/>
            <a:ext cx="10363200" cy="1470025"/>
          </a:xfrm>
        </p:spPr>
        <p:txBody>
          <a:bodyPr/>
          <a:lstStyle>
            <a:lvl1pPr>
              <a:defRPr>
                <a:solidFill>
                  <a:schemeClr val="bg1"/>
                </a:solidFill>
              </a:defRPr>
            </a:lvl1pPr>
          </a:lstStyle>
          <a:p>
            <a:r>
              <a:rPr lang="es-ES"/>
              <a:t>Haga clic para modificar el estilo de título del patrón</a:t>
            </a:r>
            <a:endParaRPr lang="es-ES" dirty="0"/>
          </a:p>
        </p:txBody>
      </p:sp>
      <p:sp>
        <p:nvSpPr>
          <p:cNvPr id="3" name="Subtítulo 2"/>
          <p:cNvSpPr>
            <a:spLocks noGrp="1"/>
          </p:cNvSpPr>
          <p:nvPr>
            <p:ph type="subTitle" idx="1"/>
          </p:nvPr>
        </p:nvSpPr>
        <p:spPr>
          <a:xfrm>
            <a:off x="1828800" y="4300487"/>
            <a:ext cx="8534400" cy="1338317"/>
          </a:xfrm>
        </p:spPr>
        <p:txBody>
          <a:bodyPr/>
          <a:lstStyle>
            <a:lvl1pPr marL="0" indent="0" algn="ctr">
              <a:buNone/>
              <a:defRPr>
                <a:solidFill>
                  <a:srgbClr val="FFFF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
              <a:t>Haga clic para editar el estilo de subtítulo del patrón</a:t>
            </a:r>
            <a:endParaRPr lang="es-ES" dirty="0"/>
          </a:p>
        </p:txBody>
      </p:sp>
      <p:sp>
        <p:nvSpPr>
          <p:cNvPr id="4" name="Marcador de fecha 3"/>
          <p:cNvSpPr>
            <a:spLocks noGrp="1"/>
          </p:cNvSpPr>
          <p:nvPr>
            <p:ph type="dt" sz="half" idx="10"/>
          </p:nvPr>
        </p:nvSpPr>
        <p:spPr/>
        <p:txBody>
          <a:bodyPr/>
          <a:lstStyle/>
          <a:p>
            <a:fld id="{219B83AC-891D-8147-800E-9455D2F3A257}"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96423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7188967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55415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374427"/>
            <a:ext cx="2743200" cy="4751736"/>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09600" y="1374427"/>
            <a:ext cx="8026400" cy="4751736"/>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9738224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1374427"/>
            <a:ext cx="2743200" cy="4751736"/>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09600" y="1374427"/>
            <a:ext cx="8026400" cy="4751736"/>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3139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 y="2"/>
            <a:ext cx="12207255" cy="6866581"/>
          </a:xfrm>
          <a:prstGeom prst="rect">
            <a:avLst/>
          </a:prstGeom>
        </p:spPr>
      </p:pic>
      <p:sp>
        <p:nvSpPr>
          <p:cNvPr id="2" name="Título 1"/>
          <p:cNvSpPr>
            <a:spLocks noGrp="1"/>
          </p:cNvSpPr>
          <p:nvPr>
            <p:ph type="ctrTitle"/>
          </p:nvPr>
        </p:nvSpPr>
        <p:spPr>
          <a:xfrm>
            <a:off x="914400" y="2130430"/>
            <a:ext cx="10363200" cy="1470025"/>
          </a:xfrm>
        </p:spPr>
        <p:txBody>
          <a:bodyPr/>
          <a:lstStyle>
            <a:lvl1pPr>
              <a:defRPr>
                <a:solidFill>
                  <a:schemeClr val="bg1"/>
                </a:solidFill>
              </a:defRPr>
            </a:lvl1pPr>
          </a:lstStyle>
          <a:p>
            <a:r>
              <a:rPr lang="es-ES"/>
              <a:t>Haga clic para modificar el estilo de título del patrón</a:t>
            </a:r>
            <a:endParaRPr lang="es-ES" dirty="0"/>
          </a:p>
        </p:txBody>
      </p:sp>
      <p:sp>
        <p:nvSpPr>
          <p:cNvPr id="3" name="Subtítulo 2"/>
          <p:cNvSpPr>
            <a:spLocks noGrp="1"/>
          </p:cNvSpPr>
          <p:nvPr>
            <p:ph type="subTitle" idx="1"/>
          </p:nvPr>
        </p:nvSpPr>
        <p:spPr>
          <a:xfrm>
            <a:off x="1828800" y="4300487"/>
            <a:ext cx="8534400" cy="1338317"/>
          </a:xfrm>
        </p:spPr>
        <p:txBody>
          <a:bodyPr/>
          <a:lstStyle>
            <a:lvl1pPr marL="0" indent="0" algn="ctr">
              <a:buNone/>
              <a:defRPr>
                <a:solidFill>
                  <a:srgbClr val="FFFF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
              <a:t>Haga clic para editar el estilo de subtítulo del patrón</a:t>
            </a:r>
            <a:endParaRPr lang="es-ES" dirty="0"/>
          </a:p>
        </p:txBody>
      </p:sp>
      <p:sp>
        <p:nvSpPr>
          <p:cNvPr id="4" name="Marcador de fecha 3"/>
          <p:cNvSpPr>
            <a:spLocks noGrp="1"/>
          </p:cNvSpPr>
          <p:nvPr>
            <p:ph type="dt" sz="half" idx="10"/>
          </p:nvPr>
        </p:nvSpPr>
        <p:spPr/>
        <p:txBody>
          <a:bodyPr/>
          <a:lstStyle/>
          <a:p>
            <a:fld id="{219B83AC-891D-8147-800E-9455D2F3A257}"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5165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600"/>
            </a:lvl1pPr>
          </a:lstStyle>
          <a:p>
            <a:r>
              <a:rPr lang="es-ES" dirty="0"/>
              <a:t>Haga clic para modificar el estilo de título del patrón</a:t>
            </a:r>
          </a:p>
        </p:txBody>
      </p:sp>
      <p:sp>
        <p:nvSpPr>
          <p:cNvPr id="3" name="Marcador de contenido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83436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3600"/>
            </a:lvl1pPr>
          </a:lstStyle>
          <a:p>
            <a:r>
              <a:rPr lang="es-ES" dirty="0"/>
              <a:t>Haga clic para modificar el estilo de título del patrón</a:t>
            </a:r>
          </a:p>
        </p:txBody>
      </p:sp>
      <p:sp>
        <p:nvSpPr>
          <p:cNvPr id="3" name="Marcador de contenido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219B83AC-891D-8147-800E-9455D2F3A257}"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01402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5"/>
            <a:ext cx="10363200" cy="1362075"/>
          </a:xfrm>
        </p:spPr>
        <p:txBody>
          <a:bodyPr anchor="t">
            <a:normAutofit/>
          </a:bodyPr>
          <a:lstStyle>
            <a:lvl1pPr algn="l">
              <a:defRPr sz="2800" b="1" cap="all"/>
            </a:lvl1pPr>
          </a:lstStyle>
          <a:p>
            <a:r>
              <a:rPr lang="es-ES" dirty="0"/>
              <a:t>Haga clic para modificar el estilo de título del patrón</a:t>
            </a:r>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19B83AC-891D-8147-800E-9455D2F3A257}" type="datetimeFigureOut">
              <a:rPr lang="es-ES" smtClean="0"/>
              <a:t>24/11/2022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9592329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5"/>
            <a:ext cx="10363200" cy="1362075"/>
          </a:xfrm>
        </p:spPr>
        <p:txBody>
          <a:bodyPr anchor="t">
            <a:normAutofit/>
          </a:bodyPr>
          <a:lstStyle>
            <a:lvl1pPr algn="l">
              <a:defRPr sz="2800" b="1" cap="all"/>
            </a:lvl1pPr>
          </a:lstStyle>
          <a:p>
            <a:r>
              <a:rPr lang="es-ES" dirty="0"/>
              <a:t>Haga clic para modificar el estilo de título del patrón</a:t>
            </a:r>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19B83AC-891D-8147-800E-9455D2F3A257}" type="datetimeFigureOut">
              <a:rPr lang="es-ES" smtClean="0"/>
              <a:t>23/11/2022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404477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9B83AC-891D-8147-800E-9455D2F3A257}" type="datetimeFigureOut">
              <a:rPr lang="es-ES" smtClean="0"/>
              <a:t>24/11/2022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28149000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19B83AC-891D-8147-800E-9455D2F3A257}"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55422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609600" y="1535113"/>
            <a:ext cx="5386917" cy="639762"/>
          </a:xfrm>
        </p:spPr>
        <p:txBody>
          <a:bodyPr anchor="b">
            <a:no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6193370" y="1535113"/>
            <a:ext cx="5389033" cy="639762"/>
          </a:xfrm>
        </p:spPr>
        <p:txBody>
          <a:bodyPr anchor="b">
            <a:no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9B83AC-891D-8147-800E-9455D2F3A257}" type="datetimeFigureOut">
              <a:rPr lang="es-ES" smtClean="0"/>
              <a:t>24/11/2022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7330622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609600" y="1535113"/>
            <a:ext cx="5386917" cy="639762"/>
          </a:xfrm>
        </p:spPr>
        <p:txBody>
          <a:bodyPr anchor="b">
            <a:no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6193370" y="1535113"/>
            <a:ext cx="5389033" cy="639762"/>
          </a:xfrm>
        </p:spPr>
        <p:txBody>
          <a:bodyPr anchor="b">
            <a:noAutofit/>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219B83AC-891D-8147-800E-9455D2F3A257}" type="datetimeFigureOut">
              <a:rPr lang="es-ES" smtClean="0"/>
              <a:t>23/11/2022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4015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9B83AC-891D-8147-800E-9455D2F3A257}" type="datetimeFigureOut">
              <a:rPr lang="es-ES" smtClean="0"/>
              <a:t>24/11/2022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9010929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219B83AC-891D-8147-800E-9455D2F3A257}" type="datetimeFigureOut">
              <a:rPr lang="es-ES" smtClean="0"/>
              <a:t>23/11/2022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275962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9B83AC-891D-8147-800E-9455D2F3A257}" type="datetimeFigureOut">
              <a:rPr lang="es-ES" smtClean="0"/>
              <a:t>24/11/2022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2438662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19B83AC-891D-8147-800E-9455D2F3A257}" type="datetimeFigureOut">
              <a:rPr lang="es-ES" smtClean="0"/>
              <a:t>23/11/2022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90630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3" y="1435100"/>
            <a:ext cx="4011084" cy="1162050"/>
          </a:xfrm>
        </p:spPr>
        <p:txBody>
          <a:bodyPr anchor="b"/>
          <a:lstStyle>
            <a:lvl1pPr algn="l">
              <a:defRPr sz="2000" b="1"/>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4766733" y="1435103"/>
            <a:ext cx="6815667"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09603" y="2597155"/>
            <a:ext cx="4011084" cy="352901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9B83AC-891D-8147-800E-9455D2F3A257}" type="datetimeFigureOut">
              <a:rPr lang="es-ES" smtClean="0"/>
              <a:t>24/11/2022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1616345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3" y="1435100"/>
            <a:ext cx="4011084" cy="1162050"/>
          </a:xfrm>
        </p:spPr>
        <p:txBody>
          <a:bodyPr anchor="b"/>
          <a:lstStyle>
            <a:lvl1pPr algn="l">
              <a:defRPr sz="2000" b="1"/>
            </a:lvl1pPr>
          </a:lstStyle>
          <a:p>
            <a:r>
              <a:rPr lang="es-ES"/>
              <a:t>Haga clic para modificar el estilo de título del patrón</a:t>
            </a:r>
            <a:endParaRPr lang="es-ES" dirty="0"/>
          </a:p>
        </p:txBody>
      </p:sp>
      <p:sp>
        <p:nvSpPr>
          <p:cNvPr id="3" name="Marcador de contenido 2"/>
          <p:cNvSpPr>
            <a:spLocks noGrp="1"/>
          </p:cNvSpPr>
          <p:nvPr>
            <p:ph idx="1"/>
          </p:nvPr>
        </p:nvSpPr>
        <p:spPr>
          <a:xfrm>
            <a:off x="4766733" y="1435103"/>
            <a:ext cx="6815667"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09603" y="2597155"/>
            <a:ext cx="4011084" cy="352901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9B83AC-891D-8147-800E-9455D2F3A257}"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57379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11200" y="4985124"/>
            <a:ext cx="7315200" cy="566738"/>
          </a:xfrm>
        </p:spPr>
        <p:txBody>
          <a:bodyPr anchor="b"/>
          <a:lstStyle>
            <a:lvl1pPr algn="l">
              <a:defRPr sz="2000" b="1"/>
            </a:lvl1pPr>
          </a:lstStyle>
          <a:p>
            <a:r>
              <a:rPr lang="es-ES"/>
              <a:t>Haga clic para modificar el estilo de título del patrón</a:t>
            </a:r>
            <a:endParaRPr lang="es-ES" dirty="0"/>
          </a:p>
        </p:txBody>
      </p:sp>
      <p:sp>
        <p:nvSpPr>
          <p:cNvPr id="3" name="Marcador de posición de imagen 2"/>
          <p:cNvSpPr>
            <a:spLocks noGrp="1"/>
          </p:cNvSpPr>
          <p:nvPr>
            <p:ph type="pic" idx="1"/>
          </p:nvPr>
        </p:nvSpPr>
        <p:spPr>
          <a:xfrm>
            <a:off x="711200" y="1553686"/>
            <a:ext cx="7315200" cy="343143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00683" y="1553691"/>
            <a:ext cx="3658932" cy="317388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9B83AC-891D-8147-800E-9455D2F3A257}" type="datetimeFigureOut">
              <a:rPr lang="es-ES" smtClean="0"/>
              <a:t>24/11/2022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150881394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11200" y="4985124"/>
            <a:ext cx="7315200" cy="566738"/>
          </a:xfrm>
        </p:spPr>
        <p:txBody>
          <a:bodyPr anchor="b"/>
          <a:lstStyle>
            <a:lvl1pPr algn="l">
              <a:defRPr sz="2000" b="1"/>
            </a:lvl1pPr>
          </a:lstStyle>
          <a:p>
            <a:r>
              <a:rPr lang="es-ES"/>
              <a:t>Haga clic para modificar el estilo de título del patrón</a:t>
            </a:r>
            <a:endParaRPr lang="es-ES" dirty="0"/>
          </a:p>
        </p:txBody>
      </p:sp>
      <p:sp>
        <p:nvSpPr>
          <p:cNvPr id="3" name="Marcador de posición de imagen 2"/>
          <p:cNvSpPr>
            <a:spLocks noGrp="1"/>
          </p:cNvSpPr>
          <p:nvPr>
            <p:ph type="pic" idx="1"/>
          </p:nvPr>
        </p:nvSpPr>
        <p:spPr>
          <a:xfrm>
            <a:off x="711200" y="1553686"/>
            <a:ext cx="7315200" cy="343143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00683" y="1553691"/>
            <a:ext cx="3658932" cy="317388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19B83AC-891D-8147-800E-9455D2F3A257}" type="datetimeFigureOut">
              <a:rPr lang="es-ES" smtClean="0"/>
              <a:t>23/11/2022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E162B8E-B4DF-6542-83AB-0C16BADF9298}" type="slidenum">
              <a:rPr lang="es-ES" smtClean="0"/>
              <a:t>‹Nº›</a:t>
            </a:fld>
            <a:endParaRPr lang="es-ES"/>
          </a:p>
        </p:txBody>
      </p:sp>
    </p:spTree>
    <p:extLst>
      <p:ext uri="{BB962C8B-B14F-4D97-AF65-F5344CB8AC3E}">
        <p14:creationId xmlns:p14="http://schemas.microsoft.com/office/powerpoint/2010/main" val="371357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14.png"/><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p:cNvSpPr>
            <a:spLocks noGrp="1"/>
          </p:cNvSpPr>
          <p:nvPr>
            <p:ph type="title"/>
          </p:nvPr>
        </p:nvSpPr>
        <p:spPr>
          <a:xfrm>
            <a:off x="3454400" y="274639"/>
            <a:ext cx="8128000" cy="782098"/>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B83AC-891D-8147-800E-9455D2F3A257}" type="datetimeFigureOut">
              <a:rPr lang="es-ES" smtClean="0"/>
              <a:t>24/11/2022</a:t>
            </a:fld>
            <a:endParaRPr lang="es-ES"/>
          </a:p>
        </p:txBody>
      </p:sp>
      <p:sp>
        <p:nvSpPr>
          <p:cNvPr id="5" name="Marcador de pie de página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62B8E-B4DF-6542-83AB-0C16BADF9298}" type="slidenum">
              <a:rPr lang="es-ES" smtClean="0"/>
              <a:t>‹Nº›</a:t>
            </a:fld>
            <a:endParaRPr lang="es-ES"/>
          </a:p>
        </p:txBody>
      </p:sp>
    </p:spTree>
    <p:extLst>
      <p:ext uri="{BB962C8B-B14F-4D97-AF65-F5344CB8AC3E}">
        <p14:creationId xmlns:p14="http://schemas.microsoft.com/office/powerpoint/2010/main" val="2157133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189"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bg2">
              <a:lumMod val="25000"/>
            </a:schemeClr>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bg2">
              <a:lumMod val="25000"/>
            </a:schemeClr>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bg2">
              <a:lumMod val="25000"/>
            </a:schemeClr>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bg2">
              <a:lumMod val="25000"/>
            </a:schemeClr>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bg2">
              <a:lumMod val="25000"/>
            </a:schemeClr>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Marcador de título 1"/>
          <p:cNvSpPr>
            <a:spLocks noGrp="1"/>
          </p:cNvSpPr>
          <p:nvPr>
            <p:ph type="title"/>
          </p:nvPr>
        </p:nvSpPr>
        <p:spPr>
          <a:xfrm>
            <a:off x="3454400" y="274639"/>
            <a:ext cx="8128000" cy="782098"/>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B83AC-891D-8147-800E-9455D2F3A257}" type="datetimeFigureOut">
              <a:rPr lang="es-ES" smtClean="0"/>
              <a:t>23/11/2022</a:t>
            </a:fld>
            <a:endParaRPr lang="es-ES"/>
          </a:p>
        </p:txBody>
      </p:sp>
      <p:sp>
        <p:nvSpPr>
          <p:cNvPr id="5" name="Marcador de pie de página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62B8E-B4DF-6542-83AB-0C16BADF9298}" type="slidenum">
              <a:rPr lang="es-ES" smtClean="0"/>
              <a:t>‹Nº›</a:t>
            </a:fld>
            <a:endParaRPr lang="es-ES"/>
          </a:p>
        </p:txBody>
      </p:sp>
    </p:spTree>
    <p:extLst>
      <p:ext uri="{BB962C8B-B14F-4D97-AF65-F5344CB8AC3E}">
        <p14:creationId xmlns:p14="http://schemas.microsoft.com/office/powerpoint/2010/main" val="123948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bg2">
              <a:lumMod val="25000"/>
            </a:schemeClr>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bg2">
              <a:lumMod val="25000"/>
            </a:schemeClr>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bg2">
              <a:lumMod val="25000"/>
            </a:schemeClr>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bg2">
              <a:lumMod val="25000"/>
            </a:schemeClr>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bg2">
              <a:lumMod val="25000"/>
            </a:schemeClr>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0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0.png"/><Relationship Id="rId1" Type="http://schemas.openxmlformats.org/officeDocument/2006/relationships/slideLayout" Target="../slideLayouts/slideLayout20.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svg"/></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image" Target="../media/image55.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image" Target="../media/image57.tmp"/><Relationship Id="rId1" Type="http://schemas.openxmlformats.org/officeDocument/2006/relationships/slideLayout" Target="../slideLayouts/slideLayout2.xml"/><Relationship Id="rId4" Type="http://schemas.openxmlformats.org/officeDocument/2006/relationships/image" Target="../media/image59.tmp"/></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png"/><Relationship Id="rId3" Type="http://schemas.openxmlformats.org/officeDocument/2006/relationships/slide" Target="slide60.xml"/><Relationship Id="rId7" Type="http://schemas.openxmlformats.org/officeDocument/2006/relationships/image" Target="../media/image8.png"/><Relationship Id="rId12" Type="http://schemas.openxmlformats.org/officeDocument/2006/relationships/slide" Target="slide90.xml"/><Relationship Id="rId2" Type="http://schemas.openxmlformats.org/officeDocument/2006/relationships/image" Target="../media/image7.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70.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slide" Target="slide100.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slide" Target="slide80.xml"/><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70.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0.png"/><Relationship Id="rId1" Type="http://schemas.openxmlformats.org/officeDocument/2006/relationships/slideLayout" Target="../slideLayouts/slideLayout20.xml"/><Relationship Id="rId6" Type="http://schemas.openxmlformats.org/officeDocument/2006/relationships/image" Target="../media/image230.png"/><Relationship Id="rId11" Type="http://schemas.openxmlformats.org/officeDocument/2006/relationships/image" Target="../media/image28.pn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0.png"/><Relationship Id="rId1" Type="http://schemas.openxmlformats.org/officeDocument/2006/relationships/slideLayout" Target="../slideLayouts/slideLayout20.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113400" y="2116646"/>
            <a:ext cx="8024091" cy="1932840"/>
          </a:xfrm>
        </p:spPr>
        <p:txBody>
          <a:bodyPr>
            <a:normAutofit/>
          </a:bodyPr>
          <a:lstStyle/>
          <a:p>
            <a:r>
              <a:rPr lang="es-MX" dirty="0"/>
              <a:t>Sesión 15:</a:t>
            </a:r>
            <a:br>
              <a:rPr lang="es-MX" dirty="0"/>
            </a:br>
            <a:r>
              <a:rPr lang="es-MX" dirty="0"/>
              <a:t>Validez en medición</a:t>
            </a:r>
            <a:endParaRPr lang="es-ES" dirty="0"/>
          </a:p>
        </p:txBody>
      </p:sp>
      <p:sp>
        <p:nvSpPr>
          <p:cNvPr id="3" name="Subtítulo 2"/>
          <p:cNvSpPr>
            <a:spLocks noGrp="1"/>
          </p:cNvSpPr>
          <p:nvPr>
            <p:ph type="subTitle" idx="1"/>
          </p:nvPr>
        </p:nvSpPr>
        <p:spPr>
          <a:xfrm>
            <a:off x="2895600" y="4480097"/>
            <a:ext cx="6400800" cy="1338317"/>
          </a:xfrm>
        </p:spPr>
        <p:txBody>
          <a:bodyPr/>
          <a:lstStyle/>
          <a:p>
            <a:r>
              <a:rPr lang="es-MX" dirty="0"/>
              <a:t>Héctor Nájera</a:t>
            </a:r>
          </a:p>
          <a:p>
            <a:endParaRPr lang="es-ES" dirty="0"/>
          </a:p>
        </p:txBody>
      </p:sp>
      <p:grpSp>
        <p:nvGrpSpPr>
          <p:cNvPr id="4" name="Grupo 3"/>
          <p:cNvGrpSpPr/>
          <p:nvPr/>
        </p:nvGrpSpPr>
        <p:grpSpPr>
          <a:xfrm>
            <a:off x="3356101" y="313620"/>
            <a:ext cx="3842080" cy="1223823"/>
            <a:chOff x="3116137" y="270503"/>
            <a:chExt cx="3842080" cy="1223823"/>
          </a:xfrm>
        </p:grpSpPr>
        <p:pic>
          <p:nvPicPr>
            <p:cNvPr id="5" name="Picture 14" descr="Resultado de imagen para economia unam"/>
            <p:cNvPicPr>
              <a:picLocks noChangeAspect="1" noChangeArrowheads="1"/>
            </p:cNvPicPr>
            <p:nvPr/>
          </p:nvPicPr>
          <p:blipFill>
            <a:blip r:embed="rId2" cstate="hqprint">
              <a:lum bright="70000" contrast="-70000"/>
              <a:extLst>
                <a:ext uri="{28A0092B-C50C-407E-A947-70E740481C1C}">
                  <a14:useLocalDpi xmlns:a14="http://schemas.microsoft.com/office/drawing/2010/main" val="0"/>
                </a:ext>
              </a:extLst>
            </a:blip>
            <a:srcRect/>
            <a:stretch>
              <a:fillRect/>
            </a:stretch>
          </p:blipFill>
          <p:spPr bwMode="auto">
            <a:xfrm>
              <a:off x="6004751" y="270503"/>
              <a:ext cx="953466" cy="11244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Resultado de imagen para posgrado unam"/>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Photocopy detail="6"/>
                      </a14:imgEffect>
                    </a14:imgLayer>
                  </a14:imgProps>
                </a:ext>
                <a:ext uri="{28A0092B-C50C-407E-A947-70E740481C1C}">
                  <a14:useLocalDpi xmlns:a14="http://schemas.microsoft.com/office/drawing/2010/main" val="0"/>
                </a:ext>
              </a:extLst>
            </a:blip>
            <a:srcRect r="25120"/>
            <a:stretch/>
          </p:blipFill>
          <p:spPr bwMode="auto">
            <a:xfrm>
              <a:off x="3116137" y="270503"/>
              <a:ext cx="2769345" cy="1223823"/>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4" descr="Imagen relacionad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9095477" y="5638799"/>
            <a:ext cx="1463040" cy="125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5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46D2AA52-5430-346B-021E-488DFCADDD45}"/>
              </a:ext>
            </a:extLst>
          </p:cNvPr>
          <p:cNvGrpSpPr>
            <a:grpSpLocks noChangeAspect="1"/>
          </p:cNvGrpSpPr>
          <p:nvPr/>
        </p:nvGrpSpPr>
        <p:grpSpPr>
          <a:xfrm>
            <a:off x="-585255" y="114393"/>
            <a:ext cx="6407773" cy="6223095"/>
            <a:chOff x="4878497" y="2805957"/>
            <a:chExt cx="1877843" cy="1823721"/>
          </a:xfrm>
        </p:grpSpPr>
        <p:pic>
          <p:nvPicPr>
            <p:cNvPr id="7" name="Gráfico 6" descr="Flujo de trabajo con relleno sólido">
              <a:extLst>
                <a:ext uri="{FF2B5EF4-FFF2-40B4-BE49-F238E27FC236}">
                  <a16:creationId xmlns:a16="http://schemas.microsoft.com/office/drawing/2014/main" id="{9E04E8F5-FD70-2041-AEAA-8EEF7E384D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9675" y="2805957"/>
              <a:ext cx="1255486" cy="1255486"/>
            </a:xfrm>
            <a:prstGeom prst="rect">
              <a:avLst/>
            </a:prstGeom>
          </p:spPr>
        </p:pic>
        <p:sp>
          <p:nvSpPr>
            <p:cNvPr id="8" name="CuadroTexto 7">
              <a:extLst>
                <a:ext uri="{FF2B5EF4-FFF2-40B4-BE49-F238E27FC236}">
                  <a16:creationId xmlns:a16="http://schemas.microsoft.com/office/drawing/2014/main" id="{725BEDC8-2AA4-76B2-2749-01DDFB26D6A5}"/>
                </a:ext>
              </a:extLst>
            </p:cNvPr>
            <p:cNvSpPr txBox="1"/>
            <p:nvPr/>
          </p:nvSpPr>
          <p:spPr>
            <a:xfrm>
              <a:off x="4878497" y="4061443"/>
              <a:ext cx="1877843" cy="568235"/>
            </a:xfrm>
            <a:prstGeom prst="rect">
              <a:avLst/>
            </a:prstGeom>
            <a:noFill/>
          </p:spPr>
          <p:txBody>
            <a:bodyPr wrap="square" rtlCol="0">
              <a:spAutoFit/>
            </a:bodyPr>
            <a:lstStyle/>
            <a:p>
              <a:pPr algn="ctr"/>
              <a:r>
                <a:rPr lang="es-MX" sz="6000" dirty="0"/>
                <a:t>Modelo de medición</a:t>
              </a:r>
            </a:p>
          </p:txBody>
        </p:sp>
      </p:grpSp>
      <p:sp>
        <p:nvSpPr>
          <p:cNvPr id="10" name="CuadroTexto 9">
            <a:extLst>
              <a:ext uri="{FF2B5EF4-FFF2-40B4-BE49-F238E27FC236}">
                <a16:creationId xmlns:a16="http://schemas.microsoft.com/office/drawing/2014/main" id="{76420DCF-2C9D-04F9-9183-679D9262E302}"/>
              </a:ext>
            </a:extLst>
          </p:cNvPr>
          <p:cNvSpPr txBox="1"/>
          <p:nvPr/>
        </p:nvSpPr>
        <p:spPr>
          <a:xfrm>
            <a:off x="5355771" y="520511"/>
            <a:ext cx="6096000" cy="5816977"/>
          </a:xfrm>
          <a:prstGeom prst="rect">
            <a:avLst/>
          </a:prstGeom>
          <a:noFill/>
        </p:spPr>
        <p:txBody>
          <a:bodyPr wrap="square">
            <a:spAutoFit/>
          </a:bodyPr>
          <a:lstStyle/>
          <a:p>
            <a:pPr marL="285750" indent="-285750">
              <a:buFont typeface="Arial" panose="020B0604020202020204" pitchFamily="34" charset="0"/>
              <a:buChar char="•"/>
            </a:pPr>
            <a:r>
              <a:rPr lang="es-MX" sz="2800" dirty="0"/>
              <a:t>Modelo teórico o estadístico del proceso de medición mismo</a:t>
            </a:r>
          </a:p>
          <a:p>
            <a:pPr marL="285750" indent="-285750">
              <a:buFont typeface="Arial" panose="020B0604020202020204" pitchFamily="34" charset="0"/>
              <a:buChar char="•"/>
            </a:pPr>
            <a:r>
              <a:rPr lang="es-MX" sz="2800" dirty="0"/>
              <a:t>Una representación abstracta y local construida a partir de supuestos simplificadores</a:t>
            </a:r>
          </a:p>
          <a:p>
            <a:pPr marL="285750" indent="-285750">
              <a:buFont typeface="Arial" panose="020B0604020202020204" pitchFamily="34" charset="0"/>
              <a:buChar char="•"/>
            </a:pPr>
            <a:r>
              <a:rPr lang="es-MX" sz="2800" dirty="0"/>
              <a:t>Sólo bajo el modelo es posible evaluar la </a:t>
            </a:r>
            <a:r>
              <a:rPr lang="es-MX" sz="2800" i="1" dirty="0"/>
              <a:t>interpretabilidad representacional </a:t>
            </a:r>
            <a:r>
              <a:rPr lang="es-MX" sz="2800" dirty="0"/>
              <a:t>de los puntajes (su validez)</a:t>
            </a:r>
          </a:p>
          <a:p>
            <a:pPr marL="742950" lvl="1" indent="-285750">
              <a:buFont typeface="Arial" panose="020B0604020202020204" pitchFamily="34" charset="0"/>
              <a:buChar char="•"/>
            </a:pPr>
            <a:r>
              <a:rPr lang="es-MX" sz="2400" dirty="0"/>
              <a:t>Coherencia de los supuestos con las teorías contextuales relevantes</a:t>
            </a:r>
          </a:p>
          <a:p>
            <a:pPr marL="742950" lvl="1" indent="-285750">
              <a:buFont typeface="Arial" panose="020B0604020202020204" pitchFamily="34" charset="0"/>
              <a:buChar char="•"/>
            </a:pPr>
            <a:r>
              <a:rPr lang="es-MX" sz="2400" dirty="0"/>
              <a:t>Consistencia mutua de resultados con diferentes instrumentos, ambientes y modelos</a:t>
            </a:r>
          </a:p>
          <a:p>
            <a:pPr marL="285750" indent="-285750">
              <a:buFont typeface="Arial" panose="020B0604020202020204" pitchFamily="34" charset="0"/>
              <a:buChar char="•"/>
            </a:pPr>
            <a:r>
              <a:rPr lang="es-MX" sz="2800" dirty="0"/>
              <a:t>Sin modelo no hay medición</a:t>
            </a:r>
          </a:p>
        </p:txBody>
      </p:sp>
      <p:pic>
        <p:nvPicPr>
          <p:cNvPr id="1030" name="Picture 6" descr="Police Academy Icon - Free PNG &amp; SVG 2378450 - Noun Project">
            <a:extLst>
              <a:ext uri="{FF2B5EF4-FFF2-40B4-BE49-F238E27FC236}">
                <a16:creationId xmlns:a16="http://schemas.microsoft.com/office/drawing/2014/main" id="{3AEDDC02-B059-8AA8-59EC-C68E64D8F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529" y="1399509"/>
            <a:ext cx="1546199" cy="154619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E2AC5086-B8CA-32C9-7656-DA81D35AB1B3}"/>
              </a:ext>
            </a:extLst>
          </p:cNvPr>
          <p:cNvGrpSpPr>
            <a:grpSpLocks noChangeAspect="1"/>
          </p:cNvGrpSpPr>
          <p:nvPr/>
        </p:nvGrpSpPr>
        <p:grpSpPr>
          <a:xfrm>
            <a:off x="10497312" y="5183748"/>
            <a:ext cx="1613558" cy="1613558"/>
            <a:chOff x="4848225" y="4035027"/>
            <a:chExt cx="2638047" cy="2638047"/>
          </a:xfrm>
        </p:grpSpPr>
        <p:pic>
          <p:nvPicPr>
            <p:cNvPr id="3" name="Picture 14" descr="Question Mark Frame | Free SVG">
              <a:extLst>
                <a:ext uri="{FF2B5EF4-FFF2-40B4-BE49-F238E27FC236}">
                  <a16:creationId xmlns:a16="http://schemas.microsoft.com/office/drawing/2014/main" id="{0E8C65E2-42CD-94FB-A91E-B690381A2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225" y="4035027"/>
              <a:ext cx="2638047" cy="263804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a:extLst>
                <a:ext uri="{FF2B5EF4-FFF2-40B4-BE49-F238E27FC236}">
                  <a16:creationId xmlns:a16="http://schemas.microsoft.com/office/drawing/2014/main" id="{A3EDF2BA-00A2-47B6-D5E2-EB043B9D942C}"/>
                </a:ext>
              </a:extLst>
            </p:cNvPr>
            <p:cNvGrpSpPr>
              <a:grpSpLocks noChangeAspect="1"/>
            </p:cNvGrpSpPr>
            <p:nvPr/>
          </p:nvGrpSpPr>
          <p:grpSpPr>
            <a:xfrm>
              <a:off x="5280752" y="4369921"/>
              <a:ext cx="1901098" cy="1901098"/>
              <a:chOff x="5499827" y="4398496"/>
              <a:chExt cx="1334840" cy="1334840"/>
            </a:xfrm>
          </p:grpSpPr>
          <p:pic>
            <p:nvPicPr>
              <p:cNvPr id="5" name="Gráfico 4" descr="Flujo de trabajo con relleno sólido">
                <a:extLst>
                  <a:ext uri="{FF2B5EF4-FFF2-40B4-BE49-F238E27FC236}">
                    <a16:creationId xmlns:a16="http://schemas.microsoft.com/office/drawing/2014/main" id="{6D2C011C-E0F6-701C-8729-AF0925796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9827" y="4398496"/>
                <a:ext cx="1334840" cy="1334840"/>
              </a:xfrm>
              <a:prstGeom prst="rect">
                <a:avLst/>
              </a:prstGeom>
            </p:spPr>
          </p:pic>
          <p:pic>
            <p:nvPicPr>
              <p:cNvPr id="9" name="Picture 6" descr="Police Academy Icon - Free PNG &amp; SVG 2378450 - Noun Project">
                <a:extLst>
                  <a:ext uri="{FF2B5EF4-FFF2-40B4-BE49-F238E27FC236}">
                    <a16:creationId xmlns:a16="http://schemas.microsoft.com/office/drawing/2014/main" id="{98E1CBDB-7828-B411-AAB0-EBD3B57E6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365" y="4798912"/>
                <a:ext cx="481765" cy="48176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59853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46D2AA52-5430-346B-021E-488DFCADDD45}"/>
              </a:ext>
            </a:extLst>
          </p:cNvPr>
          <p:cNvGrpSpPr>
            <a:grpSpLocks noChangeAspect="1"/>
          </p:cNvGrpSpPr>
          <p:nvPr/>
        </p:nvGrpSpPr>
        <p:grpSpPr>
          <a:xfrm>
            <a:off x="-585255" y="114393"/>
            <a:ext cx="6407773" cy="6223095"/>
            <a:chOff x="4878497" y="2805957"/>
            <a:chExt cx="1877843" cy="1823721"/>
          </a:xfrm>
        </p:grpSpPr>
        <p:pic>
          <p:nvPicPr>
            <p:cNvPr id="7" name="Gráfico 6" descr="Flujo de trabajo con relleno sólido">
              <a:extLst>
                <a:ext uri="{FF2B5EF4-FFF2-40B4-BE49-F238E27FC236}">
                  <a16:creationId xmlns:a16="http://schemas.microsoft.com/office/drawing/2014/main" id="{9E04E8F5-FD70-2041-AEAA-8EEF7E384D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9675" y="2805957"/>
              <a:ext cx="1255486" cy="1255486"/>
            </a:xfrm>
            <a:prstGeom prst="rect">
              <a:avLst/>
            </a:prstGeom>
          </p:spPr>
        </p:pic>
        <p:sp>
          <p:nvSpPr>
            <p:cNvPr id="8" name="CuadroTexto 7">
              <a:extLst>
                <a:ext uri="{FF2B5EF4-FFF2-40B4-BE49-F238E27FC236}">
                  <a16:creationId xmlns:a16="http://schemas.microsoft.com/office/drawing/2014/main" id="{725BEDC8-2AA4-76B2-2749-01DDFB26D6A5}"/>
                </a:ext>
              </a:extLst>
            </p:cNvPr>
            <p:cNvSpPr txBox="1"/>
            <p:nvPr/>
          </p:nvSpPr>
          <p:spPr>
            <a:xfrm>
              <a:off x="4878497" y="4061443"/>
              <a:ext cx="1877843" cy="568235"/>
            </a:xfrm>
            <a:prstGeom prst="rect">
              <a:avLst/>
            </a:prstGeom>
            <a:noFill/>
          </p:spPr>
          <p:txBody>
            <a:bodyPr wrap="square" rtlCol="0">
              <a:spAutoFit/>
            </a:bodyPr>
            <a:lstStyle/>
            <a:p>
              <a:pPr algn="ctr"/>
              <a:r>
                <a:rPr lang="es-MX" sz="6000" dirty="0"/>
                <a:t>Modelo de medición</a:t>
              </a:r>
            </a:p>
          </p:txBody>
        </p:sp>
      </p:grpSp>
      <p:sp>
        <p:nvSpPr>
          <p:cNvPr id="10" name="CuadroTexto 9">
            <a:extLst>
              <a:ext uri="{FF2B5EF4-FFF2-40B4-BE49-F238E27FC236}">
                <a16:creationId xmlns:a16="http://schemas.microsoft.com/office/drawing/2014/main" id="{76420DCF-2C9D-04F9-9183-679D9262E302}"/>
              </a:ext>
            </a:extLst>
          </p:cNvPr>
          <p:cNvSpPr txBox="1"/>
          <p:nvPr/>
        </p:nvSpPr>
        <p:spPr>
          <a:xfrm>
            <a:off x="5355771" y="520511"/>
            <a:ext cx="6096000" cy="5816977"/>
          </a:xfrm>
          <a:prstGeom prst="rect">
            <a:avLst/>
          </a:prstGeom>
          <a:noFill/>
        </p:spPr>
        <p:txBody>
          <a:bodyPr wrap="square">
            <a:spAutoFit/>
          </a:bodyPr>
          <a:lstStyle/>
          <a:p>
            <a:pPr marL="285750" indent="-285750">
              <a:buFont typeface="Arial" panose="020B0604020202020204" pitchFamily="34" charset="0"/>
              <a:buChar char="•"/>
            </a:pPr>
            <a:r>
              <a:rPr lang="es-MX" sz="2800" dirty="0"/>
              <a:t>Modelo teórico o estadístico del proceso de medición mismo</a:t>
            </a:r>
          </a:p>
          <a:p>
            <a:pPr marL="285750" indent="-285750">
              <a:buFont typeface="Arial" panose="020B0604020202020204" pitchFamily="34" charset="0"/>
              <a:buChar char="•"/>
            </a:pPr>
            <a:r>
              <a:rPr lang="es-MX" sz="2800" dirty="0"/>
              <a:t>Una representación abstracta y local construida a partir de supuestos simplificadores</a:t>
            </a:r>
          </a:p>
          <a:p>
            <a:pPr marL="285750" indent="-285750">
              <a:buFont typeface="Arial" panose="020B0604020202020204" pitchFamily="34" charset="0"/>
              <a:buChar char="•"/>
            </a:pPr>
            <a:r>
              <a:rPr lang="es-MX" sz="2800" dirty="0"/>
              <a:t>Sólo bajo el modelo es posible evaluar la </a:t>
            </a:r>
            <a:r>
              <a:rPr lang="es-MX" sz="2800" i="1" dirty="0"/>
              <a:t>interpretabilidad representacional </a:t>
            </a:r>
            <a:r>
              <a:rPr lang="es-MX" sz="2800" dirty="0"/>
              <a:t>de los puntajes (su validez)</a:t>
            </a:r>
          </a:p>
          <a:p>
            <a:pPr marL="742950" lvl="1" indent="-285750">
              <a:buFont typeface="Arial" panose="020B0604020202020204" pitchFamily="34" charset="0"/>
              <a:buChar char="•"/>
            </a:pPr>
            <a:r>
              <a:rPr lang="es-MX" sz="2400" dirty="0"/>
              <a:t>Coherencia de los supuestos con las teorías contextuales relevantes</a:t>
            </a:r>
          </a:p>
          <a:p>
            <a:pPr marL="742950" lvl="1" indent="-285750">
              <a:buFont typeface="Arial" panose="020B0604020202020204" pitchFamily="34" charset="0"/>
              <a:buChar char="•"/>
            </a:pPr>
            <a:r>
              <a:rPr lang="es-MX" sz="2400" dirty="0"/>
              <a:t>Consistencia mutua de resultados con diferentes instrumentos, ambientes y modelos</a:t>
            </a:r>
          </a:p>
          <a:p>
            <a:pPr marL="285750" indent="-285750">
              <a:buFont typeface="Arial" panose="020B0604020202020204" pitchFamily="34" charset="0"/>
              <a:buChar char="•"/>
            </a:pPr>
            <a:r>
              <a:rPr lang="es-MX" sz="2800" dirty="0"/>
              <a:t>Sin modelo no hay medición</a:t>
            </a:r>
          </a:p>
        </p:txBody>
      </p:sp>
      <p:pic>
        <p:nvPicPr>
          <p:cNvPr id="1030" name="Picture 6" descr="Police Academy Icon - Free PNG &amp; SVG 2378450 - Noun Project">
            <a:extLst>
              <a:ext uri="{FF2B5EF4-FFF2-40B4-BE49-F238E27FC236}">
                <a16:creationId xmlns:a16="http://schemas.microsoft.com/office/drawing/2014/main" id="{3AEDDC02-B059-8AA8-59EC-C68E64D8F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529" y="1399509"/>
            <a:ext cx="1546199" cy="154619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upo 1">
            <a:extLst>
              <a:ext uri="{FF2B5EF4-FFF2-40B4-BE49-F238E27FC236}">
                <a16:creationId xmlns:a16="http://schemas.microsoft.com/office/drawing/2014/main" id="{E2AC5086-B8CA-32C9-7656-DA81D35AB1B3}"/>
              </a:ext>
            </a:extLst>
          </p:cNvPr>
          <p:cNvGrpSpPr>
            <a:grpSpLocks noChangeAspect="1"/>
          </p:cNvGrpSpPr>
          <p:nvPr/>
        </p:nvGrpSpPr>
        <p:grpSpPr>
          <a:xfrm>
            <a:off x="10497312" y="5183748"/>
            <a:ext cx="1613558" cy="1613558"/>
            <a:chOff x="4848225" y="4035027"/>
            <a:chExt cx="2638047" cy="2638047"/>
          </a:xfrm>
        </p:grpSpPr>
        <p:pic>
          <p:nvPicPr>
            <p:cNvPr id="3" name="Picture 14" descr="Question Mark Frame | Free SVG">
              <a:extLst>
                <a:ext uri="{FF2B5EF4-FFF2-40B4-BE49-F238E27FC236}">
                  <a16:creationId xmlns:a16="http://schemas.microsoft.com/office/drawing/2014/main" id="{0E8C65E2-42CD-94FB-A91E-B690381A29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225" y="4035027"/>
              <a:ext cx="2638047" cy="263804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o 3">
              <a:extLst>
                <a:ext uri="{FF2B5EF4-FFF2-40B4-BE49-F238E27FC236}">
                  <a16:creationId xmlns:a16="http://schemas.microsoft.com/office/drawing/2014/main" id="{A3EDF2BA-00A2-47B6-D5E2-EB043B9D942C}"/>
                </a:ext>
              </a:extLst>
            </p:cNvPr>
            <p:cNvGrpSpPr>
              <a:grpSpLocks noChangeAspect="1"/>
            </p:cNvGrpSpPr>
            <p:nvPr/>
          </p:nvGrpSpPr>
          <p:grpSpPr>
            <a:xfrm>
              <a:off x="5280752" y="4369921"/>
              <a:ext cx="1901098" cy="1901098"/>
              <a:chOff x="5499827" y="4398496"/>
              <a:chExt cx="1334840" cy="1334840"/>
            </a:xfrm>
          </p:grpSpPr>
          <p:pic>
            <p:nvPicPr>
              <p:cNvPr id="5" name="Gráfico 4" descr="Flujo de trabajo con relleno sólido">
                <a:extLst>
                  <a:ext uri="{FF2B5EF4-FFF2-40B4-BE49-F238E27FC236}">
                    <a16:creationId xmlns:a16="http://schemas.microsoft.com/office/drawing/2014/main" id="{6D2C011C-E0F6-701C-8729-AF0925796D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9827" y="4398496"/>
                <a:ext cx="1334840" cy="1334840"/>
              </a:xfrm>
              <a:prstGeom prst="rect">
                <a:avLst/>
              </a:prstGeom>
            </p:spPr>
          </p:pic>
          <p:pic>
            <p:nvPicPr>
              <p:cNvPr id="9" name="Picture 6" descr="Police Academy Icon - Free PNG &amp; SVG 2378450 - Noun Project">
                <a:extLst>
                  <a:ext uri="{FF2B5EF4-FFF2-40B4-BE49-F238E27FC236}">
                    <a16:creationId xmlns:a16="http://schemas.microsoft.com/office/drawing/2014/main" id="{98E1CBDB-7828-B411-AAB0-EBD3B57E6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365" y="4798912"/>
                <a:ext cx="481765" cy="48176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59853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9221663-707E-6E59-3B48-33E8FECB305E}"/>
              </a:ext>
            </a:extLst>
          </p:cNvPr>
          <p:cNvSpPr>
            <a:spLocks noGrp="1"/>
          </p:cNvSpPr>
          <p:nvPr>
            <p:ph type="title"/>
          </p:nvPr>
        </p:nvSpPr>
        <p:spPr/>
        <p:txBody>
          <a:bodyPr/>
          <a:lstStyle/>
          <a:p>
            <a:r>
              <a:rPr lang="es-MX" dirty="0"/>
              <a:t>Confiabilidad y validez</a:t>
            </a:r>
          </a:p>
        </p:txBody>
      </p:sp>
      <p:sp>
        <p:nvSpPr>
          <p:cNvPr id="7" name="Marcador de contenido 2">
            <a:extLst>
              <a:ext uri="{FF2B5EF4-FFF2-40B4-BE49-F238E27FC236}">
                <a16:creationId xmlns:a16="http://schemas.microsoft.com/office/drawing/2014/main" id="{61998C92-D3B1-CAC5-B722-7F88C3105E62}"/>
              </a:ext>
            </a:extLst>
          </p:cNvPr>
          <p:cNvSpPr>
            <a:spLocks noGrp="1"/>
          </p:cNvSpPr>
          <p:nvPr/>
        </p:nvSpPr>
        <p:spPr>
          <a:xfrm>
            <a:off x="977154" y="1166019"/>
            <a:ext cx="10159036" cy="501066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bg2">
                    <a:lumMod val="2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bg2">
                    <a:lumMod val="2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bg2">
                    <a:lumMod val="2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bg2">
                    <a:lumMod val="2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2">
                    <a:lumMod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MX" dirty="0"/>
              <a:t>Sólo bajo el modelo de medición</a:t>
            </a:r>
          </a:p>
          <a:p>
            <a:endParaRPr lang="es-MX" sz="2400" dirty="0"/>
          </a:p>
          <a:p>
            <a:pPr marL="342900" lvl="1" indent="-342900">
              <a:buFont typeface="Arial"/>
              <a:buChar char="•"/>
            </a:pPr>
            <a:r>
              <a:rPr lang="en-US" sz="1800" i="1" dirty="0"/>
              <a:t>1.</a:t>
            </a:r>
            <a:r>
              <a:rPr lang="en-US" sz="1800" dirty="0"/>
              <a:t> Mental health screening of preschool children: Validity and reliability of ABLE. </a:t>
            </a:r>
            <a:r>
              <a:rPr lang="en-US" sz="1800" i="1" dirty="0"/>
              <a:t>American Journal of Orthopsychiatry</a:t>
            </a:r>
            <a:r>
              <a:rPr lang="en-US" sz="1800" dirty="0"/>
              <a:t>, </a:t>
            </a:r>
            <a:r>
              <a:rPr lang="en-US" sz="1800" i="1" dirty="0"/>
              <a:t>77</a:t>
            </a:r>
            <a:r>
              <a:rPr lang="en-US" sz="1800" dirty="0"/>
              <a:t>(3), </a:t>
            </a:r>
            <a:r>
              <a:rPr lang="es-MX" sz="1800" dirty="0"/>
              <a:t>402–418, 402.</a:t>
            </a:r>
          </a:p>
          <a:p>
            <a:endParaRPr lang="en-US" sz="2400" i="1" dirty="0"/>
          </a:p>
          <a:p>
            <a:pPr lvl="1"/>
            <a:r>
              <a:rPr lang="en-US" sz="1800" i="1" dirty="0"/>
              <a:t>ABLE (Attention, Behavior, Language, and Emotions), a new screening tool, was used to estimate the prevalence and the severity of concerns parents and teachers have about children’s school adjustment and evaluate their need for services. Data obtained from parents and teachers of children randomly selected from public Pre-K classrooms in 6 states (N = 415) and from a mental health screening of rural and urban children (N = 5,577) support the validity and reliability of ABLE.  </a:t>
            </a:r>
            <a:r>
              <a:rPr lang="en-US" sz="1800" dirty="0" err="1"/>
              <a:t>Barbarin</a:t>
            </a:r>
            <a:r>
              <a:rPr lang="en-US" sz="1800" dirty="0"/>
              <a:t>, O. A. (2007). </a:t>
            </a:r>
          </a:p>
          <a:p>
            <a:endParaRPr lang="en-US" sz="2400" i="1" dirty="0"/>
          </a:p>
          <a:p>
            <a:pPr marL="342900" lvl="1" indent="-342900">
              <a:buFont typeface="Arial"/>
              <a:buChar char="•"/>
            </a:pPr>
            <a:r>
              <a:rPr lang="en-US" sz="1800" i="1" dirty="0"/>
              <a:t>2. </a:t>
            </a:r>
            <a:r>
              <a:rPr lang="en-US" sz="1800" dirty="0"/>
              <a:t>Hides, L., Dawe, S., Young, R. </a:t>
            </a:r>
            <a:r>
              <a:rPr lang="en-US" sz="1800" dirty="0" err="1"/>
              <a:t>McD</a:t>
            </a:r>
            <a:r>
              <a:rPr lang="en-US" sz="1800" dirty="0"/>
              <a:t>., &amp; Kavanagh, D. J. (2006). The reliability and validity of the Severity of Dependence Scale for detecting </a:t>
            </a:r>
            <a:r>
              <a:rPr lang="es-MX" sz="1800" dirty="0"/>
              <a:t>cannabis </a:t>
            </a:r>
            <a:r>
              <a:rPr lang="es-MX" sz="1800" dirty="0" err="1"/>
              <a:t>dependence</a:t>
            </a:r>
            <a:r>
              <a:rPr lang="es-MX" sz="1800" dirty="0"/>
              <a:t> in </a:t>
            </a:r>
            <a:r>
              <a:rPr lang="es-MX" sz="1800" dirty="0" err="1"/>
              <a:t>psychosis</a:t>
            </a:r>
            <a:r>
              <a:rPr lang="es-MX" sz="1800" dirty="0"/>
              <a:t>. </a:t>
            </a:r>
            <a:r>
              <a:rPr lang="es-MX" sz="1800" i="1" dirty="0" err="1"/>
              <a:t>Addiction</a:t>
            </a:r>
            <a:r>
              <a:rPr lang="es-MX" sz="1800" dirty="0"/>
              <a:t>, </a:t>
            </a:r>
            <a:r>
              <a:rPr lang="es-MX" sz="1800" i="1" dirty="0"/>
              <a:t>102</a:t>
            </a:r>
            <a:r>
              <a:rPr lang="es-MX" sz="1800" dirty="0"/>
              <a:t>, 35–40.</a:t>
            </a:r>
          </a:p>
          <a:p>
            <a:endParaRPr lang="en-US" sz="2400" i="1" dirty="0"/>
          </a:p>
          <a:p>
            <a:pPr lvl="1"/>
            <a:r>
              <a:rPr lang="en-US" sz="1800" i="1" dirty="0"/>
              <a:t>The SDS [Severity of Dependence Scale] is a brief, valid and reliable screen for cannabis dependence among people with psychosis.</a:t>
            </a:r>
            <a:r>
              <a:rPr lang="es-MX" sz="1800" dirty="0"/>
              <a:t> </a:t>
            </a:r>
          </a:p>
        </p:txBody>
      </p:sp>
      <p:grpSp>
        <p:nvGrpSpPr>
          <p:cNvPr id="8" name="Grupo 7">
            <a:extLst>
              <a:ext uri="{FF2B5EF4-FFF2-40B4-BE49-F238E27FC236}">
                <a16:creationId xmlns:a16="http://schemas.microsoft.com/office/drawing/2014/main" id="{5C4C9B67-45A8-4960-60CC-B0F2D4265C3F}"/>
              </a:ext>
            </a:extLst>
          </p:cNvPr>
          <p:cNvGrpSpPr>
            <a:grpSpLocks noChangeAspect="1"/>
          </p:cNvGrpSpPr>
          <p:nvPr/>
        </p:nvGrpSpPr>
        <p:grpSpPr>
          <a:xfrm>
            <a:off x="10446550" y="1114706"/>
            <a:ext cx="1536592" cy="1536592"/>
            <a:chOff x="4848225" y="4035027"/>
            <a:chExt cx="2638047" cy="2638047"/>
          </a:xfrm>
        </p:grpSpPr>
        <p:pic>
          <p:nvPicPr>
            <p:cNvPr id="9" name="Picture 14" descr="Question Mark Frame | Free SVG">
              <a:extLst>
                <a:ext uri="{FF2B5EF4-FFF2-40B4-BE49-F238E27FC236}">
                  <a16:creationId xmlns:a16="http://schemas.microsoft.com/office/drawing/2014/main" id="{42DB533A-4C16-6F8D-1528-8E053E4ED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8225" y="4035027"/>
              <a:ext cx="2638047" cy="2638047"/>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o 9">
              <a:extLst>
                <a:ext uri="{FF2B5EF4-FFF2-40B4-BE49-F238E27FC236}">
                  <a16:creationId xmlns:a16="http://schemas.microsoft.com/office/drawing/2014/main" id="{073A3EE7-D977-89E5-FCFE-7A2E184F4CA3}"/>
                </a:ext>
              </a:extLst>
            </p:cNvPr>
            <p:cNvGrpSpPr>
              <a:grpSpLocks noChangeAspect="1"/>
            </p:cNvGrpSpPr>
            <p:nvPr/>
          </p:nvGrpSpPr>
          <p:grpSpPr>
            <a:xfrm>
              <a:off x="5280752" y="4369921"/>
              <a:ext cx="1901098" cy="1901098"/>
              <a:chOff x="5499827" y="4398496"/>
              <a:chExt cx="1334840" cy="1334840"/>
            </a:xfrm>
          </p:grpSpPr>
          <p:pic>
            <p:nvPicPr>
              <p:cNvPr id="11" name="Gráfico 10" descr="Flujo de trabajo con relleno sólido">
                <a:extLst>
                  <a:ext uri="{FF2B5EF4-FFF2-40B4-BE49-F238E27FC236}">
                    <a16:creationId xmlns:a16="http://schemas.microsoft.com/office/drawing/2014/main" id="{3D958BBD-F14F-293D-95C7-90CCE7A3D7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9827" y="4398496"/>
                <a:ext cx="1334840" cy="1334840"/>
              </a:xfrm>
              <a:prstGeom prst="rect">
                <a:avLst/>
              </a:prstGeom>
            </p:spPr>
          </p:pic>
          <p:pic>
            <p:nvPicPr>
              <p:cNvPr id="12" name="Picture 6" descr="Police Academy Icon - Free PNG &amp; SVG 2378450 - Noun Project">
                <a:extLst>
                  <a:ext uri="{FF2B5EF4-FFF2-40B4-BE49-F238E27FC236}">
                    <a16:creationId xmlns:a16="http://schemas.microsoft.com/office/drawing/2014/main" id="{E5B8FDB3-AAB7-AC86-261C-BDF7DCFC7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365" y="4798912"/>
                <a:ext cx="481765" cy="481764"/>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71203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F76F-437C-4771-8608-1F655CFB033D}"/>
              </a:ext>
            </a:extLst>
          </p:cNvPr>
          <p:cNvSpPr>
            <a:spLocks noGrp="1"/>
          </p:cNvSpPr>
          <p:nvPr>
            <p:ph type="title"/>
          </p:nvPr>
        </p:nvSpPr>
        <p:spPr/>
        <p:txBody>
          <a:bodyPr/>
          <a:lstStyle/>
          <a:p>
            <a:r>
              <a:rPr lang="es-MX" dirty="0"/>
              <a:t>Variables latentes</a:t>
            </a:r>
            <a:endParaRPr lang="en-GB" dirty="0"/>
          </a:p>
        </p:txBody>
      </p:sp>
      <p:pic>
        <p:nvPicPr>
          <p:cNvPr id="7" name="Picture 6" descr="Diagram&#10;&#10;Description automatically generated">
            <a:extLst>
              <a:ext uri="{FF2B5EF4-FFF2-40B4-BE49-F238E27FC236}">
                <a16:creationId xmlns:a16="http://schemas.microsoft.com/office/drawing/2014/main" id="{10FF42C6-A8DA-415E-B205-75F458038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65" y="2109204"/>
            <a:ext cx="4514850" cy="3609975"/>
          </a:xfrm>
          <a:prstGeom prst="rect">
            <a:avLst/>
          </a:prstGeom>
        </p:spPr>
      </p:pic>
      <p:sp>
        <p:nvSpPr>
          <p:cNvPr id="8" name="TextBox 7">
            <a:extLst>
              <a:ext uri="{FF2B5EF4-FFF2-40B4-BE49-F238E27FC236}">
                <a16:creationId xmlns:a16="http://schemas.microsoft.com/office/drawing/2014/main" id="{8D0913B9-4E6E-4388-A36B-CFA8FFC5A3A5}"/>
              </a:ext>
            </a:extLst>
          </p:cNvPr>
          <p:cNvSpPr txBox="1"/>
          <p:nvPr/>
        </p:nvSpPr>
        <p:spPr>
          <a:xfrm>
            <a:off x="5642995" y="3351695"/>
            <a:ext cx="1978089" cy="923330"/>
          </a:xfrm>
          <a:prstGeom prst="rect">
            <a:avLst/>
          </a:prstGeom>
          <a:noFill/>
        </p:spPr>
        <p:txBody>
          <a:bodyPr wrap="square" rtlCol="0">
            <a:spAutoFit/>
          </a:bodyPr>
          <a:lstStyle/>
          <a:p>
            <a:r>
              <a:rPr lang="es-MX" dirty="0"/>
              <a:t>Si Omega</a:t>
            </a:r>
            <a:r>
              <a:rPr lang="en-US" dirty="0"/>
              <a:t>&gt;.8 y es una </a:t>
            </a:r>
            <a:r>
              <a:rPr lang="en-US" dirty="0" err="1"/>
              <a:t>escala</a:t>
            </a:r>
            <a:r>
              <a:rPr lang="en-US" dirty="0"/>
              <a:t> de </a:t>
            </a:r>
            <a:r>
              <a:rPr lang="en-US" dirty="0" err="1"/>
              <a:t>precariedad</a:t>
            </a:r>
            <a:r>
              <a:rPr lang="en-US" dirty="0"/>
              <a:t> </a:t>
            </a:r>
            <a:r>
              <a:rPr lang="en-US" dirty="0" err="1"/>
              <a:t>laboral</a:t>
            </a:r>
            <a:endParaRPr lang="es-MX" dirty="0"/>
          </a:p>
        </p:txBody>
      </p:sp>
      <p:sp>
        <p:nvSpPr>
          <p:cNvPr id="3" name="Left Brace 2">
            <a:extLst>
              <a:ext uri="{FF2B5EF4-FFF2-40B4-BE49-F238E27FC236}">
                <a16:creationId xmlns:a16="http://schemas.microsoft.com/office/drawing/2014/main" id="{80230444-B30E-4AD3-92AF-D1D6744090E6}"/>
              </a:ext>
            </a:extLst>
          </p:cNvPr>
          <p:cNvSpPr/>
          <p:nvPr/>
        </p:nvSpPr>
        <p:spPr>
          <a:xfrm>
            <a:off x="7833063" y="1674167"/>
            <a:ext cx="494950" cy="427838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4" name="TextBox 3">
            <a:extLst>
              <a:ext uri="{FF2B5EF4-FFF2-40B4-BE49-F238E27FC236}">
                <a16:creationId xmlns:a16="http://schemas.microsoft.com/office/drawing/2014/main" id="{C2A0378A-4327-41F8-A346-F3F3FAB5BE27}"/>
              </a:ext>
            </a:extLst>
          </p:cNvPr>
          <p:cNvSpPr txBox="1"/>
          <p:nvPr/>
        </p:nvSpPr>
        <p:spPr>
          <a:xfrm>
            <a:off x="8690994" y="1728132"/>
            <a:ext cx="2713541" cy="923330"/>
          </a:xfrm>
          <a:prstGeom prst="rect">
            <a:avLst/>
          </a:prstGeom>
          <a:noFill/>
        </p:spPr>
        <p:txBody>
          <a:bodyPr wrap="square" rtlCol="0">
            <a:spAutoFit/>
          </a:bodyPr>
          <a:lstStyle/>
          <a:p>
            <a:r>
              <a:rPr lang="en-US" dirty="0"/>
              <a:t>Podemos </a:t>
            </a:r>
            <a:r>
              <a:rPr lang="en-US" dirty="0" err="1"/>
              <a:t>decir</a:t>
            </a:r>
            <a:r>
              <a:rPr lang="en-US" dirty="0"/>
              <a:t> que scores m</a:t>
            </a:r>
            <a:r>
              <a:rPr lang="es-MX" dirty="0" err="1"/>
              <a:t>ás</a:t>
            </a:r>
            <a:r>
              <a:rPr lang="es-MX" dirty="0"/>
              <a:t> altos implican mayor precariedad</a:t>
            </a:r>
            <a:endParaRPr lang="en-GB" dirty="0"/>
          </a:p>
        </p:txBody>
      </p:sp>
      <p:sp>
        <p:nvSpPr>
          <p:cNvPr id="9" name="TextBox 8">
            <a:extLst>
              <a:ext uri="{FF2B5EF4-FFF2-40B4-BE49-F238E27FC236}">
                <a16:creationId xmlns:a16="http://schemas.microsoft.com/office/drawing/2014/main" id="{7BCED3B7-AEC9-4E1E-983E-B024ABA71A26}"/>
              </a:ext>
            </a:extLst>
          </p:cNvPr>
          <p:cNvSpPr txBox="1"/>
          <p:nvPr/>
        </p:nvSpPr>
        <p:spPr>
          <a:xfrm>
            <a:off x="8690994" y="4275025"/>
            <a:ext cx="2713541" cy="1200329"/>
          </a:xfrm>
          <a:prstGeom prst="rect">
            <a:avLst/>
          </a:prstGeom>
          <a:noFill/>
        </p:spPr>
        <p:txBody>
          <a:bodyPr wrap="square" rtlCol="0">
            <a:spAutoFit/>
          </a:bodyPr>
          <a:lstStyle/>
          <a:p>
            <a:r>
              <a:rPr lang="en-US" dirty="0"/>
              <a:t>Podemos </a:t>
            </a:r>
            <a:r>
              <a:rPr lang="en-US" dirty="0" err="1"/>
              <a:t>decir</a:t>
            </a:r>
            <a:r>
              <a:rPr lang="en-US" dirty="0"/>
              <a:t> que scores </a:t>
            </a:r>
            <a:r>
              <a:rPr lang="en-US" dirty="0" err="1"/>
              <a:t>más</a:t>
            </a:r>
            <a:r>
              <a:rPr lang="en-US" dirty="0"/>
              <a:t> altos </a:t>
            </a:r>
            <a:r>
              <a:rPr lang="en-US" dirty="0" err="1"/>
              <a:t>implican</a:t>
            </a:r>
            <a:r>
              <a:rPr lang="en-US" dirty="0"/>
              <a:t> mayor –lo que sea que </a:t>
            </a:r>
            <a:r>
              <a:rPr lang="en-US" dirty="0" err="1"/>
              <a:t>signifique</a:t>
            </a:r>
            <a:r>
              <a:rPr lang="en-US" dirty="0"/>
              <a:t> la variable </a:t>
            </a:r>
            <a:r>
              <a:rPr lang="en-US" dirty="0" err="1"/>
              <a:t>latente</a:t>
            </a:r>
            <a:r>
              <a:rPr lang="en-US" dirty="0"/>
              <a:t>-</a:t>
            </a:r>
            <a:endParaRPr lang="en-GB" dirty="0"/>
          </a:p>
        </p:txBody>
      </p:sp>
    </p:spTree>
    <p:extLst>
      <p:ext uri="{BB962C8B-B14F-4D97-AF65-F5344CB8AC3E}">
        <p14:creationId xmlns:p14="http://schemas.microsoft.com/office/powerpoint/2010/main" val="351701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D08BE-6D99-4181-8BCD-EB63364CFA14}"/>
              </a:ext>
            </a:extLst>
          </p:cNvPr>
          <p:cNvSpPr>
            <a:spLocks noGrp="1"/>
          </p:cNvSpPr>
          <p:nvPr>
            <p:ph type="title"/>
          </p:nvPr>
        </p:nvSpPr>
        <p:spPr/>
        <p:txBody>
          <a:bodyPr/>
          <a:lstStyle/>
          <a:p>
            <a:r>
              <a:rPr lang="es-MX" dirty="0"/>
              <a:t>Considere lo siguiente</a:t>
            </a:r>
          </a:p>
        </p:txBody>
      </p:sp>
      <p:sp>
        <p:nvSpPr>
          <p:cNvPr id="3" name="Marcador de contenido 2">
            <a:extLst>
              <a:ext uri="{FF2B5EF4-FFF2-40B4-BE49-F238E27FC236}">
                <a16:creationId xmlns:a16="http://schemas.microsoft.com/office/drawing/2014/main" id="{6869DC13-E349-4AAA-8942-4F85A1A2E70C}"/>
              </a:ext>
            </a:extLst>
          </p:cNvPr>
          <p:cNvSpPr>
            <a:spLocks noGrp="1"/>
          </p:cNvSpPr>
          <p:nvPr>
            <p:ph idx="1"/>
          </p:nvPr>
        </p:nvSpPr>
        <p:spPr/>
        <p:txBody>
          <a:bodyPr>
            <a:normAutofit/>
          </a:bodyPr>
          <a:lstStyle/>
          <a:p>
            <a:r>
              <a:rPr lang="es-ES" sz="2400" u="sng" dirty="0"/>
              <a:t>Una</a:t>
            </a:r>
            <a:r>
              <a:rPr lang="es-ES" sz="2400" dirty="0"/>
              <a:t> persona con alto nivel educativo, riqueza y alto nivel de salud y a </a:t>
            </a:r>
            <a:r>
              <a:rPr lang="es-ES" sz="2400" u="sng" dirty="0"/>
              <a:t>otra</a:t>
            </a:r>
            <a:r>
              <a:rPr lang="es-ES" sz="2400" dirty="0"/>
              <a:t> que, por el contrario, tiene bajo logro educativo, muy poca riqueza y sufre de problemas recurrentes de salud. </a:t>
            </a:r>
          </a:p>
          <a:p>
            <a:r>
              <a:rPr lang="es-ES" sz="2400" dirty="0"/>
              <a:t>Imagine que comparamos sus niveles de severidad de pobreza dado un conjunto de indicadores y encontramos un resultado inesperado: </a:t>
            </a:r>
          </a:p>
          <a:p>
            <a:pPr lvl="1"/>
            <a:r>
              <a:rPr lang="es-ES" sz="2400" dirty="0"/>
              <a:t>La primera persona tiene mayor claramente nivel de severidad de pobreza que la segunda. </a:t>
            </a:r>
            <a:endParaRPr lang="es-MX" sz="2400" dirty="0"/>
          </a:p>
        </p:txBody>
      </p:sp>
    </p:spTree>
    <p:extLst>
      <p:ext uri="{BB962C8B-B14F-4D97-AF65-F5344CB8AC3E}">
        <p14:creationId xmlns:p14="http://schemas.microsoft.com/office/powerpoint/2010/main" val="231902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EA2ED-2300-4EE6-A950-FE3D2F5A4D47}"/>
              </a:ext>
            </a:extLst>
          </p:cNvPr>
          <p:cNvSpPr>
            <a:spLocks noGrp="1"/>
          </p:cNvSpPr>
          <p:nvPr>
            <p:ph type="title"/>
          </p:nvPr>
        </p:nvSpPr>
        <p:spPr/>
        <p:txBody>
          <a:bodyPr/>
          <a:lstStyle/>
          <a:p>
            <a:r>
              <a:rPr lang="es-MX" dirty="0"/>
              <a:t>Expectativa</a:t>
            </a:r>
          </a:p>
        </p:txBody>
      </p:sp>
      <p:cxnSp>
        <p:nvCxnSpPr>
          <p:cNvPr id="5" name="Conector recto de flecha 4">
            <a:extLst>
              <a:ext uri="{FF2B5EF4-FFF2-40B4-BE49-F238E27FC236}">
                <a16:creationId xmlns:a16="http://schemas.microsoft.com/office/drawing/2014/main" id="{9C483AFF-2557-4897-8E9C-1A5CB5D94311}"/>
              </a:ext>
            </a:extLst>
          </p:cNvPr>
          <p:cNvCxnSpPr/>
          <p:nvPr/>
        </p:nvCxnSpPr>
        <p:spPr>
          <a:xfrm flipV="1">
            <a:off x="1224793" y="1510018"/>
            <a:ext cx="0" cy="49746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onector recto de flecha 6">
            <a:extLst>
              <a:ext uri="{FF2B5EF4-FFF2-40B4-BE49-F238E27FC236}">
                <a16:creationId xmlns:a16="http://schemas.microsoft.com/office/drawing/2014/main" id="{3EC16FE4-B1C7-4798-893A-AB06ADF085CC}"/>
              </a:ext>
            </a:extLst>
          </p:cNvPr>
          <p:cNvCxnSpPr/>
          <p:nvPr/>
        </p:nvCxnSpPr>
        <p:spPr>
          <a:xfrm>
            <a:off x="559266" y="6233020"/>
            <a:ext cx="110231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7953AB88-57FC-4E09-92A7-D1FF9A7BF7E4}"/>
              </a:ext>
            </a:extLst>
          </p:cNvPr>
          <p:cNvSpPr txBox="1"/>
          <p:nvPr/>
        </p:nvSpPr>
        <p:spPr>
          <a:xfrm>
            <a:off x="92278" y="3196206"/>
            <a:ext cx="1266738"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Valor latente de depresión</a:t>
            </a:r>
          </a:p>
        </p:txBody>
      </p:sp>
      <p:sp>
        <p:nvSpPr>
          <p:cNvPr id="9" name="Elipse 8">
            <a:extLst>
              <a:ext uri="{FF2B5EF4-FFF2-40B4-BE49-F238E27FC236}">
                <a16:creationId xmlns:a16="http://schemas.microsoft.com/office/drawing/2014/main" id="{DA4DD8BE-EDD3-45C8-8901-AEA9A715DC22}"/>
              </a:ext>
            </a:extLst>
          </p:cNvPr>
          <p:cNvSpPr/>
          <p:nvPr/>
        </p:nvSpPr>
        <p:spPr>
          <a:xfrm>
            <a:off x="2277611" y="3263179"/>
            <a:ext cx="1132514" cy="763399"/>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Elipse 9">
            <a:extLst>
              <a:ext uri="{FF2B5EF4-FFF2-40B4-BE49-F238E27FC236}">
                <a16:creationId xmlns:a16="http://schemas.microsoft.com/office/drawing/2014/main" id="{5760B69B-8E3A-4EE3-BBA6-AFA57EA4F338}"/>
              </a:ext>
            </a:extLst>
          </p:cNvPr>
          <p:cNvSpPr/>
          <p:nvPr/>
        </p:nvSpPr>
        <p:spPr>
          <a:xfrm>
            <a:off x="5405305" y="3211889"/>
            <a:ext cx="1132514" cy="763399"/>
          </a:xfrm>
          <a:prstGeom prst="ellips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Elipse 10">
            <a:extLst>
              <a:ext uri="{FF2B5EF4-FFF2-40B4-BE49-F238E27FC236}">
                <a16:creationId xmlns:a16="http://schemas.microsoft.com/office/drawing/2014/main" id="{D7C7016D-8438-420E-BEC9-9EFCDC5FC36E}"/>
              </a:ext>
            </a:extLst>
          </p:cNvPr>
          <p:cNvSpPr/>
          <p:nvPr/>
        </p:nvSpPr>
        <p:spPr>
          <a:xfrm>
            <a:off x="8335861" y="3149110"/>
            <a:ext cx="1132514" cy="763399"/>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3" name="CuadroTexto 12">
            <a:extLst>
              <a:ext uri="{FF2B5EF4-FFF2-40B4-BE49-F238E27FC236}">
                <a16:creationId xmlns:a16="http://schemas.microsoft.com/office/drawing/2014/main" id="{DFEC14A5-EB09-4737-B995-1212FC2F9727}"/>
              </a:ext>
            </a:extLst>
          </p:cNvPr>
          <p:cNvSpPr txBox="1"/>
          <p:nvPr/>
        </p:nvSpPr>
        <p:spPr>
          <a:xfrm>
            <a:off x="2055304" y="6361169"/>
            <a:ext cx="17868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Menos deprimida</a:t>
            </a:r>
          </a:p>
        </p:txBody>
      </p:sp>
      <p:sp>
        <p:nvSpPr>
          <p:cNvPr id="14" name="CuadroTexto 13">
            <a:extLst>
              <a:ext uri="{FF2B5EF4-FFF2-40B4-BE49-F238E27FC236}">
                <a16:creationId xmlns:a16="http://schemas.microsoft.com/office/drawing/2014/main" id="{48E197C3-6EA0-490B-AB81-9172E1D55214}"/>
              </a:ext>
            </a:extLst>
          </p:cNvPr>
          <p:cNvSpPr txBox="1"/>
          <p:nvPr/>
        </p:nvSpPr>
        <p:spPr>
          <a:xfrm>
            <a:off x="8327465" y="6361169"/>
            <a:ext cx="17868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Más deprimida</a:t>
            </a:r>
          </a:p>
        </p:txBody>
      </p:sp>
      <p:sp>
        <p:nvSpPr>
          <p:cNvPr id="15" name="CuadroTexto 14">
            <a:extLst>
              <a:ext uri="{FF2B5EF4-FFF2-40B4-BE49-F238E27FC236}">
                <a16:creationId xmlns:a16="http://schemas.microsoft.com/office/drawing/2014/main" id="{E787EA23-7AEC-4390-B74B-AE84F7AF28FE}"/>
              </a:ext>
            </a:extLst>
          </p:cNvPr>
          <p:cNvSpPr txBox="1"/>
          <p:nvPr/>
        </p:nvSpPr>
        <p:spPr>
          <a:xfrm>
            <a:off x="5510173" y="6300024"/>
            <a:ext cx="214058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Medianamente deprimida</a:t>
            </a:r>
          </a:p>
        </p:txBody>
      </p:sp>
    </p:spTree>
    <p:extLst>
      <p:ext uri="{BB962C8B-B14F-4D97-AF65-F5344CB8AC3E}">
        <p14:creationId xmlns:p14="http://schemas.microsoft.com/office/powerpoint/2010/main" val="214771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EA2ED-2300-4EE6-A950-FE3D2F5A4D47}"/>
              </a:ext>
            </a:extLst>
          </p:cNvPr>
          <p:cNvSpPr>
            <a:spLocks noGrp="1"/>
          </p:cNvSpPr>
          <p:nvPr>
            <p:ph type="title"/>
          </p:nvPr>
        </p:nvSpPr>
        <p:spPr/>
        <p:txBody>
          <a:bodyPr/>
          <a:lstStyle/>
          <a:p>
            <a:r>
              <a:rPr lang="es-MX" dirty="0"/>
              <a:t>Expectativa</a:t>
            </a:r>
          </a:p>
        </p:txBody>
      </p:sp>
      <p:cxnSp>
        <p:nvCxnSpPr>
          <p:cNvPr id="5" name="Conector recto de flecha 4">
            <a:extLst>
              <a:ext uri="{FF2B5EF4-FFF2-40B4-BE49-F238E27FC236}">
                <a16:creationId xmlns:a16="http://schemas.microsoft.com/office/drawing/2014/main" id="{9C483AFF-2557-4897-8E9C-1A5CB5D94311}"/>
              </a:ext>
            </a:extLst>
          </p:cNvPr>
          <p:cNvCxnSpPr/>
          <p:nvPr/>
        </p:nvCxnSpPr>
        <p:spPr>
          <a:xfrm flipV="1">
            <a:off x="1224793" y="1510018"/>
            <a:ext cx="0" cy="49746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onector recto de flecha 6">
            <a:extLst>
              <a:ext uri="{FF2B5EF4-FFF2-40B4-BE49-F238E27FC236}">
                <a16:creationId xmlns:a16="http://schemas.microsoft.com/office/drawing/2014/main" id="{3EC16FE4-B1C7-4798-893A-AB06ADF085CC}"/>
              </a:ext>
            </a:extLst>
          </p:cNvPr>
          <p:cNvCxnSpPr/>
          <p:nvPr/>
        </p:nvCxnSpPr>
        <p:spPr>
          <a:xfrm>
            <a:off x="559266" y="6233020"/>
            <a:ext cx="110231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7953AB88-57FC-4E09-92A7-D1FF9A7BF7E4}"/>
              </a:ext>
            </a:extLst>
          </p:cNvPr>
          <p:cNvSpPr txBox="1"/>
          <p:nvPr/>
        </p:nvSpPr>
        <p:spPr>
          <a:xfrm>
            <a:off x="92278" y="3196206"/>
            <a:ext cx="1266738"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Valor latente de depresión</a:t>
            </a:r>
          </a:p>
        </p:txBody>
      </p:sp>
      <p:sp>
        <p:nvSpPr>
          <p:cNvPr id="9" name="Elipse 8">
            <a:extLst>
              <a:ext uri="{FF2B5EF4-FFF2-40B4-BE49-F238E27FC236}">
                <a16:creationId xmlns:a16="http://schemas.microsoft.com/office/drawing/2014/main" id="{DA4DD8BE-EDD3-45C8-8901-AEA9A715DC22}"/>
              </a:ext>
            </a:extLst>
          </p:cNvPr>
          <p:cNvSpPr/>
          <p:nvPr/>
        </p:nvSpPr>
        <p:spPr>
          <a:xfrm>
            <a:off x="2234969" y="4794579"/>
            <a:ext cx="1132514" cy="763399"/>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Elipse 9">
            <a:extLst>
              <a:ext uri="{FF2B5EF4-FFF2-40B4-BE49-F238E27FC236}">
                <a16:creationId xmlns:a16="http://schemas.microsoft.com/office/drawing/2014/main" id="{5760B69B-8E3A-4EE3-BBA6-AFA57EA4F338}"/>
              </a:ext>
            </a:extLst>
          </p:cNvPr>
          <p:cNvSpPr/>
          <p:nvPr/>
        </p:nvSpPr>
        <p:spPr>
          <a:xfrm>
            <a:off x="5405305" y="3211889"/>
            <a:ext cx="1132514" cy="763399"/>
          </a:xfrm>
          <a:prstGeom prst="ellips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Elipse 10">
            <a:extLst>
              <a:ext uri="{FF2B5EF4-FFF2-40B4-BE49-F238E27FC236}">
                <a16:creationId xmlns:a16="http://schemas.microsoft.com/office/drawing/2014/main" id="{D7C7016D-8438-420E-BEC9-9EFCDC5FC36E}"/>
              </a:ext>
            </a:extLst>
          </p:cNvPr>
          <p:cNvSpPr/>
          <p:nvPr/>
        </p:nvSpPr>
        <p:spPr>
          <a:xfrm>
            <a:off x="8822423" y="1350079"/>
            <a:ext cx="1132514" cy="763399"/>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3" name="CuadroTexto 12">
            <a:extLst>
              <a:ext uri="{FF2B5EF4-FFF2-40B4-BE49-F238E27FC236}">
                <a16:creationId xmlns:a16="http://schemas.microsoft.com/office/drawing/2014/main" id="{DFEC14A5-EB09-4737-B995-1212FC2F9727}"/>
              </a:ext>
            </a:extLst>
          </p:cNvPr>
          <p:cNvSpPr txBox="1"/>
          <p:nvPr/>
        </p:nvSpPr>
        <p:spPr>
          <a:xfrm>
            <a:off x="2055304" y="6361169"/>
            <a:ext cx="17868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Menos deprimida</a:t>
            </a:r>
          </a:p>
        </p:txBody>
      </p:sp>
      <p:sp>
        <p:nvSpPr>
          <p:cNvPr id="14" name="CuadroTexto 13">
            <a:extLst>
              <a:ext uri="{FF2B5EF4-FFF2-40B4-BE49-F238E27FC236}">
                <a16:creationId xmlns:a16="http://schemas.microsoft.com/office/drawing/2014/main" id="{48E197C3-6EA0-490B-AB81-9172E1D55214}"/>
              </a:ext>
            </a:extLst>
          </p:cNvPr>
          <p:cNvSpPr txBox="1"/>
          <p:nvPr/>
        </p:nvSpPr>
        <p:spPr>
          <a:xfrm>
            <a:off x="8327465" y="6361169"/>
            <a:ext cx="17868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Más deprimida</a:t>
            </a:r>
          </a:p>
        </p:txBody>
      </p:sp>
      <p:sp>
        <p:nvSpPr>
          <p:cNvPr id="15" name="CuadroTexto 14">
            <a:extLst>
              <a:ext uri="{FF2B5EF4-FFF2-40B4-BE49-F238E27FC236}">
                <a16:creationId xmlns:a16="http://schemas.microsoft.com/office/drawing/2014/main" id="{E787EA23-7AEC-4390-B74B-AE84F7AF28FE}"/>
              </a:ext>
            </a:extLst>
          </p:cNvPr>
          <p:cNvSpPr txBox="1"/>
          <p:nvPr/>
        </p:nvSpPr>
        <p:spPr>
          <a:xfrm>
            <a:off x="5510173" y="6300024"/>
            <a:ext cx="214058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Medianamente deprimida</a:t>
            </a:r>
          </a:p>
        </p:txBody>
      </p:sp>
    </p:spTree>
    <p:extLst>
      <p:ext uri="{BB962C8B-B14F-4D97-AF65-F5344CB8AC3E}">
        <p14:creationId xmlns:p14="http://schemas.microsoft.com/office/powerpoint/2010/main" val="2677419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EA2ED-2300-4EE6-A950-FE3D2F5A4D47}"/>
              </a:ext>
            </a:extLst>
          </p:cNvPr>
          <p:cNvSpPr>
            <a:spLocks noGrp="1"/>
          </p:cNvSpPr>
          <p:nvPr>
            <p:ph type="title"/>
          </p:nvPr>
        </p:nvSpPr>
        <p:spPr/>
        <p:txBody>
          <a:bodyPr/>
          <a:lstStyle/>
          <a:p>
            <a:r>
              <a:rPr lang="es-MX" dirty="0"/>
              <a:t>Expectativa</a:t>
            </a:r>
          </a:p>
        </p:txBody>
      </p:sp>
      <p:cxnSp>
        <p:nvCxnSpPr>
          <p:cNvPr id="5" name="Conector recto de flecha 4">
            <a:extLst>
              <a:ext uri="{FF2B5EF4-FFF2-40B4-BE49-F238E27FC236}">
                <a16:creationId xmlns:a16="http://schemas.microsoft.com/office/drawing/2014/main" id="{9C483AFF-2557-4897-8E9C-1A5CB5D94311}"/>
              </a:ext>
            </a:extLst>
          </p:cNvPr>
          <p:cNvCxnSpPr/>
          <p:nvPr/>
        </p:nvCxnSpPr>
        <p:spPr>
          <a:xfrm flipV="1">
            <a:off x="1224793" y="1510018"/>
            <a:ext cx="0" cy="49746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onector recto de flecha 6">
            <a:extLst>
              <a:ext uri="{FF2B5EF4-FFF2-40B4-BE49-F238E27FC236}">
                <a16:creationId xmlns:a16="http://schemas.microsoft.com/office/drawing/2014/main" id="{3EC16FE4-B1C7-4798-893A-AB06ADF085CC}"/>
              </a:ext>
            </a:extLst>
          </p:cNvPr>
          <p:cNvCxnSpPr/>
          <p:nvPr/>
        </p:nvCxnSpPr>
        <p:spPr>
          <a:xfrm>
            <a:off x="559266" y="6233020"/>
            <a:ext cx="110231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7953AB88-57FC-4E09-92A7-D1FF9A7BF7E4}"/>
              </a:ext>
            </a:extLst>
          </p:cNvPr>
          <p:cNvSpPr txBox="1"/>
          <p:nvPr/>
        </p:nvSpPr>
        <p:spPr>
          <a:xfrm>
            <a:off x="92278" y="3196206"/>
            <a:ext cx="1266738"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Valor latente de depresión</a:t>
            </a:r>
          </a:p>
        </p:txBody>
      </p:sp>
      <p:sp>
        <p:nvSpPr>
          <p:cNvPr id="9" name="Elipse 8">
            <a:extLst>
              <a:ext uri="{FF2B5EF4-FFF2-40B4-BE49-F238E27FC236}">
                <a16:creationId xmlns:a16="http://schemas.microsoft.com/office/drawing/2014/main" id="{DA4DD8BE-EDD3-45C8-8901-AEA9A715DC22}"/>
              </a:ext>
            </a:extLst>
          </p:cNvPr>
          <p:cNvSpPr/>
          <p:nvPr/>
        </p:nvSpPr>
        <p:spPr>
          <a:xfrm>
            <a:off x="2055304" y="1731778"/>
            <a:ext cx="1132514" cy="763399"/>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Elipse 9">
            <a:extLst>
              <a:ext uri="{FF2B5EF4-FFF2-40B4-BE49-F238E27FC236}">
                <a16:creationId xmlns:a16="http://schemas.microsoft.com/office/drawing/2014/main" id="{5760B69B-8E3A-4EE3-BBA6-AFA57EA4F338}"/>
              </a:ext>
            </a:extLst>
          </p:cNvPr>
          <p:cNvSpPr/>
          <p:nvPr/>
        </p:nvSpPr>
        <p:spPr>
          <a:xfrm>
            <a:off x="5405305" y="3211889"/>
            <a:ext cx="1132514" cy="763399"/>
          </a:xfrm>
          <a:prstGeom prst="ellipse">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Elipse 10">
            <a:extLst>
              <a:ext uri="{FF2B5EF4-FFF2-40B4-BE49-F238E27FC236}">
                <a16:creationId xmlns:a16="http://schemas.microsoft.com/office/drawing/2014/main" id="{D7C7016D-8438-420E-BEC9-9EFCDC5FC36E}"/>
              </a:ext>
            </a:extLst>
          </p:cNvPr>
          <p:cNvSpPr/>
          <p:nvPr/>
        </p:nvSpPr>
        <p:spPr>
          <a:xfrm>
            <a:off x="8981798" y="5083125"/>
            <a:ext cx="1132514" cy="763399"/>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3" name="CuadroTexto 12">
            <a:extLst>
              <a:ext uri="{FF2B5EF4-FFF2-40B4-BE49-F238E27FC236}">
                <a16:creationId xmlns:a16="http://schemas.microsoft.com/office/drawing/2014/main" id="{DFEC14A5-EB09-4737-B995-1212FC2F9727}"/>
              </a:ext>
            </a:extLst>
          </p:cNvPr>
          <p:cNvSpPr txBox="1"/>
          <p:nvPr/>
        </p:nvSpPr>
        <p:spPr>
          <a:xfrm>
            <a:off x="2055304" y="6361169"/>
            <a:ext cx="17868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Menos deprimida</a:t>
            </a:r>
          </a:p>
        </p:txBody>
      </p:sp>
      <p:sp>
        <p:nvSpPr>
          <p:cNvPr id="14" name="CuadroTexto 13">
            <a:extLst>
              <a:ext uri="{FF2B5EF4-FFF2-40B4-BE49-F238E27FC236}">
                <a16:creationId xmlns:a16="http://schemas.microsoft.com/office/drawing/2014/main" id="{48E197C3-6EA0-490B-AB81-9172E1D55214}"/>
              </a:ext>
            </a:extLst>
          </p:cNvPr>
          <p:cNvSpPr txBox="1"/>
          <p:nvPr/>
        </p:nvSpPr>
        <p:spPr>
          <a:xfrm>
            <a:off x="8327465" y="6361169"/>
            <a:ext cx="17868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Más deprimida</a:t>
            </a:r>
          </a:p>
        </p:txBody>
      </p:sp>
      <p:sp>
        <p:nvSpPr>
          <p:cNvPr id="15" name="CuadroTexto 14">
            <a:extLst>
              <a:ext uri="{FF2B5EF4-FFF2-40B4-BE49-F238E27FC236}">
                <a16:creationId xmlns:a16="http://schemas.microsoft.com/office/drawing/2014/main" id="{E787EA23-7AEC-4390-B74B-AE84F7AF28FE}"/>
              </a:ext>
            </a:extLst>
          </p:cNvPr>
          <p:cNvSpPr txBox="1"/>
          <p:nvPr/>
        </p:nvSpPr>
        <p:spPr>
          <a:xfrm>
            <a:off x="5510173" y="6300024"/>
            <a:ext cx="214058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Medianamente deprimida</a:t>
            </a:r>
          </a:p>
        </p:txBody>
      </p:sp>
      <p:sp>
        <p:nvSpPr>
          <p:cNvPr id="3" name="CuadroTexto 2">
            <a:extLst>
              <a:ext uri="{FF2B5EF4-FFF2-40B4-BE49-F238E27FC236}">
                <a16:creationId xmlns:a16="http://schemas.microsoft.com/office/drawing/2014/main" id="{D1720A0A-309B-4339-B9E9-D0F295893788}"/>
              </a:ext>
            </a:extLst>
          </p:cNvPr>
          <p:cNvSpPr txBox="1"/>
          <p:nvPr/>
        </p:nvSpPr>
        <p:spPr>
          <a:xfrm>
            <a:off x="8327465" y="1510018"/>
            <a:ext cx="2972504"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Muy buen ordenamiento y separación pero no podemos interpretar los scores como nosotros quisiéramos</a:t>
            </a:r>
          </a:p>
        </p:txBody>
      </p:sp>
    </p:spTree>
    <p:extLst>
      <p:ext uri="{BB962C8B-B14F-4D97-AF65-F5344CB8AC3E}">
        <p14:creationId xmlns:p14="http://schemas.microsoft.com/office/powerpoint/2010/main" val="1496178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B3314-F8EB-48D2-B796-017E2F10074C}"/>
              </a:ext>
            </a:extLst>
          </p:cNvPr>
          <p:cNvSpPr>
            <a:spLocks noGrp="1"/>
          </p:cNvSpPr>
          <p:nvPr>
            <p:ph type="title"/>
          </p:nvPr>
        </p:nvSpPr>
        <p:spPr/>
        <p:txBody>
          <a:bodyPr/>
          <a:lstStyle/>
          <a:p>
            <a:r>
              <a:rPr lang="es-MX" dirty="0"/>
              <a:t>Confiabilidad y validez</a:t>
            </a:r>
          </a:p>
        </p:txBody>
      </p:sp>
      <p:pic>
        <p:nvPicPr>
          <p:cNvPr id="7" name="Marcador de contenido 6" descr="Imagen que contiene Diagrama&#10;&#10;Descripción generada automáticamente">
            <a:extLst>
              <a:ext uri="{FF2B5EF4-FFF2-40B4-BE49-F238E27FC236}">
                <a16:creationId xmlns:a16="http://schemas.microsoft.com/office/drawing/2014/main" id="{31726177-573E-B6FA-FA92-20C32F28E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109" y="1309607"/>
            <a:ext cx="11165630" cy="4923242"/>
          </a:xfrm>
        </p:spPr>
      </p:pic>
    </p:spTree>
    <p:extLst>
      <p:ext uri="{BB962C8B-B14F-4D97-AF65-F5344CB8AC3E}">
        <p14:creationId xmlns:p14="http://schemas.microsoft.com/office/powerpoint/2010/main" val="71724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6160C-1F0C-468F-8AFD-7D90A367A47F}"/>
              </a:ext>
            </a:extLst>
          </p:cNvPr>
          <p:cNvSpPr>
            <a:spLocks noGrp="1"/>
          </p:cNvSpPr>
          <p:nvPr>
            <p:ph type="title"/>
          </p:nvPr>
        </p:nvSpPr>
        <p:spPr/>
        <p:txBody>
          <a:bodyPr/>
          <a:lstStyle/>
          <a:p>
            <a:r>
              <a:rPr lang="es-MX" dirty="0"/>
              <a:t>Validez</a:t>
            </a:r>
          </a:p>
        </p:txBody>
      </p:sp>
      <p:sp>
        <p:nvSpPr>
          <p:cNvPr id="3" name="Marcador de contenido 2">
            <a:extLst>
              <a:ext uri="{FF2B5EF4-FFF2-40B4-BE49-F238E27FC236}">
                <a16:creationId xmlns:a16="http://schemas.microsoft.com/office/drawing/2014/main" id="{08C05702-9285-479E-B386-E4925079EA9C}"/>
              </a:ext>
            </a:extLst>
          </p:cNvPr>
          <p:cNvSpPr>
            <a:spLocks noGrp="1"/>
          </p:cNvSpPr>
          <p:nvPr>
            <p:ph idx="1"/>
          </p:nvPr>
        </p:nvSpPr>
        <p:spPr>
          <a:xfrm>
            <a:off x="609600" y="2934050"/>
            <a:ext cx="10972800" cy="1637949"/>
          </a:xfrm>
        </p:spPr>
        <p:txBody>
          <a:bodyPr>
            <a:noAutofit/>
          </a:bodyPr>
          <a:lstStyle/>
          <a:p>
            <a:pPr marL="0" indent="0" algn="ctr">
              <a:buNone/>
            </a:pPr>
            <a:r>
              <a:rPr lang="es-ES" sz="4800" dirty="0"/>
              <a:t>Una medida válida es aquella cuyos scores nos dicen la naturaleza de lo que se está midiendo y conectan con sus causas</a:t>
            </a:r>
            <a:endParaRPr lang="es-MX" sz="4800" dirty="0"/>
          </a:p>
        </p:txBody>
      </p:sp>
    </p:spTree>
    <p:extLst>
      <p:ext uri="{BB962C8B-B14F-4D97-AF65-F5344CB8AC3E}">
        <p14:creationId xmlns:p14="http://schemas.microsoft.com/office/powerpoint/2010/main" val="3671529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FE46B3-5AC1-4B38-AFA4-EE36D533B9D6}"/>
              </a:ext>
            </a:extLst>
          </p:cNvPr>
          <p:cNvSpPr>
            <a:spLocks noGrp="1"/>
          </p:cNvSpPr>
          <p:nvPr>
            <p:ph type="title"/>
          </p:nvPr>
        </p:nvSpPr>
        <p:spPr/>
        <p:txBody>
          <a:bodyPr/>
          <a:lstStyle/>
          <a:p>
            <a:r>
              <a:rPr lang="es-MX" dirty="0"/>
              <a:t>Validez, experimento y el estándar de oro</a:t>
            </a:r>
          </a:p>
        </p:txBody>
      </p:sp>
      <p:pic>
        <p:nvPicPr>
          <p:cNvPr id="5" name="Imagen 4" descr="Imagen que contiene botella, interior, tabla, vino&#10;&#10;Descripción generada automáticamente">
            <a:extLst>
              <a:ext uri="{FF2B5EF4-FFF2-40B4-BE49-F238E27FC236}">
                <a16:creationId xmlns:a16="http://schemas.microsoft.com/office/drawing/2014/main" id="{4A5568B1-DC3F-40D4-BA7F-EF83D98A9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036" y="2046476"/>
            <a:ext cx="4610100" cy="3067050"/>
          </a:xfrm>
          <a:prstGeom prst="rect">
            <a:avLst/>
          </a:prstGeom>
        </p:spPr>
      </p:pic>
      <p:sp>
        <p:nvSpPr>
          <p:cNvPr id="6" name="CuadroTexto 5">
            <a:extLst>
              <a:ext uri="{FF2B5EF4-FFF2-40B4-BE49-F238E27FC236}">
                <a16:creationId xmlns:a16="http://schemas.microsoft.com/office/drawing/2014/main" id="{B3A1B6B9-BBE8-44FA-B240-88E43329022F}"/>
              </a:ext>
            </a:extLst>
          </p:cNvPr>
          <p:cNvSpPr txBox="1"/>
          <p:nvPr/>
        </p:nvSpPr>
        <p:spPr>
          <a:xfrm>
            <a:off x="763398" y="1535185"/>
            <a:ext cx="3733101" cy="31393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Nos interesa medir la ingesta de azúcar con una muestra representativa para la población.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Podríamos seguir a nuestra muestra varios días para producir un estimado</a:t>
            </a: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Podríamos usar un cuestionario</a:t>
            </a:r>
          </a:p>
          <a:p>
            <a:pPr marL="342900" marR="0" lvl="0" indent="-342900" algn="l" defTabSz="457200" rtl="0" eaLnBrk="1" fontAlgn="auto" latinLnBrk="0" hangingPunct="1">
              <a:lnSpc>
                <a:spcPct val="100000"/>
              </a:lnSpc>
              <a:spcBef>
                <a:spcPts val="0"/>
              </a:spcBef>
              <a:spcAft>
                <a:spcPts val="0"/>
              </a:spcAft>
              <a:buClrTx/>
              <a:buSzTx/>
              <a:buFontTx/>
              <a:buAutoNum type="arabicParenR"/>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¿Cuál tiene más error?</a:t>
            </a:r>
          </a:p>
        </p:txBody>
      </p:sp>
    </p:spTree>
    <p:extLst>
      <p:ext uri="{BB962C8B-B14F-4D97-AF65-F5344CB8AC3E}">
        <p14:creationId xmlns:p14="http://schemas.microsoft.com/office/powerpoint/2010/main" val="29626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F76F-437C-4771-8608-1F655CFB033D}"/>
              </a:ext>
            </a:extLst>
          </p:cNvPr>
          <p:cNvSpPr>
            <a:spLocks noGrp="1"/>
          </p:cNvSpPr>
          <p:nvPr>
            <p:ph type="title"/>
          </p:nvPr>
        </p:nvSpPr>
        <p:spPr/>
        <p:txBody>
          <a:bodyPr/>
          <a:lstStyle/>
          <a:p>
            <a:r>
              <a:rPr lang="es-MX" dirty="0"/>
              <a:t>Variables latentes y </a:t>
            </a:r>
            <a:r>
              <a:rPr lang="es-MX" dirty="0" err="1"/>
              <a:t>confiabildiad</a:t>
            </a:r>
            <a:endParaRPr lang="en-GB" dirty="0"/>
          </a:p>
        </p:txBody>
      </p:sp>
      <p:pic>
        <p:nvPicPr>
          <p:cNvPr id="7" name="Picture 6" descr="Diagram&#10;&#10;Description automatically generated">
            <a:extLst>
              <a:ext uri="{FF2B5EF4-FFF2-40B4-BE49-F238E27FC236}">
                <a16:creationId xmlns:a16="http://schemas.microsoft.com/office/drawing/2014/main" id="{10FF42C6-A8DA-415E-B205-75F458038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65" y="2109204"/>
            <a:ext cx="4514850" cy="3609975"/>
          </a:xfrm>
          <a:prstGeom prst="rect">
            <a:avLst/>
          </a:prstGeom>
        </p:spPr>
      </p:pic>
      <p:sp>
        <p:nvSpPr>
          <p:cNvPr id="8" name="TextBox 7">
            <a:extLst>
              <a:ext uri="{FF2B5EF4-FFF2-40B4-BE49-F238E27FC236}">
                <a16:creationId xmlns:a16="http://schemas.microsoft.com/office/drawing/2014/main" id="{8D0913B9-4E6E-4388-A36B-CFA8FFC5A3A5}"/>
              </a:ext>
            </a:extLst>
          </p:cNvPr>
          <p:cNvSpPr txBox="1"/>
          <p:nvPr/>
        </p:nvSpPr>
        <p:spPr>
          <a:xfrm>
            <a:off x="8378892" y="2366398"/>
            <a:ext cx="3433663" cy="2862322"/>
          </a:xfrm>
          <a:prstGeom prst="rect">
            <a:avLst/>
          </a:prstGeom>
          <a:noFill/>
        </p:spPr>
        <p:txBody>
          <a:bodyPr wrap="square" rtlCol="0">
            <a:spAutoFit/>
          </a:bodyPr>
          <a:lstStyle/>
          <a:p>
            <a:r>
              <a:rPr lang="es-MX" dirty="0"/>
              <a:t>¿Qué sabemos de T?</a:t>
            </a:r>
          </a:p>
          <a:p>
            <a:endParaRPr lang="es-MX" dirty="0"/>
          </a:p>
          <a:p>
            <a:r>
              <a:rPr lang="es-MX" dirty="0"/>
              <a:t>¿En qué términos hablamos de T?</a:t>
            </a:r>
          </a:p>
          <a:p>
            <a:endParaRPr lang="es-MX" dirty="0"/>
          </a:p>
          <a:p>
            <a:r>
              <a:rPr lang="es-MX" dirty="0"/>
              <a:t>¿Es T es tal cuál el fenómeno que me interesa?</a:t>
            </a:r>
          </a:p>
          <a:p>
            <a:endParaRPr lang="es-MX" dirty="0"/>
          </a:p>
          <a:p>
            <a:r>
              <a:rPr lang="es-MX" dirty="0"/>
              <a:t>¿Si los scores crecen entonces creció el fenómeno que me interesa?</a:t>
            </a:r>
          </a:p>
        </p:txBody>
      </p:sp>
      <p:cxnSp>
        <p:nvCxnSpPr>
          <p:cNvPr id="10" name="Straight Arrow Connector 9">
            <a:extLst>
              <a:ext uri="{FF2B5EF4-FFF2-40B4-BE49-F238E27FC236}">
                <a16:creationId xmlns:a16="http://schemas.microsoft.com/office/drawing/2014/main" id="{9D4E0D44-D882-4C61-A1CF-88D4E105F6C0}"/>
              </a:ext>
            </a:extLst>
          </p:cNvPr>
          <p:cNvCxnSpPr/>
          <p:nvPr/>
        </p:nvCxnSpPr>
        <p:spPr>
          <a:xfrm>
            <a:off x="5598367" y="3797559"/>
            <a:ext cx="259391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376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DE1EA-7264-499E-9DAE-21C3676C098E}"/>
              </a:ext>
            </a:extLst>
          </p:cNvPr>
          <p:cNvSpPr>
            <a:spLocks noGrp="1"/>
          </p:cNvSpPr>
          <p:nvPr>
            <p:ph type="title"/>
          </p:nvPr>
        </p:nvSpPr>
        <p:spPr/>
        <p:txBody>
          <a:bodyPr/>
          <a:lstStyle/>
          <a:p>
            <a:r>
              <a:rPr lang="es-MX" dirty="0"/>
              <a:t>Validez y experimento</a:t>
            </a:r>
          </a:p>
        </p:txBody>
      </p:sp>
      <p:pic>
        <p:nvPicPr>
          <p:cNvPr id="7" name="Imagen 6" descr="Imagen que contiene botella, llenado, diferente, montón&#10;&#10;Descripción generada automáticamente">
            <a:extLst>
              <a:ext uri="{FF2B5EF4-FFF2-40B4-BE49-F238E27FC236}">
                <a16:creationId xmlns:a16="http://schemas.microsoft.com/office/drawing/2014/main" id="{393A7901-6A79-403D-88A2-14301C9A7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921" y="1755330"/>
            <a:ext cx="4574927" cy="3749756"/>
          </a:xfrm>
          <a:prstGeom prst="rect">
            <a:avLst/>
          </a:prstGeom>
        </p:spPr>
      </p:pic>
      <p:pic>
        <p:nvPicPr>
          <p:cNvPr id="9" name="Imagen 8" descr="Imagen que contiene captura de pantalla&#10;&#10;Descripción generada automáticamente">
            <a:extLst>
              <a:ext uri="{FF2B5EF4-FFF2-40B4-BE49-F238E27FC236}">
                <a16:creationId xmlns:a16="http://schemas.microsoft.com/office/drawing/2014/main" id="{D78E75A4-C801-43F2-AAC0-F5E3DDA6D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54" y="1755331"/>
            <a:ext cx="5024882" cy="3865294"/>
          </a:xfrm>
          <a:prstGeom prst="rect">
            <a:avLst/>
          </a:prstGeom>
        </p:spPr>
      </p:pic>
      <p:sp>
        <p:nvSpPr>
          <p:cNvPr id="10" name="CuadroTexto 9">
            <a:extLst>
              <a:ext uri="{FF2B5EF4-FFF2-40B4-BE49-F238E27FC236}">
                <a16:creationId xmlns:a16="http://schemas.microsoft.com/office/drawing/2014/main" id="{B11130DB-598F-467E-8331-0D0DE72F7229}"/>
              </a:ext>
            </a:extLst>
          </p:cNvPr>
          <p:cNvSpPr txBox="1"/>
          <p:nvPr/>
        </p:nvSpPr>
        <p:spPr>
          <a:xfrm>
            <a:off x="5617154" y="3133980"/>
            <a:ext cx="1426129" cy="110799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6600" b="0" i="0" u="none" strike="noStrike" kern="1200" cap="none" spc="0" normalizeH="0" baseline="0" noProof="0" dirty="0">
                <a:ln>
                  <a:noFill/>
                </a:ln>
                <a:solidFill>
                  <a:prstClr val="black"/>
                </a:solidFill>
                <a:effectLst/>
                <a:uLnTx/>
                <a:uFillTx/>
                <a:latin typeface="Gill Sans MT"/>
                <a:ea typeface="+mn-ea"/>
                <a:cs typeface="+mn-cs"/>
              </a:rPr>
              <a:t>vs</a:t>
            </a:r>
          </a:p>
        </p:txBody>
      </p:sp>
    </p:spTree>
    <p:extLst>
      <p:ext uri="{BB962C8B-B14F-4D97-AF65-F5344CB8AC3E}">
        <p14:creationId xmlns:p14="http://schemas.microsoft.com/office/powerpoint/2010/main" val="170950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75277-F4B1-42C4-83A6-77A7122BBA76}"/>
              </a:ext>
            </a:extLst>
          </p:cNvPr>
          <p:cNvSpPr>
            <a:spLocks noGrp="1"/>
          </p:cNvSpPr>
          <p:nvPr>
            <p:ph type="title"/>
          </p:nvPr>
        </p:nvSpPr>
        <p:spPr/>
        <p:txBody>
          <a:bodyPr/>
          <a:lstStyle/>
          <a:p>
            <a:r>
              <a:rPr lang="es-MX" dirty="0"/>
              <a:t>Validez y experimento</a:t>
            </a:r>
          </a:p>
        </p:txBody>
      </p:sp>
      <p:sp>
        <p:nvSpPr>
          <p:cNvPr id="4" name="CuadroTexto 3">
            <a:extLst>
              <a:ext uri="{FF2B5EF4-FFF2-40B4-BE49-F238E27FC236}">
                <a16:creationId xmlns:a16="http://schemas.microsoft.com/office/drawing/2014/main" id="{761C840D-4B9F-4091-8CBA-9F83F1F586B6}"/>
              </a:ext>
            </a:extLst>
          </p:cNvPr>
          <p:cNvSpPr txBox="1"/>
          <p:nvPr/>
        </p:nvSpPr>
        <p:spPr>
          <a:xfrm>
            <a:off x="528506" y="2642532"/>
            <a:ext cx="3120705"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Pobreza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Depresión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Clase Social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Inflación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Marginación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Desarrollo Humano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Igualdad de Oportunidades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Igualdad de Género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Discriminación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Inversión en capital humano</a:t>
            </a:r>
          </a:p>
          <a:p>
            <a:pPr marL="0" marR="0" lvl="0" indent="0" algn="l" defTabSz="457200" rtl="0" eaLnBrk="1" fontAlgn="auto" latinLnBrk="0" hangingPunct="1">
              <a:lnSpc>
                <a:spcPct val="100000"/>
              </a:lnSpc>
              <a:spcBef>
                <a:spcPts val="0"/>
              </a:spcBef>
              <a:spcAft>
                <a:spcPts val="0"/>
              </a:spcAft>
              <a:buClrTx/>
              <a:buSzTx/>
              <a:buFontTx/>
              <a:buNone/>
              <a:tabLst/>
              <a:defRPr/>
            </a:pPr>
            <a:r>
              <a:rPr lang="es-MX" dirty="0">
                <a:solidFill>
                  <a:prstClr val="black"/>
                </a:solidFill>
                <a:latin typeface="Gill Sans MT"/>
              </a:rPr>
              <a:t>Inversión pública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Productividad</a:t>
            </a:r>
          </a:p>
        </p:txBody>
      </p:sp>
      <p:pic>
        <p:nvPicPr>
          <p:cNvPr id="6" name="Imagen 5" descr="Imagen que contiene computadora, tabla, grande, escritorio&#10;&#10;Descripción generada automáticamente">
            <a:extLst>
              <a:ext uri="{FF2B5EF4-FFF2-40B4-BE49-F238E27FC236}">
                <a16:creationId xmlns:a16="http://schemas.microsoft.com/office/drawing/2014/main" id="{E2DC865F-ECC9-48A5-86A6-9434456F0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859" y="2507049"/>
            <a:ext cx="5013261" cy="3133288"/>
          </a:xfrm>
          <a:prstGeom prst="rect">
            <a:avLst/>
          </a:prstGeom>
        </p:spPr>
      </p:pic>
      <p:sp>
        <p:nvSpPr>
          <p:cNvPr id="7" name="Rectángulo 6">
            <a:extLst>
              <a:ext uri="{FF2B5EF4-FFF2-40B4-BE49-F238E27FC236}">
                <a16:creationId xmlns:a16="http://schemas.microsoft.com/office/drawing/2014/main" id="{91A4E01A-C88F-42CC-B2E5-88C5EF03E65E}"/>
              </a:ext>
            </a:extLst>
          </p:cNvPr>
          <p:cNvSpPr/>
          <p:nvPr/>
        </p:nvSpPr>
        <p:spPr>
          <a:xfrm>
            <a:off x="9303390" y="3207869"/>
            <a:ext cx="2625754" cy="156966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 sz="96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Gill Sans MT"/>
                <a:ea typeface="+mn-ea"/>
                <a:cs typeface="+mn-cs"/>
              </a:rPr>
              <a:t>?</a:t>
            </a:r>
          </a:p>
        </p:txBody>
      </p:sp>
      <p:sp>
        <p:nvSpPr>
          <p:cNvPr id="8" name="CuadroTexto 7">
            <a:extLst>
              <a:ext uri="{FF2B5EF4-FFF2-40B4-BE49-F238E27FC236}">
                <a16:creationId xmlns:a16="http://schemas.microsoft.com/office/drawing/2014/main" id="{DCA7D131-11E8-4BCF-BAB9-771FFD40FAEC}"/>
              </a:ext>
            </a:extLst>
          </p:cNvPr>
          <p:cNvSpPr txBox="1"/>
          <p:nvPr/>
        </p:nvSpPr>
        <p:spPr>
          <a:xfrm>
            <a:off x="8973867" y="3392534"/>
            <a:ext cx="944489" cy="120032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7200" b="0" i="0" u="none" strike="noStrike" kern="1200" cap="none" spc="0" normalizeH="0" baseline="0" noProof="0" dirty="0">
                <a:ln>
                  <a:noFill/>
                </a:ln>
                <a:solidFill>
                  <a:prstClr val="black"/>
                </a:solidFill>
                <a:effectLst/>
                <a:uLnTx/>
                <a:uFillTx/>
                <a:latin typeface="Gill Sans MT"/>
                <a:ea typeface="+mn-ea"/>
                <a:cs typeface="+mn-cs"/>
              </a:rPr>
              <a:t>vs</a:t>
            </a:r>
          </a:p>
        </p:txBody>
      </p:sp>
    </p:spTree>
    <p:extLst>
      <p:ext uri="{BB962C8B-B14F-4D97-AF65-F5344CB8AC3E}">
        <p14:creationId xmlns:p14="http://schemas.microsoft.com/office/powerpoint/2010/main" val="185038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5669A-AB98-82E3-E2C9-A83138E51BD8}"/>
              </a:ext>
            </a:extLst>
          </p:cNvPr>
          <p:cNvSpPr>
            <a:spLocks noGrp="1"/>
          </p:cNvSpPr>
          <p:nvPr>
            <p:ph type="title"/>
          </p:nvPr>
        </p:nvSpPr>
        <p:spPr/>
        <p:txBody>
          <a:bodyPr/>
          <a:lstStyle/>
          <a:p>
            <a:r>
              <a:rPr lang="es-MX" dirty="0"/>
              <a:t>Validez</a:t>
            </a:r>
          </a:p>
        </p:txBody>
      </p:sp>
      <p:sp>
        <p:nvSpPr>
          <p:cNvPr id="3" name="Marcador de contenido 2">
            <a:extLst>
              <a:ext uri="{FF2B5EF4-FFF2-40B4-BE49-F238E27FC236}">
                <a16:creationId xmlns:a16="http://schemas.microsoft.com/office/drawing/2014/main" id="{FA8012C4-04D5-9FFE-413B-E78D3006ACCE}"/>
              </a:ext>
            </a:extLst>
          </p:cNvPr>
          <p:cNvSpPr>
            <a:spLocks noGrp="1"/>
          </p:cNvSpPr>
          <p:nvPr>
            <p:ph idx="1"/>
          </p:nvPr>
        </p:nvSpPr>
        <p:spPr>
          <a:xfrm>
            <a:off x="609600" y="1600205"/>
            <a:ext cx="6453673" cy="4525963"/>
          </a:xfrm>
        </p:spPr>
        <p:txBody>
          <a:bodyPr/>
          <a:lstStyle/>
          <a:p>
            <a:r>
              <a:rPr lang="es-MX" dirty="0"/>
              <a:t>La validez es, entonces, una propiedad que se realiza en función del modelo teórico de medición</a:t>
            </a:r>
          </a:p>
          <a:p>
            <a:pPr marL="0" indent="0">
              <a:buNone/>
            </a:pPr>
            <a:endParaRPr lang="es-MX" dirty="0"/>
          </a:p>
          <a:p>
            <a:pPr lvl="1"/>
            <a:r>
              <a:rPr lang="es-MX" dirty="0"/>
              <a:t>Definición de lo que me interesa</a:t>
            </a:r>
          </a:p>
          <a:p>
            <a:pPr lvl="1"/>
            <a:r>
              <a:rPr lang="es-MX" dirty="0"/>
              <a:t>Modelo teórico sobre sus causas y consecuencias</a:t>
            </a:r>
          </a:p>
          <a:p>
            <a:pPr lvl="1"/>
            <a:endParaRPr lang="es-MX" dirty="0"/>
          </a:p>
          <a:p>
            <a:pPr lvl="1"/>
            <a:r>
              <a:rPr lang="es-MX" dirty="0"/>
              <a:t>Modelo estadístico que convierte en parámetros las relaciones de interés</a:t>
            </a:r>
          </a:p>
          <a:p>
            <a:pPr lvl="1"/>
            <a:endParaRPr lang="es-MX" dirty="0"/>
          </a:p>
          <a:p>
            <a:pPr lvl="1"/>
            <a:endParaRPr lang="es-MX" dirty="0"/>
          </a:p>
          <a:p>
            <a:pPr marL="457188" lvl="1" indent="0">
              <a:buNone/>
            </a:pPr>
            <a:r>
              <a:rPr lang="es-MX" dirty="0"/>
              <a:t>En el caso del termómetro hay un modelo físico sobre la relación entre cambios en la temperatura, expansión del mercurio y distancia.</a:t>
            </a:r>
          </a:p>
        </p:txBody>
      </p:sp>
      <p:pic>
        <p:nvPicPr>
          <p:cNvPr id="5" name="Imagen 4" descr="Icono&#10;&#10;Descripción generada automáticamente">
            <a:extLst>
              <a:ext uri="{FF2B5EF4-FFF2-40B4-BE49-F238E27FC236}">
                <a16:creationId xmlns:a16="http://schemas.microsoft.com/office/drawing/2014/main" id="{2258C47F-DEF0-98CF-81B2-B794AD91A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748" y="1600205"/>
            <a:ext cx="2867025" cy="1590675"/>
          </a:xfrm>
          <a:prstGeom prst="rect">
            <a:avLst/>
          </a:prstGeom>
        </p:spPr>
      </p:pic>
      <p:pic>
        <p:nvPicPr>
          <p:cNvPr id="7" name="Imagen 6" descr="Icono&#10;&#10;Descripción generada automáticamente">
            <a:extLst>
              <a:ext uri="{FF2B5EF4-FFF2-40B4-BE49-F238E27FC236}">
                <a16:creationId xmlns:a16="http://schemas.microsoft.com/office/drawing/2014/main" id="{CDF497A2-202D-3B6E-9C53-4D70FF8E4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004" y="3877182"/>
            <a:ext cx="2143125" cy="2143125"/>
          </a:xfrm>
          <a:prstGeom prst="rect">
            <a:avLst/>
          </a:prstGeom>
        </p:spPr>
      </p:pic>
    </p:spTree>
    <p:extLst>
      <p:ext uri="{BB962C8B-B14F-4D97-AF65-F5344CB8AC3E}">
        <p14:creationId xmlns:p14="http://schemas.microsoft.com/office/powerpoint/2010/main" val="219810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7403-709D-4FBB-B38C-1E34819EAA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5461907-24E3-4592-9C37-743C4F3D0E77}"/>
              </a:ext>
            </a:extLst>
          </p:cNvPr>
          <p:cNvSpPr>
            <a:spLocks noGrp="1"/>
          </p:cNvSpPr>
          <p:nvPr>
            <p:ph idx="1"/>
          </p:nvPr>
        </p:nvSpPr>
        <p:spPr/>
        <p:txBody>
          <a:bodyPr>
            <a:normAutofit/>
          </a:bodyPr>
          <a:lstStyle/>
          <a:p>
            <a:pPr marL="0" indent="0">
              <a:buNone/>
            </a:pPr>
            <a:r>
              <a:rPr lang="es-MX" sz="2400" dirty="0"/>
              <a:t>Demuéstrame que el índice que creaste se puede interpretar de la forma que quieres hacerlo. </a:t>
            </a:r>
          </a:p>
          <a:p>
            <a:r>
              <a:rPr lang="es-MX" sz="2400" dirty="0"/>
              <a:t>La demostración se le en clave del modelo teórico</a:t>
            </a:r>
          </a:p>
          <a:p>
            <a:pPr marL="0" indent="0">
              <a:buNone/>
            </a:pPr>
            <a:endParaRPr lang="es-MX" sz="2400" dirty="0"/>
          </a:p>
          <a:p>
            <a:pPr marL="0" indent="0">
              <a:buNone/>
            </a:pPr>
            <a:r>
              <a:rPr lang="es-MX" sz="2400" dirty="0"/>
              <a:t>Es decir,  ¿Cuál es la evidencia que te permite sostener que poner ciertos indicadores juntos te llevan a una medición de exclusión social y no de depresión? </a:t>
            </a:r>
            <a:endParaRPr lang="en-GB" sz="2400" dirty="0"/>
          </a:p>
        </p:txBody>
      </p:sp>
      <p:pic>
        <p:nvPicPr>
          <p:cNvPr id="4" name="Picture 3" descr="Diagram&#10;&#10;Description automatically generated">
            <a:extLst>
              <a:ext uri="{FF2B5EF4-FFF2-40B4-BE49-F238E27FC236}">
                <a16:creationId xmlns:a16="http://schemas.microsoft.com/office/drawing/2014/main" id="{E78AEA52-E6C2-488A-865C-DAF9B3D25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678" y="3953023"/>
            <a:ext cx="2885686" cy="2307331"/>
          </a:xfrm>
          <a:prstGeom prst="rect">
            <a:avLst/>
          </a:prstGeom>
        </p:spPr>
      </p:pic>
    </p:spTree>
    <p:extLst>
      <p:ext uri="{BB962C8B-B14F-4D97-AF65-F5344CB8AC3E}">
        <p14:creationId xmlns:p14="http://schemas.microsoft.com/office/powerpoint/2010/main" val="333773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DA8F4-366C-4DE1-B801-1865A1EC1A0B}"/>
              </a:ext>
            </a:extLst>
          </p:cNvPr>
          <p:cNvSpPr>
            <a:spLocks noGrp="1"/>
          </p:cNvSpPr>
          <p:nvPr>
            <p:ph type="title"/>
          </p:nvPr>
        </p:nvSpPr>
        <p:spPr/>
        <p:txBody>
          <a:bodyPr/>
          <a:lstStyle/>
          <a:p>
            <a:r>
              <a:rPr lang="es-MX" dirty="0"/>
              <a:t>Validez: Sus inicios</a:t>
            </a:r>
          </a:p>
        </p:txBody>
      </p:sp>
      <p:sp>
        <p:nvSpPr>
          <p:cNvPr id="3" name="Marcador de contenido 2">
            <a:extLst>
              <a:ext uri="{FF2B5EF4-FFF2-40B4-BE49-F238E27FC236}">
                <a16:creationId xmlns:a16="http://schemas.microsoft.com/office/drawing/2014/main" id="{EDD4011E-7904-40D3-A0B5-564286465012}"/>
              </a:ext>
            </a:extLst>
          </p:cNvPr>
          <p:cNvSpPr>
            <a:spLocks noGrp="1"/>
          </p:cNvSpPr>
          <p:nvPr>
            <p:ph idx="1"/>
          </p:nvPr>
        </p:nvSpPr>
        <p:spPr/>
        <p:txBody>
          <a:bodyPr/>
          <a:lstStyle/>
          <a:p>
            <a:r>
              <a:rPr lang="es-MX" sz="3200" dirty="0"/>
              <a:t>En los 30s: Los conceptos son (a) convenientes, creados, constructos explicativos y (b) son inobservables pero inferidos a través de manifestaciones</a:t>
            </a:r>
          </a:p>
          <a:p>
            <a:r>
              <a:rPr lang="es-MX" sz="3200" dirty="0"/>
              <a:t>La primera forma de validación de los scores consistía en su capacidad de predecir algún “criterio”</a:t>
            </a:r>
          </a:p>
          <a:p>
            <a:pPr marL="0" indent="0">
              <a:buNone/>
            </a:pPr>
            <a:r>
              <a:rPr lang="es-MX" sz="3200" dirty="0"/>
              <a:t>Por ejemplo:</a:t>
            </a:r>
          </a:p>
          <a:p>
            <a:pPr marL="0" indent="0">
              <a:buNone/>
            </a:pPr>
            <a:endParaRPr lang="es-MX" dirty="0"/>
          </a:p>
        </p:txBody>
      </p:sp>
    </p:spTree>
    <p:extLst>
      <p:ext uri="{BB962C8B-B14F-4D97-AF65-F5344CB8AC3E}">
        <p14:creationId xmlns:p14="http://schemas.microsoft.com/office/powerpoint/2010/main" val="982748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EA2ED-2300-4EE6-A950-FE3D2F5A4D47}"/>
              </a:ext>
            </a:extLst>
          </p:cNvPr>
          <p:cNvSpPr>
            <a:spLocks noGrp="1"/>
          </p:cNvSpPr>
          <p:nvPr>
            <p:ph type="title"/>
          </p:nvPr>
        </p:nvSpPr>
        <p:spPr/>
        <p:txBody>
          <a:bodyPr/>
          <a:lstStyle/>
          <a:p>
            <a:r>
              <a:rPr lang="es-MX" dirty="0"/>
              <a:t>Validez de criterio</a:t>
            </a:r>
          </a:p>
        </p:txBody>
      </p:sp>
      <p:cxnSp>
        <p:nvCxnSpPr>
          <p:cNvPr id="5" name="Conector recto de flecha 4">
            <a:extLst>
              <a:ext uri="{FF2B5EF4-FFF2-40B4-BE49-F238E27FC236}">
                <a16:creationId xmlns:a16="http://schemas.microsoft.com/office/drawing/2014/main" id="{9C483AFF-2557-4897-8E9C-1A5CB5D94311}"/>
              </a:ext>
            </a:extLst>
          </p:cNvPr>
          <p:cNvCxnSpPr/>
          <p:nvPr/>
        </p:nvCxnSpPr>
        <p:spPr>
          <a:xfrm flipV="1">
            <a:off x="1224793" y="1510018"/>
            <a:ext cx="0" cy="49746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onector recto de flecha 6">
            <a:extLst>
              <a:ext uri="{FF2B5EF4-FFF2-40B4-BE49-F238E27FC236}">
                <a16:creationId xmlns:a16="http://schemas.microsoft.com/office/drawing/2014/main" id="{3EC16FE4-B1C7-4798-893A-AB06ADF085CC}"/>
              </a:ext>
            </a:extLst>
          </p:cNvPr>
          <p:cNvCxnSpPr/>
          <p:nvPr/>
        </p:nvCxnSpPr>
        <p:spPr>
          <a:xfrm>
            <a:off x="559266" y="6233020"/>
            <a:ext cx="110231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7953AB88-57FC-4E09-92A7-D1FF9A7BF7E4}"/>
              </a:ext>
            </a:extLst>
          </p:cNvPr>
          <p:cNvSpPr txBox="1"/>
          <p:nvPr/>
        </p:nvSpPr>
        <p:spPr>
          <a:xfrm>
            <a:off x="92278" y="3196206"/>
            <a:ext cx="1266738"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Scores de actitudes contra la mujer</a:t>
            </a:r>
          </a:p>
        </p:txBody>
      </p:sp>
      <p:sp>
        <p:nvSpPr>
          <p:cNvPr id="3" name="CuadroTexto 2">
            <a:extLst>
              <a:ext uri="{FF2B5EF4-FFF2-40B4-BE49-F238E27FC236}">
                <a16:creationId xmlns:a16="http://schemas.microsoft.com/office/drawing/2014/main" id="{E73D60F3-7B0A-4323-AFF8-F9EE568DA4E1}"/>
              </a:ext>
            </a:extLst>
          </p:cNvPr>
          <p:cNvSpPr txBox="1"/>
          <p:nvPr/>
        </p:nvSpPr>
        <p:spPr>
          <a:xfrm>
            <a:off x="4054680" y="6400866"/>
            <a:ext cx="337237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Violencia psicológica</a:t>
            </a:r>
          </a:p>
        </p:txBody>
      </p:sp>
      <p:sp>
        <p:nvSpPr>
          <p:cNvPr id="4" name="Elipse 3">
            <a:extLst>
              <a:ext uri="{FF2B5EF4-FFF2-40B4-BE49-F238E27FC236}">
                <a16:creationId xmlns:a16="http://schemas.microsoft.com/office/drawing/2014/main" id="{D827966F-0EC9-401C-AB83-D43ACFE6F18C}"/>
              </a:ext>
            </a:extLst>
          </p:cNvPr>
          <p:cNvSpPr/>
          <p:nvPr/>
        </p:nvSpPr>
        <p:spPr>
          <a:xfrm>
            <a:off x="2072081" y="5016617"/>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6" name="Elipse 15">
            <a:extLst>
              <a:ext uri="{FF2B5EF4-FFF2-40B4-BE49-F238E27FC236}">
                <a16:creationId xmlns:a16="http://schemas.microsoft.com/office/drawing/2014/main" id="{F82DF957-B37B-469B-818A-8C1BBE0078F0}"/>
              </a:ext>
            </a:extLst>
          </p:cNvPr>
          <p:cNvSpPr/>
          <p:nvPr/>
        </p:nvSpPr>
        <p:spPr>
          <a:xfrm>
            <a:off x="2794922" y="4254617"/>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7" name="Elipse 16">
            <a:extLst>
              <a:ext uri="{FF2B5EF4-FFF2-40B4-BE49-F238E27FC236}">
                <a16:creationId xmlns:a16="http://schemas.microsoft.com/office/drawing/2014/main" id="{A6480985-0CF5-4EA0-B53E-51519F34C64B}"/>
              </a:ext>
            </a:extLst>
          </p:cNvPr>
          <p:cNvSpPr/>
          <p:nvPr/>
        </p:nvSpPr>
        <p:spPr>
          <a:xfrm>
            <a:off x="2509701" y="4724392"/>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8" name="Elipse 17">
            <a:extLst>
              <a:ext uri="{FF2B5EF4-FFF2-40B4-BE49-F238E27FC236}">
                <a16:creationId xmlns:a16="http://schemas.microsoft.com/office/drawing/2014/main" id="{C3E51B52-A591-4239-A2D3-091AEA8E0546}"/>
              </a:ext>
            </a:extLst>
          </p:cNvPr>
          <p:cNvSpPr/>
          <p:nvPr/>
        </p:nvSpPr>
        <p:spPr>
          <a:xfrm>
            <a:off x="6504270" y="2859530"/>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9" name="Elipse 18">
            <a:extLst>
              <a:ext uri="{FF2B5EF4-FFF2-40B4-BE49-F238E27FC236}">
                <a16:creationId xmlns:a16="http://schemas.microsoft.com/office/drawing/2014/main" id="{43F93A7A-B906-494E-BA91-6DCA236359B7}"/>
              </a:ext>
            </a:extLst>
          </p:cNvPr>
          <p:cNvSpPr/>
          <p:nvPr/>
        </p:nvSpPr>
        <p:spPr>
          <a:xfrm>
            <a:off x="4197262" y="4078446"/>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0" name="Elipse 19">
            <a:extLst>
              <a:ext uri="{FF2B5EF4-FFF2-40B4-BE49-F238E27FC236}">
                <a16:creationId xmlns:a16="http://schemas.microsoft.com/office/drawing/2014/main" id="{3340771A-9811-4966-902E-CB39604A6C6D}"/>
              </a:ext>
            </a:extLst>
          </p:cNvPr>
          <p:cNvSpPr/>
          <p:nvPr/>
        </p:nvSpPr>
        <p:spPr>
          <a:xfrm>
            <a:off x="7132041" y="3191877"/>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1" name="Elipse 20">
            <a:extLst>
              <a:ext uri="{FF2B5EF4-FFF2-40B4-BE49-F238E27FC236}">
                <a16:creationId xmlns:a16="http://schemas.microsoft.com/office/drawing/2014/main" id="{981F9A8B-8A72-441E-ABEF-F31B828E98F4}"/>
              </a:ext>
            </a:extLst>
          </p:cNvPr>
          <p:cNvSpPr/>
          <p:nvPr/>
        </p:nvSpPr>
        <p:spPr>
          <a:xfrm>
            <a:off x="2965514" y="5469618"/>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2" name="Elipse 21">
            <a:extLst>
              <a:ext uri="{FF2B5EF4-FFF2-40B4-BE49-F238E27FC236}">
                <a16:creationId xmlns:a16="http://schemas.microsoft.com/office/drawing/2014/main" id="{34E9EF46-A100-4213-8F7C-73DE48984005}"/>
              </a:ext>
            </a:extLst>
          </p:cNvPr>
          <p:cNvSpPr/>
          <p:nvPr/>
        </p:nvSpPr>
        <p:spPr>
          <a:xfrm>
            <a:off x="8036656" y="2263362"/>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3" name="Elipse 22">
            <a:extLst>
              <a:ext uri="{FF2B5EF4-FFF2-40B4-BE49-F238E27FC236}">
                <a16:creationId xmlns:a16="http://schemas.microsoft.com/office/drawing/2014/main" id="{F3D90CD4-2D01-44AD-8A11-5ED4DB4FCCE7}"/>
              </a:ext>
            </a:extLst>
          </p:cNvPr>
          <p:cNvSpPr/>
          <p:nvPr/>
        </p:nvSpPr>
        <p:spPr>
          <a:xfrm>
            <a:off x="5658325" y="4181079"/>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4" name="Elipse 23">
            <a:extLst>
              <a:ext uri="{FF2B5EF4-FFF2-40B4-BE49-F238E27FC236}">
                <a16:creationId xmlns:a16="http://schemas.microsoft.com/office/drawing/2014/main" id="{7E88F9DE-53B9-4F71-AEB4-3021B2AD62B4}"/>
              </a:ext>
            </a:extLst>
          </p:cNvPr>
          <p:cNvSpPr/>
          <p:nvPr/>
        </p:nvSpPr>
        <p:spPr>
          <a:xfrm>
            <a:off x="4891487" y="3469414"/>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5" name="Elipse 24">
            <a:extLst>
              <a:ext uri="{FF2B5EF4-FFF2-40B4-BE49-F238E27FC236}">
                <a16:creationId xmlns:a16="http://schemas.microsoft.com/office/drawing/2014/main" id="{E624EF73-C661-4B8B-997A-5B393B66ADA2}"/>
              </a:ext>
            </a:extLst>
          </p:cNvPr>
          <p:cNvSpPr/>
          <p:nvPr/>
        </p:nvSpPr>
        <p:spPr>
          <a:xfrm>
            <a:off x="9128621" y="1418165"/>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6" name="Elipse 25">
            <a:extLst>
              <a:ext uri="{FF2B5EF4-FFF2-40B4-BE49-F238E27FC236}">
                <a16:creationId xmlns:a16="http://schemas.microsoft.com/office/drawing/2014/main" id="{CC72C360-61AC-40D2-9BFB-46668015D863}"/>
              </a:ext>
            </a:extLst>
          </p:cNvPr>
          <p:cNvSpPr/>
          <p:nvPr/>
        </p:nvSpPr>
        <p:spPr>
          <a:xfrm>
            <a:off x="6118376" y="3469414"/>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7" name="Elipse 26">
            <a:extLst>
              <a:ext uri="{FF2B5EF4-FFF2-40B4-BE49-F238E27FC236}">
                <a16:creationId xmlns:a16="http://schemas.microsoft.com/office/drawing/2014/main" id="{5768120E-7A30-4D78-9705-0D6390F18409}"/>
              </a:ext>
            </a:extLst>
          </p:cNvPr>
          <p:cNvSpPr/>
          <p:nvPr/>
        </p:nvSpPr>
        <p:spPr>
          <a:xfrm>
            <a:off x="3489809" y="4851217"/>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8" name="Elipse 27">
            <a:extLst>
              <a:ext uri="{FF2B5EF4-FFF2-40B4-BE49-F238E27FC236}">
                <a16:creationId xmlns:a16="http://schemas.microsoft.com/office/drawing/2014/main" id="{EB6C951D-101C-43AE-915D-5B6D8600B5C7}"/>
              </a:ext>
            </a:extLst>
          </p:cNvPr>
          <p:cNvSpPr/>
          <p:nvPr/>
        </p:nvSpPr>
        <p:spPr>
          <a:xfrm>
            <a:off x="7233179" y="2040139"/>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9" name="Elipse 28">
            <a:extLst>
              <a:ext uri="{FF2B5EF4-FFF2-40B4-BE49-F238E27FC236}">
                <a16:creationId xmlns:a16="http://schemas.microsoft.com/office/drawing/2014/main" id="{AFB3BF94-CDD9-4E22-830A-B2FE89D8A0A5}"/>
              </a:ext>
            </a:extLst>
          </p:cNvPr>
          <p:cNvSpPr/>
          <p:nvPr/>
        </p:nvSpPr>
        <p:spPr>
          <a:xfrm>
            <a:off x="7805721" y="1558692"/>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Elipse 29">
            <a:extLst>
              <a:ext uri="{FF2B5EF4-FFF2-40B4-BE49-F238E27FC236}">
                <a16:creationId xmlns:a16="http://schemas.microsoft.com/office/drawing/2014/main" id="{B915E43E-4FC6-4B2A-8D94-C9EFFE76F855}"/>
              </a:ext>
            </a:extLst>
          </p:cNvPr>
          <p:cNvSpPr/>
          <p:nvPr/>
        </p:nvSpPr>
        <p:spPr>
          <a:xfrm>
            <a:off x="4052553" y="2927139"/>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1" name="Elipse 30">
            <a:extLst>
              <a:ext uri="{FF2B5EF4-FFF2-40B4-BE49-F238E27FC236}">
                <a16:creationId xmlns:a16="http://schemas.microsoft.com/office/drawing/2014/main" id="{AE9AF415-5128-49BF-B185-BC528D941DA8}"/>
              </a:ext>
            </a:extLst>
          </p:cNvPr>
          <p:cNvSpPr/>
          <p:nvPr/>
        </p:nvSpPr>
        <p:spPr>
          <a:xfrm>
            <a:off x="9240254" y="2406529"/>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2" name="Elipse 31">
            <a:extLst>
              <a:ext uri="{FF2B5EF4-FFF2-40B4-BE49-F238E27FC236}">
                <a16:creationId xmlns:a16="http://schemas.microsoft.com/office/drawing/2014/main" id="{DEC71F25-632A-452E-8F4D-7E6AD3A73DCC}"/>
              </a:ext>
            </a:extLst>
          </p:cNvPr>
          <p:cNvSpPr/>
          <p:nvPr/>
        </p:nvSpPr>
        <p:spPr>
          <a:xfrm>
            <a:off x="1587621" y="5624818"/>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3" name="Elipse 32">
            <a:extLst>
              <a:ext uri="{FF2B5EF4-FFF2-40B4-BE49-F238E27FC236}">
                <a16:creationId xmlns:a16="http://schemas.microsoft.com/office/drawing/2014/main" id="{AF9971E2-C787-4F1F-A1E2-BEFAC113772C}"/>
              </a:ext>
            </a:extLst>
          </p:cNvPr>
          <p:cNvSpPr/>
          <p:nvPr/>
        </p:nvSpPr>
        <p:spPr>
          <a:xfrm>
            <a:off x="3482112" y="3643902"/>
            <a:ext cx="570441" cy="4530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a:ea typeface="+mn-ea"/>
              <a:cs typeface="+mn-cs"/>
            </a:endParaRPr>
          </a:p>
        </p:txBody>
      </p:sp>
      <p:cxnSp>
        <p:nvCxnSpPr>
          <p:cNvPr id="12" name="Conector recto 11">
            <a:extLst>
              <a:ext uri="{FF2B5EF4-FFF2-40B4-BE49-F238E27FC236}">
                <a16:creationId xmlns:a16="http://schemas.microsoft.com/office/drawing/2014/main" id="{5EF4298B-66ED-4E73-BE9A-84CC9780715B}"/>
              </a:ext>
            </a:extLst>
          </p:cNvPr>
          <p:cNvCxnSpPr/>
          <p:nvPr/>
        </p:nvCxnSpPr>
        <p:spPr>
          <a:xfrm flipV="1">
            <a:off x="1224793" y="1367138"/>
            <a:ext cx="9026554" cy="432870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8568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F89BE-BE2C-4582-9D45-6A6717734B46}"/>
              </a:ext>
            </a:extLst>
          </p:cNvPr>
          <p:cNvSpPr>
            <a:spLocks noGrp="1"/>
          </p:cNvSpPr>
          <p:nvPr>
            <p:ph type="title"/>
          </p:nvPr>
        </p:nvSpPr>
        <p:spPr/>
        <p:txBody>
          <a:bodyPr/>
          <a:lstStyle/>
          <a:p>
            <a:r>
              <a:rPr lang="es-MX" dirty="0"/>
              <a:t>Validación de criterio a la antigua</a:t>
            </a:r>
          </a:p>
        </p:txBody>
      </p:sp>
      <p:pic>
        <p:nvPicPr>
          <p:cNvPr id="5" name="Marcador de contenido 4" descr="Mplus - Mplus Diagram1">
            <a:extLst>
              <a:ext uri="{FF2B5EF4-FFF2-40B4-BE49-F238E27FC236}">
                <a16:creationId xmlns:a16="http://schemas.microsoft.com/office/drawing/2014/main" id="{F77CB300-1C1B-4637-A0CC-90726CC477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40" t="25440" r="55426" b="10243"/>
          <a:stretch/>
        </p:blipFill>
        <p:spPr>
          <a:xfrm>
            <a:off x="6325298" y="1694575"/>
            <a:ext cx="5257102" cy="4629985"/>
          </a:xfrm>
        </p:spPr>
      </p:pic>
      <p:sp>
        <p:nvSpPr>
          <p:cNvPr id="6" name="CuadroTexto 5">
            <a:extLst>
              <a:ext uri="{FF2B5EF4-FFF2-40B4-BE49-F238E27FC236}">
                <a16:creationId xmlns:a16="http://schemas.microsoft.com/office/drawing/2014/main" id="{F09AFC10-BF0C-454D-9AB5-380927841ABD}"/>
              </a:ext>
            </a:extLst>
          </p:cNvPr>
          <p:cNvSpPr txBox="1"/>
          <p:nvPr/>
        </p:nvSpPr>
        <p:spPr>
          <a:xfrm>
            <a:off x="548083" y="5242011"/>
            <a:ext cx="359887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Antes era muy difícil calcular el valor de los scores latentes</a:t>
            </a:r>
          </a:p>
        </p:txBody>
      </p:sp>
      <p:cxnSp>
        <p:nvCxnSpPr>
          <p:cNvPr id="8" name="Conector recto de flecha 7">
            <a:extLst>
              <a:ext uri="{FF2B5EF4-FFF2-40B4-BE49-F238E27FC236}">
                <a16:creationId xmlns:a16="http://schemas.microsoft.com/office/drawing/2014/main" id="{32B2D524-3E25-4923-9E6F-78F9AEB0BA47}"/>
              </a:ext>
            </a:extLst>
          </p:cNvPr>
          <p:cNvCxnSpPr>
            <a:cxnSpLocks/>
            <a:stCxn id="6" idx="3"/>
          </p:cNvCxnSpPr>
          <p:nvPr/>
        </p:nvCxnSpPr>
        <p:spPr>
          <a:xfrm>
            <a:off x="4146960" y="5565177"/>
            <a:ext cx="3898082" cy="114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CuadroTexto 10">
            <a:extLst>
              <a:ext uri="{FF2B5EF4-FFF2-40B4-BE49-F238E27FC236}">
                <a16:creationId xmlns:a16="http://schemas.microsoft.com/office/drawing/2014/main" id="{58D06A0E-1DAB-488C-BCE5-DFC5DB48F029}"/>
              </a:ext>
            </a:extLst>
          </p:cNvPr>
          <p:cNvSpPr txBox="1"/>
          <p:nvPr/>
        </p:nvSpPr>
        <p:spPr>
          <a:xfrm>
            <a:off x="548083" y="1951672"/>
            <a:ext cx="3503800"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Lo que se hacía era correlacionar los indicadores con alguna variable auxiliar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Esto llevo a pensar en “</a:t>
            </a:r>
            <a:r>
              <a:rPr kumimoji="0" lang="es-MX" sz="1800" b="0" i="0" u="none" strike="noStrike" kern="1200" cap="none" spc="0" normalizeH="0" baseline="0" noProof="0" dirty="0" err="1">
                <a:ln>
                  <a:noFill/>
                </a:ln>
                <a:solidFill>
                  <a:prstClr val="black"/>
                </a:solidFill>
                <a:effectLst/>
                <a:uLnTx/>
                <a:uFillTx/>
                <a:latin typeface="Gill Sans MT"/>
                <a:ea typeface="+mn-ea"/>
                <a:cs typeface="+mn-cs"/>
              </a:rPr>
              <a:t>proxies</a:t>
            </a:r>
            <a:r>
              <a:rPr kumimoji="0" lang="es-MX" sz="1800" b="0" i="0" u="none" strike="noStrike" kern="1200" cap="none" spc="0" normalizeH="0" baseline="0" noProof="0" dirty="0">
                <a:ln>
                  <a:noFill/>
                </a:ln>
                <a:solidFill>
                  <a:prstClr val="black"/>
                </a:solidFill>
                <a:effectLst/>
                <a:uLnTx/>
                <a:uFillTx/>
                <a:latin typeface="Gill Sans M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Uno tenía correlaciones / pendientes para cada indicador</a:t>
            </a:r>
          </a:p>
        </p:txBody>
      </p:sp>
      <p:cxnSp>
        <p:nvCxnSpPr>
          <p:cNvPr id="13" name="Conector recto de flecha 12">
            <a:extLst>
              <a:ext uri="{FF2B5EF4-FFF2-40B4-BE49-F238E27FC236}">
                <a16:creationId xmlns:a16="http://schemas.microsoft.com/office/drawing/2014/main" id="{D9A8880F-3690-44B2-B977-1B4A8474B5C4}"/>
              </a:ext>
            </a:extLst>
          </p:cNvPr>
          <p:cNvCxnSpPr>
            <a:cxnSpLocks/>
            <a:stCxn id="11" idx="3"/>
          </p:cNvCxnSpPr>
          <p:nvPr/>
        </p:nvCxnSpPr>
        <p:spPr>
          <a:xfrm flipV="1">
            <a:off x="4051883" y="2516699"/>
            <a:ext cx="3993159" cy="5891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264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8E2FA-9467-4B95-A518-50A4C677FE6C}"/>
              </a:ext>
            </a:extLst>
          </p:cNvPr>
          <p:cNvSpPr>
            <a:spLocks noGrp="1"/>
          </p:cNvSpPr>
          <p:nvPr>
            <p:ph type="title"/>
          </p:nvPr>
        </p:nvSpPr>
        <p:spPr/>
        <p:txBody>
          <a:bodyPr>
            <a:normAutofit/>
          </a:bodyPr>
          <a:lstStyle/>
          <a:p>
            <a:r>
              <a:rPr lang="es-MX" dirty="0"/>
              <a:t>SEM: Validez de criterio o predictiva</a:t>
            </a:r>
          </a:p>
        </p:txBody>
      </p:sp>
      <p:pic>
        <p:nvPicPr>
          <p:cNvPr id="5" name="Marcador de contenido 4" descr="Mplus - Mplus Diagram1">
            <a:extLst>
              <a:ext uri="{FF2B5EF4-FFF2-40B4-BE49-F238E27FC236}">
                <a16:creationId xmlns:a16="http://schemas.microsoft.com/office/drawing/2014/main" id="{51FFC28B-5A6A-4F0C-891F-4886393DF1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8" t="12094" r="51382" b="51391"/>
          <a:stretch/>
        </p:blipFill>
        <p:spPr>
          <a:xfrm>
            <a:off x="2901882" y="1937858"/>
            <a:ext cx="8680518" cy="3766657"/>
          </a:xfrm>
        </p:spPr>
      </p:pic>
      <p:sp>
        <p:nvSpPr>
          <p:cNvPr id="6" name="CuadroTexto 5">
            <a:extLst>
              <a:ext uri="{FF2B5EF4-FFF2-40B4-BE49-F238E27FC236}">
                <a16:creationId xmlns:a16="http://schemas.microsoft.com/office/drawing/2014/main" id="{06886BB1-17C4-4CEA-AC2B-725CFCE10DBD}"/>
              </a:ext>
            </a:extLst>
          </p:cNvPr>
          <p:cNvSpPr txBox="1"/>
          <p:nvPr/>
        </p:nvSpPr>
        <p:spPr>
          <a:xfrm>
            <a:off x="360727" y="3087149"/>
            <a:ext cx="2080469" cy="175432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Con SEM podemos usar directamente los scores latentes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Un coeficiente nos los dice todo</a:t>
            </a:r>
          </a:p>
        </p:txBody>
      </p:sp>
      <p:sp>
        <p:nvSpPr>
          <p:cNvPr id="7" name="CuadroTexto 6">
            <a:extLst>
              <a:ext uri="{FF2B5EF4-FFF2-40B4-BE49-F238E27FC236}">
                <a16:creationId xmlns:a16="http://schemas.microsoft.com/office/drawing/2014/main" id="{0F0AF94D-2BB0-4F09-A997-0295D5F46F90}"/>
              </a:ext>
            </a:extLst>
          </p:cNvPr>
          <p:cNvSpPr txBox="1"/>
          <p:nvPr/>
        </p:nvSpPr>
        <p:spPr>
          <a:xfrm>
            <a:off x="7642371" y="4538444"/>
            <a:ext cx="104023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β</a:t>
            </a:r>
            <a:endParaRPr kumimoji="0" lang="es-MX" sz="1800" b="0" i="0" u="none" strike="noStrike" kern="1200" cap="none" spc="0" normalizeH="0" baseline="0" noProof="0" dirty="0">
              <a:ln>
                <a:noFill/>
              </a:ln>
              <a:solidFill>
                <a:srgbClr val="FF0000"/>
              </a:solidFill>
              <a:effectLst/>
              <a:uLnTx/>
              <a:uFillTx/>
              <a:latin typeface="Gill Sans MT"/>
              <a:ea typeface="+mn-ea"/>
              <a:cs typeface="+mn-cs"/>
            </a:endParaRPr>
          </a:p>
        </p:txBody>
      </p:sp>
    </p:spTree>
    <p:extLst>
      <p:ext uri="{BB962C8B-B14F-4D97-AF65-F5344CB8AC3E}">
        <p14:creationId xmlns:p14="http://schemas.microsoft.com/office/powerpoint/2010/main" val="272380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3BC4-8065-4EDF-8F29-8EF679395AAC}"/>
              </a:ext>
            </a:extLst>
          </p:cNvPr>
          <p:cNvSpPr>
            <a:spLocks noGrp="1"/>
          </p:cNvSpPr>
          <p:nvPr>
            <p:ph type="title"/>
          </p:nvPr>
        </p:nvSpPr>
        <p:spPr/>
        <p:txBody>
          <a:bodyPr/>
          <a:lstStyle/>
          <a:p>
            <a:r>
              <a:rPr lang="es-MX" dirty="0"/>
              <a:t>Validez de criterio: Descriptivos</a:t>
            </a:r>
            <a:endParaRPr lang="en-GB" dirty="0"/>
          </a:p>
        </p:txBody>
      </p:sp>
      <p:pic>
        <p:nvPicPr>
          <p:cNvPr id="5" name="Content Placeholder 4" descr="Graphical user interface, application, table&#10;&#10;Description automatically generated">
            <a:extLst>
              <a:ext uri="{FF2B5EF4-FFF2-40B4-BE49-F238E27FC236}">
                <a16:creationId xmlns:a16="http://schemas.microsoft.com/office/drawing/2014/main" id="{13B35041-2336-41F7-8660-9EC95B87E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3021" y="1145706"/>
            <a:ext cx="7910790" cy="4813534"/>
          </a:xfrm>
        </p:spPr>
      </p:pic>
      <p:sp>
        <p:nvSpPr>
          <p:cNvPr id="6" name="TextBox 5">
            <a:extLst>
              <a:ext uri="{FF2B5EF4-FFF2-40B4-BE49-F238E27FC236}">
                <a16:creationId xmlns:a16="http://schemas.microsoft.com/office/drawing/2014/main" id="{ABC7DD1E-1504-4EB7-846B-9A3BB39B2E08}"/>
              </a:ext>
            </a:extLst>
          </p:cNvPr>
          <p:cNvSpPr txBox="1"/>
          <p:nvPr/>
        </p:nvSpPr>
        <p:spPr>
          <a:xfrm>
            <a:off x="746449" y="1875453"/>
            <a:ext cx="2248678" cy="2308324"/>
          </a:xfrm>
          <a:prstGeom prst="rect">
            <a:avLst/>
          </a:prstGeom>
          <a:noFill/>
        </p:spPr>
        <p:txBody>
          <a:bodyPr wrap="square" rtlCol="0">
            <a:spAutoFit/>
          </a:bodyPr>
          <a:lstStyle/>
          <a:p>
            <a:r>
              <a:rPr lang="es-MX" dirty="0"/>
              <a:t>Siempre hay que trabajar con hipótesis. Esto no es un análisis de sensibilidad. </a:t>
            </a:r>
          </a:p>
          <a:p>
            <a:endParaRPr lang="es-MX" dirty="0"/>
          </a:p>
          <a:p>
            <a:r>
              <a:rPr lang="es-MX" dirty="0"/>
              <a:t>¿Cuáles son los cambios en gradientes esperados?</a:t>
            </a:r>
            <a:endParaRPr lang="en-GB" dirty="0"/>
          </a:p>
        </p:txBody>
      </p:sp>
    </p:spTree>
    <p:extLst>
      <p:ext uri="{BB962C8B-B14F-4D97-AF65-F5344CB8AC3E}">
        <p14:creationId xmlns:p14="http://schemas.microsoft.com/office/powerpoint/2010/main" val="1475962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5ECB-D84D-4AC5-8F49-C73FEABF8B11}"/>
              </a:ext>
            </a:extLst>
          </p:cNvPr>
          <p:cNvSpPr>
            <a:spLocks noGrp="1"/>
          </p:cNvSpPr>
          <p:nvPr>
            <p:ph type="title"/>
          </p:nvPr>
        </p:nvSpPr>
        <p:spPr/>
        <p:txBody>
          <a:bodyPr/>
          <a:lstStyle/>
          <a:p>
            <a:endParaRPr lang="en-GB"/>
          </a:p>
        </p:txBody>
      </p:sp>
      <p:pic>
        <p:nvPicPr>
          <p:cNvPr id="9" name="Content Placeholder 8" descr="Table&#10;&#10;Description automatically generated">
            <a:extLst>
              <a:ext uri="{FF2B5EF4-FFF2-40B4-BE49-F238E27FC236}">
                <a16:creationId xmlns:a16="http://schemas.microsoft.com/office/drawing/2014/main" id="{6364E08C-FE59-4C24-B6BE-DCAB1FF00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662" y="1382086"/>
            <a:ext cx="5688161" cy="4525963"/>
          </a:xfrm>
        </p:spPr>
      </p:pic>
      <p:sp>
        <p:nvSpPr>
          <p:cNvPr id="10" name="TextBox 9">
            <a:extLst>
              <a:ext uri="{FF2B5EF4-FFF2-40B4-BE49-F238E27FC236}">
                <a16:creationId xmlns:a16="http://schemas.microsoft.com/office/drawing/2014/main" id="{57FB9C26-CD8F-494B-9182-C65C154C4394}"/>
              </a:ext>
            </a:extLst>
          </p:cNvPr>
          <p:cNvSpPr txBox="1"/>
          <p:nvPr/>
        </p:nvSpPr>
        <p:spPr>
          <a:xfrm>
            <a:off x="771787" y="1870745"/>
            <a:ext cx="2682613" cy="923330"/>
          </a:xfrm>
          <a:prstGeom prst="rect">
            <a:avLst/>
          </a:prstGeom>
          <a:noFill/>
        </p:spPr>
        <p:txBody>
          <a:bodyPr wrap="square" rtlCol="0">
            <a:spAutoFit/>
          </a:bodyPr>
          <a:lstStyle/>
          <a:p>
            <a:r>
              <a:rPr lang="es-MX" dirty="0"/>
              <a:t>Esto ayuda mucho, pero cuáles serían los problemas potenciales?</a:t>
            </a:r>
            <a:endParaRPr lang="en-GB" dirty="0"/>
          </a:p>
        </p:txBody>
      </p:sp>
    </p:spTree>
    <p:extLst>
      <p:ext uri="{BB962C8B-B14F-4D97-AF65-F5344CB8AC3E}">
        <p14:creationId xmlns:p14="http://schemas.microsoft.com/office/powerpoint/2010/main" val="290357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88907-2BD0-4D78-8484-6B7F2DE7A892}"/>
              </a:ext>
            </a:extLst>
          </p:cNvPr>
          <p:cNvSpPr>
            <a:spLocks noGrp="1"/>
          </p:cNvSpPr>
          <p:nvPr>
            <p:ph type="title"/>
          </p:nvPr>
        </p:nvSpPr>
        <p:spPr>
          <a:xfrm>
            <a:off x="3278231" y="157193"/>
            <a:ext cx="8128000" cy="782098"/>
          </a:xfrm>
        </p:spPr>
        <p:txBody>
          <a:bodyPr>
            <a:normAutofit fontScale="90000"/>
          </a:bodyPr>
          <a:lstStyle/>
          <a:p>
            <a:r>
              <a:rPr lang="es-MX" dirty="0"/>
              <a:t>Variables latentes repensada por Goldstein (1989)</a:t>
            </a:r>
          </a:p>
        </p:txBody>
      </p:sp>
      <p:sp>
        <p:nvSpPr>
          <p:cNvPr id="3" name="Marcador de contenido 2">
            <a:extLst>
              <a:ext uri="{FF2B5EF4-FFF2-40B4-BE49-F238E27FC236}">
                <a16:creationId xmlns:a16="http://schemas.microsoft.com/office/drawing/2014/main" id="{B0039E6F-5EA1-4097-AA56-C4A37C5B8C9B}"/>
              </a:ext>
            </a:extLst>
          </p:cNvPr>
          <p:cNvSpPr>
            <a:spLocks noGrp="1"/>
          </p:cNvSpPr>
          <p:nvPr>
            <p:ph idx="1"/>
          </p:nvPr>
        </p:nvSpPr>
        <p:spPr/>
        <p:txBody>
          <a:bodyPr>
            <a:normAutofit/>
          </a:bodyPr>
          <a:lstStyle/>
          <a:p>
            <a:r>
              <a:rPr lang="es-MX" sz="3200" dirty="0"/>
              <a:t>Una persona con una habilidad </a:t>
            </a:r>
            <a:r>
              <a:rPr lang="el-GR" sz="3200" dirty="0">
                <a:cs typeface="Times New Roman" panose="02020603050405020304" pitchFamily="18" charset="0"/>
              </a:rPr>
              <a:t>ϴ</a:t>
            </a:r>
            <a:r>
              <a:rPr lang="es-MX" sz="3200" dirty="0">
                <a:cs typeface="Times New Roman" panose="02020603050405020304" pitchFamily="18" charset="0"/>
              </a:rPr>
              <a:t> se enfrenta a un ítem, que tiene cierta dificultad y discriminación, y el resultado es una respuesta binaria</a:t>
            </a:r>
          </a:p>
          <a:p>
            <a:r>
              <a:rPr lang="es-MX" sz="3200" dirty="0">
                <a:cs typeface="Times New Roman" panose="02020603050405020304" pitchFamily="18" charset="0"/>
              </a:rPr>
              <a:t>Si la respuesta es correcta o incorrecta depende de la teoría ¿Pero de qué teoría? La teoría del TRI es estadística no psicológica, de pobreza, exclusión, etc.. </a:t>
            </a:r>
          </a:p>
        </p:txBody>
      </p:sp>
    </p:spTree>
    <p:extLst>
      <p:ext uri="{BB962C8B-B14F-4D97-AF65-F5344CB8AC3E}">
        <p14:creationId xmlns:p14="http://schemas.microsoft.com/office/powerpoint/2010/main" val="16662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2A42-876A-44C8-9425-CAC3C921463F}"/>
              </a:ext>
            </a:extLst>
          </p:cNvPr>
          <p:cNvSpPr>
            <a:spLocks noGrp="1"/>
          </p:cNvSpPr>
          <p:nvPr>
            <p:ph type="title"/>
          </p:nvPr>
        </p:nvSpPr>
        <p:spPr/>
        <p:txBody>
          <a:bodyPr/>
          <a:lstStyle/>
          <a:p>
            <a:r>
              <a:rPr lang="es-MX" dirty="0"/>
              <a:t>¿Qué hay de esto?</a:t>
            </a:r>
            <a:endParaRPr lang="en-GB" dirty="0"/>
          </a:p>
        </p:txBody>
      </p:sp>
      <p:graphicFrame>
        <p:nvGraphicFramePr>
          <p:cNvPr id="5" name="Content Placeholder 4">
            <a:extLst>
              <a:ext uri="{FF2B5EF4-FFF2-40B4-BE49-F238E27FC236}">
                <a16:creationId xmlns:a16="http://schemas.microsoft.com/office/drawing/2014/main" id="{3A227129-159C-4B84-B602-CB8452C463A7}"/>
              </a:ext>
            </a:extLst>
          </p:cNvPr>
          <p:cNvGraphicFramePr>
            <a:graphicFrameLocks noGrp="1"/>
          </p:cNvGraphicFramePr>
          <p:nvPr>
            <p:ph idx="1"/>
            <p:extLst>
              <p:ext uri="{D42A27DB-BD31-4B8C-83A1-F6EECF244321}">
                <p14:modId xmlns:p14="http://schemas.microsoft.com/office/powerpoint/2010/main" val="1543087463"/>
              </p:ext>
            </p:extLst>
          </p:nvPr>
        </p:nvGraphicFramePr>
        <p:xfrm>
          <a:off x="5626391" y="1891593"/>
          <a:ext cx="4076700" cy="3238500"/>
        </p:xfrm>
        <a:graphic>
          <a:graphicData uri="http://schemas.openxmlformats.org/drawingml/2006/table">
            <a:tbl>
              <a:tblPr/>
              <a:tblGrid>
                <a:gridCol w="1638300">
                  <a:extLst>
                    <a:ext uri="{9D8B030D-6E8A-4147-A177-3AD203B41FA5}">
                      <a16:colId xmlns:a16="http://schemas.microsoft.com/office/drawing/2014/main" val="52205394"/>
                    </a:ext>
                  </a:extLst>
                </a:gridCol>
                <a:gridCol w="609600">
                  <a:extLst>
                    <a:ext uri="{9D8B030D-6E8A-4147-A177-3AD203B41FA5}">
                      <a16:colId xmlns:a16="http://schemas.microsoft.com/office/drawing/2014/main" val="4281510764"/>
                    </a:ext>
                  </a:extLst>
                </a:gridCol>
                <a:gridCol w="609600">
                  <a:extLst>
                    <a:ext uri="{9D8B030D-6E8A-4147-A177-3AD203B41FA5}">
                      <a16:colId xmlns:a16="http://schemas.microsoft.com/office/drawing/2014/main" val="1052079685"/>
                    </a:ext>
                  </a:extLst>
                </a:gridCol>
                <a:gridCol w="609600">
                  <a:extLst>
                    <a:ext uri="{9D8B030D-6E8A-4147-A177-3AD203B41FA5}">
                      <a16:colId xmlns:a16="http://schemas.microsoft.com/office/drawing/2014/main" val="1945851993"/>
                    </a:ext>
                  </a:extLst>
                </a:gridCol>
                <a:gridCol w="609600">
                  <a:extLst>
                    <a:ext uri="{9D8B030D-6E8A-4147-A177-3AD203B41FA5}">
                      <a16:colId xmlns:a16="http://schemas.microsoft.com/office/drawing/2014/main" val="2190641663"/>
                    </a:ext>
                  </a:extLst>
                </a:gridCol>
              </a:tblGrid>
              <a:tr h="381000">
                <a:tc>
                  <a:txBody>
                    <a:bodyPr/>
                    <a:lstStyle/>
                    <a:p>
                      <a:pPr algn="l" fontAlgn="ctr"/>
                      <a:r>
                        <a:rPr lang="en-GB" sz="1100" b="0" i="0" u="none" strike="noStrike">
                          <a:solidFill>
                            <a:srgbClr val="000000"/>
                          </a:solidFill>
                          <a:effectLst/>
                          <a:latin typeface="Calibri" panose="020F0502020204030204" pitchFamily="34" charset="0"/>
                        </a:rPr>
                        <a:t>Ingreso per capita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Coef.</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P&gt;t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[95% Conf.</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GB" sz="1100" b="0" i="0" u="none" strike="noStrike">
                          <a:solidFill>
                            <a:srgbClr val="000000"/>
                          </a:solidFill>
                          <a:effectLst/>
                          <a:latin typeface="Calibri" panose="020F0502020204030204" pitchFamily="34" charset="0"/>
                        </a:rPr>
                        <a:t>Interval]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6991093"/>
                  </a:ext>
                </a:extLst>
              </a:tr>
              <a:tr h="190500">
                <a:tc>
                  <a:txBody>
                    <a:bodyPr/>
                    <a:lstStyle/>
                    <a:p>
                      <a:pPr algn="l" fontAlgn="ctr"/>
                      <a:r>
                        <a:rPr lang="en-GB" sz="1100" b="0" i="0" u="none" strike="noStrike">
                          <a:solidFill>
                            <a:srgbClr val="000000"/>
                          </a:solidFill>
                          <a:effectLst/>
                          <a:latin typeface="Calibri" panose="020F0502020204030204" pitchFamily="34" charset="0"/>
                        </a:rPr>
                        <a:t>Pisos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GB" sz="1100" b="0" i="0" u="none" strike="noStrike">
                          <a:solidFill>
                            <a:srgbClr val="000000"/>
                          </a:solidFill>
                          <a:effectLst/>
                          <a:latin typeface="Calibri" panose="020F0502020204030204" pitchFamily="34" charset="0"/>
                        </a:rPr>
                        <a:t>-131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GB" sz="1100" b="0" i="0" u="none" strike="noStrike">
                          <a:solidFill>
                            <a:srgbClr val="000000"/>
                          </a:solidFill>
                          <a:effectLst/>
                          <a:latin typeface="Calibri" panose="020F0502020204030204" pitchFamily="34" charset="0"/>
                        </a:rPr>
                        <a:t>0.361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GB" sz="1100" b="0" i="0" u="none" strike="noStrike">
                          <a:solidFill>
                            <a:srgbClr val="000000"/>
                          </a:solidFill>
                          <a:effectLst/>
                          <a:latin typeface="Calibri" panose="020F0502020204030204" pitchFamily="34" charset="0"/>
                        </a:rPr>
                        <a:t>-412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GB" sz="1100" b="0" i="0" u="none" strike="noStrike">
                          <a:solidFill>
                            <a:srgbClr val="000000"/>
                          </a:solidFill>
                          <a:effectLst/>
                          <a:latin typeface="Calibri" panose="020F0502020204030204" pitchFamily="34" charset="0"/>
                        </a:rPr>
                        <a:t>150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21154901"/>
                  </a:ext>
                </a:extLst>
              </a:tr>
              <a:tr h="190500">
                <a:tc>
                  <a:txBody>
                    <a:bodyPr/>
                    <a:lstStyle/>
                    <a:p>
                      <a:pPr algn="l" fontAlgn="ctr"/>
                      <a:r>
                        <a:rPr lang="en-GB" sz="1100" b="0" i="0" u="none" strike="noStrike">
                          <a:solidFill>
                            <a:srgbClr val="000000"/>
                          </a:solidFill>
                          <a:effectLst/>
                          <a:latin typeface="Calibri" panose="020F0502020204030204" pitchFamily="34" charset="0"/>
                        </a:rPr>
                        <a:t>Techos</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43</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0.092</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-7</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92</a:t>
                      </a:r>
                    </a:p>
                  </a:txBody>
                  <a:tcPr marL="9525" marR="9525" marT="9525" marB="0" anchor="ctr">
                    <a:lnL>
                      <a:noFill/>
                    </a:lnL>
                    <a:lnR>
                      <a:noFill/>
                    </a:lnR>
                    <a:lnT>
                      <a:noFill/>
                    </a:lnT>
                    <a:lnB>
                      <a:noFill/>
                    </a:lnB>
                  </a:tcPr>
                </a:tc>
                <a:extLst>
                  <a:ext uri="{0D108BD9-81ED-4DB2-BD59-A6C34878D82A}">
                    <a16:rowId xmlns:a16="http://schemas.microsoft.com/office/drawing/2014/main" val="2450991094"/>
                  </a:ext>
                </a:extLst>
              </a:tr>
              <a:tr h="190500">
                <a:tc>
                  <a:txBody>
                    <a:bodyPr/>
                    <a:lstStyle/>
                    <a:p>
                      <a:pPr algn="l" fontAlgn="ctr"/>
                      <a:r>
                        <a:rPr lang="en-GB" sz="1100" b="0" i="0" u="none" strike="noStrike">
                          <a:solidFill>
                            <a:srgbClr val="000000"/>
                          </a:solidFill>
                          <a:effectLst/>
                          <a:latin typeface="Calibri" panose="020F0502020204030204" pitchFamily="34" charset="0"/>
                        </a:rPr>
                        <a:t>Paredes</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202</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0.238</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-133</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538</a:t>
                      </a:r>
                    </a:p>
                  </a:txBody>
                  <a:tcPr marL="9525" marR="9525" marT="9525" marB="0" anchor="ctr">
                    <a:lnL>
                      <a:noFill/>
                    </a:lnL>
                    <a:lnR>
                      <a:noFill/>
                    </a:lnR>
                    <a:lnT>
                      <a:noFill/>
                    </a:lnT>
                    <a:lnB>
                      <a:noFill/>
                    </a:lnB>
                  </a:tcPr>
                </a:tc>
                <a:extLst>
                  <a:ext uri="{0D108BD9-81ED-4DB2-BD59-A6C34878D82A}">
                    <a16:rowId xmlns:a16="http://schemas.microsoft.com/office/drawing/2014/main" val="687559317"/>
                  </a:ext>
                </a:extLst>
              </a:tr>
              <a:tr h="190500">
                <a:tc>
                  <a:txBody>
                    <a:bodyPr/>
                    <a:lstStyle/>
                    <a:p>
                      <a:pPr algn="l" fontAlgn="ctr"/>
                      <a:r>
                        <a:rPr lang="en-GB" sz="1100" b="0" i="0" u="none" strike="noStrike">
                          <a:solidFill>
                            <a:srgbClr val="000000"/>
                          </a:solidFill>
                          <a:effectLst/>
                          <a:latin typeface="Calibri" panose="020F0502020204030204" pitchFamily="34" charset="0"/>
                        </a:rPr>
                        <a:t>Hacinamiento</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-735</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-867</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-603</a:t>
                      </a:r>
                    </a:p>
                  </a:txBody>
                  <a:tcPr marL="9525" marR="9525" marT="9525" marB="0" anchor="ctr">
                    <a:lnL>
                      <a:noFill/>
                    </a:lnL>
                    <a:lnR>
                      <a:noFill/>
                    </a:lnR>
                    <a:lnT>
                      <a:noFill/>
                    </a:lnT>
                    <a:lnB>
                      <a:noFill/>
                    </a:lnB>
                  </a:tcPr>
                </a:tc>
                <a:extLst>
                  <a:ext uri="{0D108BD9-81ED-4DB2-BD59-A6C34878D82A}">
                    <a16:rowId xmlns:a16="http://schemas.microsoft.com/office/drawing/2014/main" val="2604772018"/>
                  </a:ext>
                </a:extLst>
              </a:tr>
              <a:tr h="190500">
                <a:tc>
                  <a:txBody>
                    <a:bodyPr/>
                    <a:lstStyle/>
                    <a:p>
                      <a:pPr algn="l" fontAlgn="ctr"/>
                      <a:r>
                        <a:rPr lang="en-GB" sz="1100" b="0" i="0" u="none" strike="noStrike">
                          <a:solidFill>
                            <a:srgbClr val="000000"/>
                          </a:solidFill>
                          <a:effectLst/>
                          <a:latin typeface="Calibri" panose="020F0502020204030204" pitchFamily="34" charset="0"/>
                        </a:rPr>
                        <a:t>Tenencia</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-76</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0.352</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-236</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84</a:t>
                      </a:r>
                    </a:p>
                  </a:txBody>
                  <a:tcPr marL="9525" marR="9525" marT="9525" marB="0" anchor="ctr">
                    <a:lnL>
                      <a:noFill/>
                    </a:lnL>
                    <a:lnR>
                      <a:noFill/>
                    </a:lnR>
                    <a:lnT>
                      <a:noFill/>
                    </a:lnT>
                    <a:lnB>
                      <a:noFill/>
                    </a:lnB>
                  </a:tcPr>
                </a:tc>
                <a:extLst>
                  <a:ext uri="{0D108BD9-81ED-4DB2-BD59-A6C34878D82A}">
                    <a16:rowId xmlns:a16="http://schemas.microsoft.com/office/drawing/2014/main" val="1568730787"/>
                  </a:ext>
                </a:extLst>
              </a:tr>
              <a:tr h="190500">
                <a:tc>
                  <a:txBody>
                    <a:bodyPr/>
                    <a:lstStyle/>
                    <a:p>
                      <a:pPr algn="l" fontAlgn="ctr"/>
                      <a:r>
                        <a:rPr lang="en-GB" sz="1100" b="0" i="0" u="none" strike="noStrike">
                          <a:solidFill>
                            <a:srgbClr val="000000"/>
                          </a:solidFill>
                          <a:effectLst/>
                          <a:latin typeface="Calibri" panose="020F0502020204030204" pitchFamily="34" charset="0"/>
                        </a:rPr>
                        <a:t>Agua</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-179</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0.009</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-314</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a:noFill/>
                    </a:lnB>
                  </a:tcPr>
                </a:tc>
                <a:extLst>
                  <a:ext uri="{0D108BD9-81ED-4DB2-BD59-A6C34878D82A}">
                    <a16:rowId xmlns:a16="http://schemas.microsoft.com/office/drawing/2014/main" val="386847528"/>
                  </a:ext>
                </a:extLst>
              </a:tr>
              <a:tr h="190500">
                <a:tc>
                  <a:txBody>
                    <a:bodyPr/>
                    <a:lstStyle/>
                    <a:p>
                      <a:pPr algn="l" fontAlgn="ctr"/>
                      <a:r>
                        <a:rPr lang="en-GB" sz="1100" b="0" i="0" u="none" strike="noStrike">
                          <a:solidFill>
                            <a:srgbClr val="000000"/>
                          </a:solidFill>
                          <a:effectLst/>
                          <a:latin typeface="Calibri" panose="020F0502020204030204" pitchFamily="34" charset="0"/>
                        </a:rPr>
                        <a:t>Saneamiento</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-362</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-493</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-232</a:t>
                      </a:r>
                    </a:p>
                  </a:txBody>
                  <a:tcPr marL="9525" marR="9525" marT="9525" marB="0" anchor="ctr">
                    <a:lnL>
                      <a:noFill/>
                    </a:lnL>
                    <a:lnR>
                      <a:noFill/>
                    </a:lnR>
                    <a:lnT>
                      <a:noFill/>
                    </a:lnT>
                    <a:lnB>
                      <a:noFill/>
                    </a:lnB>
                  </a:tcPr>
                </a:tc>
                <a:extLst>
                  <a:ext uri="{0D108BD9-81ED-4DB2-BD59-A6C34878D82A}">
                    <a16:rowId xmlns:a16="http://schemas.microsoft.com/office/drawing/2014/main" val="245701888"/>
                  </a:ext>
                </a:extLst>
              </a:tr>
              <a:tr h="190500">
                <a:tc>
                  <a:txBody>
                    <a:bodyPr/>
                    <a:lstStyle/>
                    <a:p>
                      <a:pPr algn="l" fontAlgn="ctr"/>
                      <a:r>
                        <a:rPr lang="en-GB" sz="1100" b="0" i="0" u="none" strike="noStrike">
                          <a:solidFill>
                            <a:srgbClr val="000000"/>
                          </a:solidFill>
                          <a:effectLst/>
                          <a:latin typeface="Calibri" panose="020F0502020204030204" pitchFamily="34" charset="0"/>
                        </a:rPr>
                        <a:t>Combustible</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-971</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-1106</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-837</a:t>
                      </a:r>
                    </a:p>
                  </a:txBody>
                  <a:tcPr marL="9525" marR="9525" marT="9525" marB="0" anchor="ctr">
                    <a:lnL>
                      <a:noFill/>
                    </a:lnL>
                    <a:lnR>
                      <a:noFill/>
                    </a:lnR>
                    <a:lnT>
                      <a:noFill/>
                    </a:lnT>
                    <a:lnB>
                      <a:noFill/>
                    </a:lnB>
                  </a:tcPr>
                </a:tc>
                <a:extLst>
                  <a:ext uri="{0D108BD9-81ED-4DB2-BD59-A6C34878D82A}">
                    <a16:rowId xmlns:a16="http://schemas.microsoft.com/office/drawing/2014/main" val="3003028819"/>
                  </a:ext>
                </a:extLst>
              </a:tr>
              <a:tr h="190500">
                <a:tc>
                  <a:txBody>
                    <a:bodyPr/>
                    <a:lstStyle/>
                    <a:p>
                      <a:pPr algn="l" fontAlgn="ctr"/>
                      <a:r>
                        <a:rPr lang="en-GB" sz="1100" b="0" i="0" u="none" strike="noStrike">
                          <a:solidFill>
                            <a:srgbClr val="000000"/>
                          </a:solidFill>
                          <a:effectLst/>
                          <a:latin typeface="Calibri" panose="020F0502020204030204" pitchFamily="34" charset="0"/>
                        </a:rPr>
                        <a:t>Bienes durables</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-143</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0.065</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-296</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extLst>
                  <a:ext uri="{0D108BD9-81ED-4DB2-BD59-A6C34878D82A}">
                    <a16:rowId xmlns:a16="http://schemas.microsoft.com/office/drawing/2014/main" val="3984889061"/>
                  </a:ext>
                </a:extLst>
              </a:tr>
              <a:tr h="190500">
                <a:tc>
                  <a:txBody>
                    <a:bodyPr/>
                    <a:lstStyle/>
                    <a:p>
                      <a:pPr algn="l" fontAlgn="ctr"/>
                      <a:r>
                        <a:rPr lang="en-GB" sz="1100" b="0" i="0" u="none" strike="noStrike">
                          <a:solidFill>
                            <a:srgbClr val="000000"/>
                          </a:solidFill>
                          <a:effectLst/>
                          <a:latin typeface="Calibri" panose="020F0502020204030204" pitchFamily="34" charset="0"/>
                        </a:rPr>
                        <a:t>Educacion basica inf</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-244</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0.056</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-493</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6</a:t>
                      </a:r>
                    </a:p>
                  </a:txBody>
                  <a:tcPr marL="9525" marR="9525" marT="9525" marB="0" anchor="ctr">
                    <a:lnL>
                      <a:noFill/>
                    </a:lnL>
                    <a:lnR>
                      <a:noFill/>
                    </a:lnR>
                    <a:lnT>
                      <a:noFill/>
                    </a:lnT>
                    <a:lnB>
                      <a:noFill/>
                    </a:lnB>
                  </a:tcPr>
                </a:tc>
                <a:extLst>
                  <a:ext uri="{0D108BD9-81ED-4DB2-BD59-A6C34878D82A}">
                    <a16:rowId xmlns:a16="http://schemas.microsoft.com/office/drawing/2014/main" val="2757226913"/>
                  </a:ext>
                </a:extLst>
              </a:tr>
              <a:tr h="190500">
                <a:tc>
                  <a:txBody>
                    <a:bodyPr/>
                    <a:lstStyle/>
                    <a:p>
                      <a:pPr algn="l" fontAlgn="ctr"/>
                      <a:r>
                        <a:rPr lang="en-GB" sz="1100" b="0" i="0" u="none" strike="noStrike">
                          <a:solidFill>
                            <a:srgbClr val="000000"/>
                          </a:solidFill>
                          <a:effectLst/>
                          <a:latin typeface="Calibri" panose="020F0502020204030204" pitchFamily="34" charset="0"/>
                        </a:rPr>
                        <a:t>Rezago educativo</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-78</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0.557</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-338</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182</a:t>
                      </a:r>
                    </a:p>
                  </a:txBody>
                  <a:tcPr marL="9525" marR="9525" marT="9525" marB="0" anchor="ctr">
                    <a:lnL>
                      <a:noFill/>
                    </a:lnL>
                    <a:lnR>
                      <a:noFill/>
                    </a:lnR>
                    <a:lnT>
                      <a:noFill/>
                    </a:lnT>
                    <a:lnB>
                      <a:noFill/>
                    </a:lnB>
                  </a:tcPr>
                </a:tc>
                <a:extLst>
                  <a:ext uri="{0D108BD9-81ED-4DB2-BD59-A6C34878D82A}">
                    <a16:rowId xmlns:a16="http://schemas.microsoft.com/office/drawing/2014/main" val="246513725"/>
                  </a:ext>
                </a:extLst>
              </a:tr>
              <a:tr h="190500">
                <a:tc>
                  <a:txBody>
                    <a:bodyPr/>
                    <a:lstStyle/>
                    <a:p>
                      <a:pPr algn="l" fontAlgn="ctr"/>
                      <a:r>
                        <a:rPr lang="en-GB" sz="1100" b="0" i="0" u="none" strike="noStrike">
                          <a:solidFill>
                            <a:srgbClr val="000000"/>
                          </a:solidFill>
                          <a:effectLst/>
                          <a:latin typeface="Calibri" panose="020F0502020204030204" pitchFamily="34" charset="0"/>
                        </a:rPr>
                        <a:t>Educacion adultos</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-422</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-610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-234</a:t>
                      </a:r>
                    </a:p>
                  </a:txBody>
                  <a:tcPr marL="9525" marR="9525" marT="9525" marB="0" anchor="ctr">
                    <a:lnL>
                      <a:noFill/>
                    </a:lnL>
                    <a:lnR>
                      <a:noFill/>
                    </a:lnR>
                    <a:lnT>
                      <a:noFill/>
                    </a:lnT>
                    <a:lnB>
                      <a:noFill/>
                    </a:lnB>
                  </a:tcPr>
                </a:tc>
                <a:extLst>
                  <a:ext uri="{0D108BD9-81ED-4DB2-BD59-A6C34878D82A}">
                    <a16:rowId xmlns:a16="http://schemas.microsoft.com/office/drawing/2014/main" val="3965708576"/>
                  </a:ext>
                </a:extLst>
              </a:tr>
              <a:tr h="190500">
                <a:tc>
                  <a:txBody>
                    <a:bodyPr/>
                    <a:lstStyle/>
                    <a:p>
                      <a:pPr algn="l" fontAlgn="ctr"/>
                      <a:r>
                        <a:rPr lang="en-GB" sz="1100" b="0" i="0" u="none" strike="noStrike">
                          <a:solidFill>
                            <a:srgbClr val="000000"/>
                          </a:solidFill>
                          <a:effectLst/>
                          <a:latin typeface="Calibri" panose="020F0502020204030204" pitchFamily="34" charset="0"/>
                        </a:rPr>
                        <a:t>Desempleo</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-393</a:t>
                      </a:r>
                    </a:p>
                  </a:txBody>
                  <a:tcPr marL="9525" marR="9525" marT="9525" marB="0" anchor="ctr">
                    <a:lnL>
                      <a:noFill/>
                    </a:lnL>
                    <a:lnR>
                      <a:noFill/>
                    </a:lnR>
                    <a:lnT>
                      <a:noFill/>
                    </a:lnT>
                    <a:lnB>
                      <a:noFill/>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-513</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Calibri" panose="020F0502020204030204" pitchFamily="34" charset="0"/>
                        </a:rPr>
                        <a:t>-272</a:t>
                      </a:r>
                    </a:p>
                  </a:txBody>
                  <a:tcPr marL="9525" marR="9525" marT="9525" marB="0" anchor="ctr">
                    <a:lnL>
                      <a:noFill/>
                    </a:lnL>
                    <a:lnR>
                      <a:noFill/>
                    </a:lnR>
                    <a:lnT>
                      <a:noFill/>
                    </a:lnT>
                    <a:lnB>
                      <a:noFill/>
                    </a:lnB>
                  </a:tcPr>
                </a:tc>
                <a:extLst>
                  <a:ext uri="{0D108BD9-81ED-4DB2-BD59-A6C34878D82A}">
                    <a16:rowId xmlns:a16="http://schemas.microsoft.com/office/drawing/2014/main" val="57380587"/>
                  </a:ext>
                </a:extLst>
              </a:tr>
              <a:tr h="190500">
                <a:tc>
                  <a:txBody>
                    <a:bodyPr/>
                    <a:lstStyle/>
                    <a:p>
                      <a:pPr algn="l" fontAlgn="ctr"/>
                      <a:r>
                        <a:rPr lang="en-GB" sz="1100" b="0" i="0" u="none" strike="noStrike">
                          <a:solidFill>
                            <a:srgbClr val="000000"/>
                          </a:solidFill>
                          <a:effectLst/>
                          <a:latin typeface="Calibri" panose="020F0502020204030204" pitchFamily="34" charset="0"/>
                        </a:rPr>
                        <a:t>Proteccion social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-1445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-1704</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-1186</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4565375"/>
                  </a:ext>
                </a:extLst>
              </a:tr>
              <a:tr h="190500">
                <a:tc>
                  <a:txBody>
                    <a:bodyPr/>
                    <a:lstStyle/>
                    <a:p>
                      <a:pPr algn="l" fontAlgn="ctr"/>
                      <a:r>
                        <a:rPr lang="en-GB" sz="1100" b="0" i="0" u="none" strike="noStrike">
                          <a:solidFill>
                            <a:srgbClr val="000000"/>
                          </a:solidFill>
                          <a:effectLst/>
                          <a:latin typeface="Calibri" panose="020F0502020204030204" pitchFamily="34" charset="0"/>
                        </a:rPr>
                        <a:t>_cons</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GB" sz="1100" b="0" i="0" u="none" strike="noStrike">
                          <a:solidFill>
                            <a:srgbClr val="000000"/>
                          </a:solidFill>
                          <a:effectLst/>
                          <a:latin typeface="Calibri" panose="020F0502020204030204" pitchFamily="34" charset="0"/>
                        </a:rPr>
                        <a:t>4714.443</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GB" sz="1100" b="0" i="0" u="none" strike="noStrike">
                          <a:solidFill>
                            <a:srgbClr val="000000"/>
                          </a:solidFill>
                          <a:effectLst/>
                          <a:latin typeface="Calibri" panose="020F0502020204030204" pitchFamily="34" charset="0"/>
                        </a:rPr>
                        <a:t>0.000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GB" sz="1100" b="0" i="0" u="none" strike="noStrike">
                          <a:solidFill>
                            <a:srgbClr val="000000"/>
                          </a:solidFill>
                          <a:effectLst/>
                          <a:latin typeface="Calibri" panose="020F0502020204030204" pitchFamily="34" charset="0"/>
                        </a:rPr>
                        <a:t>4459.285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ctr"/>
                      <a:r>
                        <a:rPr lang="en-GB" sz="1100" b="0" i="0" u="none" strike="noStrike" dirty="0">
                          <a:solidFill>
                            <a:srgbClr val="000000"/>
                          </a:solidFill>
                          <a:effectLst/>
                          <a:latin typeface="Calibri" panose="020F0502020204030204" pitchFamily="34" charset="0"/>
                        </a:rPr>
                        <a:t>4969.601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32797943"/>
                  </a:ext>
                </a:extLst>
              </a:tr>
            </a:tbl>
          </a:graphicData>
        </a:graphic>
      </p:graphicFrame>
      <p:cxnSp>
        <p:nvCxnSpPr>
          <p:cNvPr id="7" name="Straight Arrow Connector 6">
            <a:extLst>
              <a:ext uri="{FF2B5EF4-FFF2-40B4-BE49-F238E27FC236}">
                <a16:creationId xmlns:a16="http://schemas.microsoft.com/office/drawing/2014/main" id="{73255786-2468-4A13-BE71-0FBCFE0B78FA}"/>
              </a:ext>
            </a:extLst>
          </p:cNvPr>
          <p:cNvCxnSpPr/>
          <p:nvPr/>
        </p:nvCxnSpPr>
        <p:spPr>
          <a:xfrm flipV="1">
            <a:off x="3127695" y="4760278"/>
            <a:ext cx="2290195" cy="5872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111868E-7DCC-44E2-947D-78A38F89519A}"/>
              </a:ext>
            </a:extLst>
          </p:cNvPr>
          <p:cNvSpPr txBox="1"/>
          <p:nvPr/>
        </p:nvSpPr>
        <p:spPr>
          <a:xfrm>
            <a:off x="1098958" y="5130093"/>
            <a:ext cx="1895912" cy="646331"/>
          </a:xfrm>
          <a:prstGeom prst="rect">
            <a:avLst/>
          </a:prstGeom>
          <a:noFill/>
        </p:spPr>
        <p:txBody>
          <a:bodyPr wrap="square" rtlCol="0">
            <a:spAutoFit/>
          </a:bodyPr>
          <a:lstStyle/>
          <a:p>
            <a:r>
              <a:rPr lang="es-MX" dirty="0"/>
              <a:t>Es manifestación o causa de pobreza. </a:t>
            </a:r>
            <a:endParaRPr lang="en-GB" dirty="0"/>
          </a:p>
        </p:txBody>
      </p:sp>
      <p:cxnSp>
        <p:nvCxnSpPr>
          <p:cNvPr id="9" name="Straight Arrow Connector 8">
            <a:extLst>
              <a:ext uri="{FF2B5EF4-FFF2-40B4-BE49-F238E27FC236}">
                <a16:creationId xmlns:a16="http://schemas.microsoft.com/office/drawing/2014/main" id="{BCA77422-4CD7-4C92-B481-44D728EB4322}"/>
              </a:ext>
            </a:extLst>
          </p:cNvPr>
          <p:cNvCxnSpPr>
            <a:cxnSpLocks/>
          </p:cNvCxnSpPr>
          <p:nvPr/>
        </p:nvCxnSpPr>
        <p:spPr>
          <a:xfrm flipV="1">
            <a:off x="3127695" y="4915250"/>
            <a:ext cx="2498696" cy="4322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59CBB42-3E02-47E2-A3D7-EF77828B15FA}"/>
              </a:ext>
            </a:extLst>
          </p:cNvPr>
          <p:cNvCxnSpPr>
            <a:cxnSpLocks/>
          </p:cNvCxnSpPr>
          <p:nvPr/>
        </p:nvCxnSpPr>
        <p:spPr>
          <a:xfrm flipV="1">
            <a:off x="3127695" y="4496500"/>
            <a:ext cx="2375483" cy="85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E841DE4-10FB-45F8-827A-AFA8A1DB742A}"/>
              </a:ext>
            </a:extLst>
          </p:cNvPr>
          <p:cNvSpPr txBox="1"/>
          <p:nvPr/>
        </p:nvSpPr>
        <p:spPr>
          <a:xfrm>
            <a:off x="4068660" y="5660031"/>
            <a:ext cx="7868874" cy="923330"/>
          </a:xfrm>
          <a:prstGeom prst="rect">
            <a:avLst/>
          </a:prstGeom>
          <a:noFill/>
        </p:spPr>
        <p:txBody>
          <a:bodyPr wrap="square" rtlCol="0">
            <a:spAutoFit/>
          </a:bodyPr>
          <a:lstStyle/>
          <a:p>
            <a:r>
              <a:rPr lang="es-MX" dirty="0"/>
              <a:t>Parecen tener la misma fuente de variación pero porque son parte de la misma! </a:t>
            </a:r>
          </a:p>
          <a:p>
            <a:endParaRPr lang="es-MX" dirty="0"/>
          </a:p>
          <a:p>
            <a:r>
              <a:rPr lang="es-MX" dirty="0"/>
              <a:t>No es un índice de pobreza sino índice de causas y consecuencias de la pobreza </a:t>
            </a:r>
            <a:endParaRPr lang="en-GB" dirty="0"/>
          </a:p>
        </p:txBody>
      </p:sp>
    </p:spTree>
    <p:extLst>
      <p:ext uri="{BB962C8B-B14F-4D97-AF65-F5344CB8AC3E}">
        <p14:creationId xmlns:p14="http://schemas.microsoft.com/office/powerpoint/2010/main" val="1789583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0D1D7E-23A0-473B-BBD8-DB250A59EF85}"/>
              </a:ext>
            </a:extLst>
          </p:cNvPr>
          <p:cNvSpPr>
            <a:spLocks noGrp="1"/>
          </p:cNvSpPr>
          <p:nvPr>
            <p:ph type="title"/>
          </p:nvPr>
        </p:nvSpPr>
        <p:spPr/>
        <p:txBody>
          <a:bodyPr/>
          <a:lstStyle/>
          <a:p>
            <a:r>
              <a:rPr lang="es-MX" dirty="0"/>
              <a:t>Validez concurrente</a:t>
            </a:r>
          </a:p>
        </p:txBody>
      </p:sp>
      <p:sp>
        <p:nvSpPr>
          <p:cNvPr id="3" name="Marcador de contenido 2">
            <a:extLst>
              <a:ext uri="{FF2B5EF4-FFF2-40B4-BE49-F238E27FC236}">
                <a16:creationId xmlns:a16="http://schemas.microsoft.com/office/drawing/2014/main" id="{0AA46213-3128-47C2-A74C-E6D467226045}"/>
              </a:ext>
            </a:extLst>
          </p:cNvPr>
          <p:cNvSpPr>
            <a:spLocks noGrp="1"/>
          </p:cNvSpPr>
          <p:nvPr>
            <p:ph idx="1"/>
          </p:nvPr>
        </p:nvSpPr>
        <p:spPr/>
        <p:txBody>
          <a:bodyPr>
            <a:normAutofit/>
          </a:bodyPr>
          <a:lstStyle/>
          <a:p>
            <a:r>
              <a:rPr lang="es-MX" sz="4000" dirty="0"/>
              <a:t>Spearman 1904: En aquella época la distinción entre confiabilidad y validez no era tan clara</a:t>
            </a:r>
          </a:p>
          <a:p>
            <a:r>
              <a:rPr lang="es-MX" sz="4000" dirty="0"/>
              <a:t>Spearman tenía distintas medidas de inteligencia y habilidad musical</a:t>
            </a:r>
          </a:p>
          <a:p>
            <a:r>
              <a:rPr lang="es-MX" sz="4000" dirty="0"/>
              <a:t>La idea es similar pero el foco es son los scores globales entre distintos </a:t>
            </a:r>
            <a:r>
              <a:rPr lang="es-MX" sz="4000" dirty="0" err="1"/>
              <a:t>tests</a:t>
            </a:r>
            <a:endParaRPr lang="es-MX" sz="4000" dirty="0"/>
          </a:p>
        </p:txBody>
      </p:sp>
    </p:spTree>
    <p:extLst>
      <p:ext uri="{BB962C8B-B14F-4D97-AF65-F5344CB8AC3E}">
        <p14:creationId xmlns:p14="http://schemas.microsoft.com/office/powerpoint/2010/main" val="158943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44F6C-3892-466E-804C-1DF9693BCC16}"/>
              </a:ext>
            </a:extLst>
          </p:cNvPr>
          <p:cNvSpPr>
            <a:spLocks noGrp="1"/>
          </p:cNvSpPr>
          <p:nvPr>
            <p:ph type="title"/>
          </p:nvPr>
        </p:nvSpPr>
        <p:spPr/>
        <p:txBody>
          <a:bodyPr/>
          <a:lstStyle/>
          <a:p>
            <a:r>
              <a:rPr lang="es-MX" dirty="0"/>
              <a:t>Validación concurrente a la antigua</a:t>
            </a:r>
          </a:p>
        </p:txBody>
      </p:sp>
      <p:pic>
        <p:nvPicPr>
          <p:cNvPr id="5" name="Marcador de contenido 4" descr="Mplus - Mplus Diagram1">
            <a:extLst>
              <a:ext uri="{FF2B5EF4-FFF2-40B4-BE49-F238E27FC236}">
                <a16:creationId xmlns:a16="http://schemas.microsoft.com/office/drawing/2014/main" id="{9B468CB4-E13D-4064-BBA1-A51F225EBE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58" t="14504" r="58661" b="13950"/>
          <a:stretch/>
        </p:blipFill>
        <p:spPr>
          <a:xfrm>
            <a:off x="6853805" y="1661019"/>
            <a:ext cx="4160940" cy="4641971"/>
          </a:xfrm>
        </p:spPr>
      </p:pic>
      <p:sp>
        <p:nvSpPr>
          <p:cNvPr id="6" name="CuadroTexto 5">
            <a:extLst>
              <a:ext uri="{FF2B5EF4-FFF2-40B4-BE49-F238E27FC236}">
                <a16:creationId xmlns:a16="http://schemas.microsoft.com/office/drawing/2014/main" id="{2F383111-F94A-4D95-92DF-3B732E5046E7}"/>
              </a:ext>
            </a:extLst>
          </p:cNvPr>
          <p:cNvSpPr txBox="1"/>
          <p:nvPr/>
        </p:nvSpPr>
        <p:spPr>
          <a:xfrm>
            <a:off x="834704" y="2535258"/>
            <a:ext cx="2944536"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Antes se tomaban las correlaciones entre distintos componentes de diferentes </a:t>
            </a:r>
            <a:r>
              <a:rPr kumimoji="0" lang="es-MX" sz="1800" b="0" i="0" u="none" strike="noStrike" kern="1200" cap="none" spc="0" normalizeH="0" baseline="0" noProof="0" dirty="0" err="1">
                <a:ln>
                  <a:noFill/>
                </a:ln>
                <a:solidFill>
                  <a:prstClr val="black"/>
                </a:solidFill>
                <a:effectLst/>
                <a:uLnTx/>
                <a:uFillTx/>
                <a:latin typeface="Gill Sans MT"/>
                <a:ea typeface="+mn-ea"/>
                <a:cs typeface="+mn-cs"/>
              </a:rPr>
              <a:t>tests</a:t>
            </a: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Si se dan cuenta es similar a confiabilidad porque se piensa que los componentes miden el mismo fenómeno</a:t>
            </a:r>
          </a:p>
        </p:txBody>
      </p:sp>
    </p:spTree>
    <p:extLst>
      <p:ext uri="{BB962C8B-B14F-4D97-AF65-F5344CB8AC3E}">
        <p14:creationId xmlns:p14="http://schemas.microsoft.com/office/powerpoint/2010/main" val="2150601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CCA5A-2A82-41DF-9271-8CE88FE0E10E}"/>
              </a:ext>
            </a:extLst>
          </p:cNvPr>
          <p:cNvSpPr>
            <a:spLocks noGrp="1"/>
          </p:cNvSpPr>
          <p:nvPr>
            <p:ph type="title"/>
          </p:nvPr>
        </p:nvSpPr>
        <p:spPr/>
        <p:txBody>
          <a:bodyPr/>
          <a:lstStyle/>
          <a:p>
            <a:r>
              <a:rPr lang="es-MX" dirty="0"/>
              <a:t>SEM: Validación concurrente</a:t>
            </a:r>
          </a:p>
        </p:txBody>
      </p:sp>
      <p:pic>
        <p:nvPicPr>
          <p:cNvPr id="5" name="Marcador de contenido 4" descr="Mplus - Mplus Diagram1">
            <a:extLst>
              <a:ext uri="{FF2B5EF4-FFF2-40B4-BE49-F238E27FC236}">
                <a16:creationId xmlns:a16="http://schemas.microsoft.com/office/drawing/2014/main" id="{912CDDB4-860D-4B84-9308-0CEFA9BF1E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62" t="51945" r="19231" b="14136"/>
          <a:stretch/>
        </p:blipFill>
        <p:spPr>
          <a:xfrm>
            <a:off x="1073790" y="2435604"/>
            <a:ext cx="10391164" cy="2597790"/>
          </a:xfrm>
        </p:spPr>
      </p:pic>
      <p:sp>
        <p:nvSpPr>
          <p:cNvPr id="6" name="CuadroTexto 5">
            <a:extLst>
              <a:ext uri="{FF2B5EF4-FFF2-40B4-BE49-F238E27FC236}">
                <a16:creationId xmlns:a16="http://schemas.microsoft.com/office/drawing/2014/main" id="{8D595833-D3D3-4BBD-BD8C-CCB6FE6BFAA3}"/>
              </a:ext>
            </a:extLst>
          </p:cNvPr>
          <p:cNvSpPr txBox="1"/>
          <p:nvPr/>
        </p:nvSpPr>
        <p:spPr>
          <a:xfrm>
            <a:off x="4806892" y="5587068"/>
            <a:ext cx="4521666"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Con un coeficiente podemos examinar la validación concurrente. PERO… Son latentes con latentes.</a:t>
            </a:r>
          </a:p>
        </p:txBody>
      </p:sp>
      <p:cxnSp>
        <p:nvCxnSpPr>
          <p:cNvPr id="9" name="Conector recto de flecha 8">
            <a:extLst>
              <a:ext uri="{FF2B5EF4-FFF2-40B4-BE49-F238E27FC236}">
                <a16:creationId xmlns:a16="http://schemas.microsoft.com/office/drawing/2014/main" id="{88AD8C11-E905-40D7-8C5F-165C6E1F2355}"/>
              </a:ext>
            </a:extLst>
          </p:cNvPr>
          <p:cNvCxnSpPr/>
          <p:nvPr/>
        </p:nvCxnSpPr>
        <p:spPr>
          <a:xfrm flipV="1">
            <a:off x="6560191" y="3825380"/>
            <a:ext cx="0" cy="17616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535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2878-1D38-4CFE-89B9-C0174F2D8B5C}"/>
              </a:ext>
            </a:extLst>
          </p:cNvPr>
          <p:cNvSpPr>
            <a:spLocks noGrp="1"/>
          </p:cNvSpPr>
          <p:nvPr>
            <p:ph type="title"/>
          </p:nvPr>
        </p:nvSpPr>
        <p:spPr/>
        <p:txBody>
          <a:bodyPr/>
          <a:lstStyle/>
          <a:p>
            <a:r>
              <a:rPr lang="es-MX" dirty="0"/>
              <a:t>Ejemplo: Validez concurrente</a:t>
            </a:r>
            <a:endParaRPr lang="en-GB" dirty="0"/>
          </a:p>
        </p:txBody>
      </p:sp>
      <p:pic>
        <p:nvPicPr>
          <p:cNvPr id="5" name="Content Placeholder 4" descr="Chart, box and whisker chart&#10;&#10;Description automatically generated">
            <a:extLst>
              <a:ext uri="{FF2B5EF4-FFF2-40B4-BE49-F238E27FC236}">
                <a16:creationId xmlns:a16="http://schemas.microsoft.com/office/drawing/2014/main" id="{C9A376A1-68BA-43B8-8479-E1AF41FFD3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7659" y="1219900"/>
            <a:ext cx="7377361" cy="5426382"/>
          </a:xfrm>
        </p:spPr>
      </p:pic>
    </p:spTree>
    <p:extLst>
      <p:ext uri="{BB962C8B-B14F-4D97-AF65-F5344CB8AC3E}">
        <p14:creationId xmlns:p14="http://schemas.microsoft.com/office/powerpoint/2010/main" val="2631849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2893D-3363-4FEB-851A-B5531C4C0AC1}"/>
              </a:ext>
            </a:extLst>
          </p:cNvPr>
          <p:cNvSpPr>
            <a:spLocks noGrp="1"/>
          </p:cNvSpPr>
          <p:nvPr>
            <p:ph type="title"/>
          </p:nvPr>
        </p:nvSpPr>
        <p:spPr/>
        <p:txBody>
          <a:bodyPr/>
          <a:lstStyle/>
          <a:p>
            <a:r>
              <a:rPr lang="es-MX" dirty="0"/>
              <a:t>Validez de contenido</a:t>
            </a:r>
          </a:p>
        </p:txBody>
      </p:sp>
      <p:sp>
        <p:nvSpPr>
          <p:cNvPr id="3" name="Marcador de contenido 2">
            <a:extLst>
              <a:ext uri="{FF2B5EF4-FFF2-40B4-BE49-F238E27FC236}">
                <a16:creationId xmlns:a16="http://schemas.microsoft.com/office/drawing/2014/main" id="{F824ADA9-B502-492A-AAFD-8D8C96B690F2}"/>
              </a:ext>
            </a:extLst>
          </p:cNvPr>
          <p:cNvSpPr>
            <a:spLocks noGrp="1"/>
          </p:cNvSpPr>
          <p:nvPr>
            <p:ph idx="1"/>
          </p:nvPr>
        </p:nvSpPr>
        <p:spPr/>
        <p:txBody>
          <a:bodyPr>
            <a:normAutofit/>
          </a:bodyPr>
          <a:lstStyle/>
          <a:p>
            <a:r>
              <a:rPr lang="es-MX" dirty="0"/>
              <a:t>OK! Las correlaciones entre distintos </a:t>
            </a:r>
            <a:r>
              <a:rPr lang="es-MX" dirty="0" err="1"/>
              <a:t>tests</a:t>
            </a:r>
            <a:r>
              <a:rPr lang="es-MX" dirty="0"/>
              <a:t> y algunos predictores del fenómeno puede ser útil pero…</a:t>
            </a:r>
          </a:p>
          <a:p>
            <a:r>
              <a:rPr lang="es-MX" dirty="0"/>
              <a:t>¿Dónde quedó la teoría detrás de la selección y formulación de cada ítem?</a:t>
            </a:r>
          </a:p>
          <a:p>
            <a:r>
              <a:rPr lang="es-MX" dirty="0"/>
              <a:t>Como nos decía Goldstein, la TRI no es una teoría de las preguntas sino un modelo probabilístico sobre los 1 y 0´s que vemos</a:t>
            </a:r>
          </a:p>
          <a:p>
            <a:r>
              <a:rPr lang="es-MX" dirty="0"/>
              <a:t>La validez de contenido busca atar los ítems a las razones teóricas detrás de su formulación</a:t>
            </a:r>
          </a:p>
          <a:p>
            <a:r>
              <a:rPr lang="es-MX" dirty="0"/>
              <a:t>En algunos casos se usan marcos normativos (derechos humanos) o teóricos para justificar su inclusión en las escalas</a:t>
            </a:r>
          </a:p>
        </p:txBody>
      </p:sp>
      <p:pic>
        <p:nvPicPr>
          <p:cNvPr id="5" name="Picture 4" descr="Chart&#10;&#10;Description automatically generated">
            <a:extLst>
              <a:ext uri="{FF2B5EF4-FFF2-40B4-BE49-F238E27FC236}">
                <a16:creationId xmlns:a16="http://schemas.microsoft.com/office/drawing/2014/main" id="{67242198-8E3C-4500-8CC8-F05848BF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713" y="3704132"/>
            <a:ext cx="4343400" cy="2771775"/>
          </a:xfrm>
          <a:prstGeom prst="rect">
            <a:avLst/>
          </a:prstGeom>
        </p:spPr>
      </p:pic>
    </p:spTree>
    <p:extLst>
      <p:ext uri="{BB962C8B-B14F-4D97-AF65-F5344CB8AC3E}">
        <p14:creationId xmlns:p14="http://schemas.microsoft.com/office/powerpoint/2010/main" val="2793629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38F2B-E0EB-45DF-B8AA-DA9F4E15A27C}"/>
              </a:ext>
            </a:extLst>
          </p:cNvPr>
          <p:cNvSpPr>
            <a:spLocks noGrp="1"/>
          </p:cNvSpPr>
          <p:nvPr>
            <p:ph type="title"/>
          </p:nvPr>
        </p:nvSpPr>
        <p:spPr/>
        <p:txBody>
          <a:bodyPr/>
          <a:lstStyle/>
          <a:p>
            <a:r>
              <a:rPr lang="es-MX" dirty="0"/>
              <a:t>Validez de “cara”</a:t>
            </a:r>
          </a:p>
        </p:txBody>
      </p:sp>
      <p:sp>
        <p:nvSpPr>
          <p:cNvPr id="3" name="Marcador de contenido 2">
            <a:extLst>
              <a:ext uri="{FF2B5EF4-FFF2-40B4-BE49-F238E27FC236}">
                <a16:creationId xmlns:a16="http://schemas.microsoft.com/office/drawing/2014/main" id="{89D02717-463E-4CA6-B69E-0959D7222912}"/>
              </a:ext>
            </a:extLst>
          </p:cNvPr>
          <p:cNvSpPr>
            <a:spLocks noGrp="1"/>
          </p:cNvSpPr>
          <p:nvPr>
            <p:ph idx="1"/>
          </p:nvPr>
        </p:nvSpPr>
        <p:spPr/>
        <p:txBody>
          <a:bodyPr>
            <a:normAutofit/>
          </a:bodyPr>
          <a:lstStyle/>
          <a:p>
            <a:r>
              <a:rPr lang="es-MX" sz="3200" dirty="0"/>
              <a:t>Es la medida en la que los scores son interpretados por la población en estudio</a:t>
            </a:r>
          </a:p>
          <a:p>
            <a:r>
              <a:rPr lang="es-MX" sz="3200" dirty="0"/>
              <a:t>Es decir, la población nos indica si lo que estamos midiendo les hace sentido desde sus vivencias</a:t>
            </a:r>
          </a:p>
          <a:p>
            <a:r>
              <a:rPr lang="es-MX" sz="3200" dirty="0"/>
              <a:t>Se usa para producir cuestionarios y analizar sus resultados</a:t>
            </a:r>
          </a:p>
          <a:p>
            <a:r>
              <a:rPr lang="es-MX" sz="3200" dirty="0"/>
              <a:t>Últimamente ha ganado eco por el fracaso que han tenido medidas diseñadas desde el escritorio </a:t>
            </a:r>
          </a:p>
        </p:txBody>
      </p:sp>
    </p:spTree>
    <p:extLst>
      <p:ext uri="{BB962C8B-B14F-4D97-AF65-F5344CB8AC3E}">
        <p14:creationId xmlns:p14="http://schemas.microsoft.com/office/powerpoint/2010/main" val="3140972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E823-0CE4-4F19-88B5-F1C13B7EB471}"/>
              </a:ext>
            </a:extLst>
          </p:cNvPr>
          <p:cNvSpPr>
            <a:spLocks noGrp="1"/>
          </p:cNvSpPr>
          <p:nvPr>
            <p:ph type="title"/>
          </p:nvPr>
        </p:nvSpPr>
        <p:spPr/>
        <p:txBody>
          <a:bodyPr/>
          <a:lstStyle/>
          <a:p>
            <a:r>
              <a:rPr lang="es-MX" dirty="0"/>
              <a:t>Métodos: Validez de cara</a:t>
            </a:r>
            <a:endParaRPr lang="en-GB" dirty="0"/>
          </a:p>
        </p:txBody>
      </p:sp>
      <p:sp>
        <p:nvSpPr>
          <p:cNvPr id="3" name="Content Placeholder 2">
            <a:extLst>
              <a:ext uri="{FF2B5EF4-FFF2-40B4-BE49-F238E27FC236}">
                <a16:creationId xmlns:a16="http://schemas.microsoft.com/office/drawing/2014/main" id="{F6CA76B9-259A-4C86-AEA6-D691C8E2CFB0}"/>
              </a:ext>
            </a:extLst>
          </p:cNvPr>
          <p:cNvSpPr>
            <a:spLocks noGrp="1"/>
          </p:cNvSpPr>
          <p:nvPr>
            <p:ph idx="1"/>
          </p:nvPr>
        </p:nvSpPr>
        <p:spPr/>
        <p:txBody>
          <a:bodyPr/>
          <a:lstStyle/>
          <a:p>
            <a:r>
              <a:rPr lang="es-MX" sz="4000" dirty="0"/>
              <a:t>La validez de cara requiere métodos mixtos: Cualitativos y Cuantitativos</a:t>
            </a:r>
          </a:p>
          <a:p>
            <a:r>
              <a:rPr lang="es-MX" sz="4000" dirty="0"/>
              <a:t>Cualitativos: Entrevistas a profundidad, grupos focales e incluso etnografía</a:t>
            </a:r>
          </a:p>
          <a:p>
            <a:r>
              <a:rPr lang="es-MX" sz="4000" dirty="0"/>
              <a:t>Cuantitativos: Regresión </a:t>
            </a:r>
          </a:p>
          <a:p>
            <a:endParaRPr lang="es-MX" dirty="0"/>
          </a:p>
        </p:txBody>
      </p:sp>
    </p:spTree>
    <p:extLst>
      <p:ext uri="{BB962C8B-B14F-4D97-AF65-F5344CB8AC3E}">
        <p14:creationId xmlns:p14="http://schemas.microsoft.com/office/powerpoint/2010/main" val="1454198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A2540-C8A5-4FE4-9DFD-35E766C5324F}"/>
              </a:ext>
            </a:extLst>
          </p:cNvPr>
          <p:cNvSpPr>
            <a:spLocks noGrp="1"/>
          </p:cNvSpPr>
          <p:nvPr>
            <p:ph type="title"/>
          </p:nvPr>
        </p:nvSpPr>
        <p:spPr/>
        <p:txBody>
          <a:bodyPr/>
          <a:lstStyle/>
          <a:p>
            <a:r>
              <a:rPr lang="es-MX" dirty="0"/>
              <a:t>Validez de constructo</a:t>
            </a:r>
          </a:p>
        </p:txBody>
      </p:sp>
      <p:sp>
        <p:nvSpPr>
          <p:cNvPr id="3" name="Marcador de contenido 2">
            <a:extLst>
              <a:ext uri="{FF2B5EF4-FFF2-40B4-BE49-F238E27FC236}">
                <a16:creationId xmlns:a16="http://schemas.microsoft.com/office/drawing/2014/main" id="{57CA5EC8-E178-4B57-92EA-C64ECB22DE0C}"/>
              </a:ext>
            </a:extLst>
          </p:cNvPr>
          <p:cNvSpPr>
            <a:spLocks noGrp="1"/>
          </p:cNvSpPr>
          <p:nvPr>
            <p:ph idx="1"/>
          </p:nvPr>
        </p:nvSpPr>
        <p:spPr/>
        <p:txBody>
          <a:bodyPr>
            <a:normAutofit/>
          </a:bodyPr>
          <a:lstStyle/>
          <a:p>
            <a:r>
              <a:rPr lang="es-MX" sz="2800" dirty="0"/>
              <a:t>Durante décadas hubo varios tipos de validez</a:t>
            </a:r>
          </a:p>
          <a:p>
            <a:r>
              <a:rPr lang="es-MX" sz="2800" dirty="0"/>
              <a:t>En 1954 la sociedad americana de psicología enlistó los tipos de validez y añadió un cuarto: constructo</a:t>
            </a:r>
          </a:p>
          <a:p>
            <a:r>
              <a:rPr lang="es-MX" sz="2800" dirty="0"/>
              <a:t>En una serie de </a:t>
            </a:r>
            <a:r>
              <a:rPr lang="es-MX" sz="2800" dirty="0" err="1"/>
              <a:t>contribucions</a:t>
            </a:r>
            <a:r>
              <a:rPr lang="es-MX" sz="2800" dirty="0"/>
              <a:t> </a:t>
            </a:r>
            <a:r>
              <a:rPr lang="es-MX" sz="2800" dirty="0" err="1"/>
              <a:t>Chronbach</a:t>
            </a:r>
            <a:r>
              <a:rPr lang="es-MX" sz="2800" dirty="0"/>
              <a:t>, </a:t>
            </a:r>
            <a:r>
              <a:rPr lang="es-MX" sz="2800" dirty="0" err="1"/>
              <a:t>Meehl</a:t>
            </a:r>
            <a:r>
              <a:rPr lang="es-MX" sz="2800" dirty="0"/>
              <a:t> y </a:t>
            </a:r>
            <a:r>
              <a:rPr lang="es-MX" sz="2800" dirty="0" err="1"/>
              <a:t>Messick</a:t>
            </a:r>
            <a:r>
              <a:rPr lang="es-MX" sz="2800" dirty="0"/>
              <a:t> anidaron todos los tipos de validez en la validez de </a:t>
            </a:r>
            <a:r>
              <a:rPr lang="es-MX" sz="2800" dirty="0" err="1"/>
              <a:t>contructo</a:t>
            </a:r>
            <a:endParaRPr lang="es-MX" sz="2800" dirty="0"/>
          </a:p>
          <a:p>
            <a:r>
              <a:rPr lang="es-MX" sz="2800" dirty="0"/>
              <a:t>¿Por qué?</a:t>
            </a:r>
          </a:p>
          <a:p>
            <a:r>
              <a:rPr lang="es-MX" sz="2800" dirty="0"/>
              <a:t>Al final todos los tipos de validez ven desde distintos ángulos si los scores pueden interpretarse como queremos</a:t>
            </a:r>
          </a:p>
        </p:txBody>
      </p:sp>
    </p:spTree>
    <p:extLst>
      <p:ext uri="{BB962C8B-B14F-4D97-AF65-F5344CB8AC3E}">
        <p14:creationId xmlns:p14="http://schemas.microsoft.com/office/powerpoint/2010/main" val="286821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06BCB-3487-48CC-B600-5809933F7311}"/>
              </a:ext>
            </a:extLst>
          </p:cNvPr>
          <p:cNvSpPr>
            <a:spLocks noGrp="1"/>
          </p:cNvSpPr>
          <p:nvPr>
            <p:ph type="title"/>
          </p:nvPr>
        </p:nvSpPr>
        <p:spPr/>
        <p:txBody>
          <a:bodyPr/>
          <a:lstStyle/>
          <a:p>
            <a:r>
              <a:rPr lang="es-MX" dirty="0"/>
              <a:t>Validez de constructo</a:t>
            </a:r>
          </a:p>
        </p:txBody>
      </p:sp>
      <p:pic>
        <p:nvPicPr>
          <p:cNvPr id="4" name="Marcador de contenido 4" descr="Mplus - Mplus Diagram1">
            <a:extLst>
              <a:ext uri="{FF2B5EF4-FFF2-40B4-BE49-F238E27FC236}">
                <a16:creationId xmlns:a16="http://schemas.microsoft.com/office/drawing/2014/main" id="{4227FCCF-3979-44C2-9D2F-0975B3B339E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8" t="12094" r="51382" b="51391"/>
          <a:stretch/>
        </p:blipFill>
        <p:spPr>
          <a:xfrm>
            <a:off x="2901882" y="1719744"/>
            <a:ext cx="8680518" cy="3766657"/>
          </a:xfrm>
        </p:spPr>
      </p:pic>
      <p:sp>
        <p:nvSpPr>
          <p:cNvPr id="5" name="CuadroTexto 4">
            <a:extLst>
              <a:ext uri="{FF2B5EF4-FFF2-40B4-BE49-F238E27FC236}">
                <a16:creationId xmlns:a16="http://schemas.microsoft.com/office/drawing/2014/main" id="{9E9139AE-EADE-487E-B64F-720A1D6F9A62}"/>
              </a:ext>
            </a:extLst>
          </p:cNvPr>
          <p:cNvSpPr txBox="1"/>
          <p:nvPr/>
        </p:nvSpPr>
        <p:spPr>
          <a:xfrm>
            <a:off x="461394" y="1719744"/>
            <a:ext cx="1937857"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No sólo se preocupa por </a:t>
            </a:r>
            <a:r>
              <a:rPr kumimoji="0" lang="el-G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β</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sino por estructura de la medición</a:t>
            </a:r>
            <a:endParaRPr kumimoji="0" lang="es-MX"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3" name="CuadroTexto 2">
            <a:extLst>
              <a:ext uri="{FF2B5EF4-FFF2-40B4-BE49-F238E27FC236}">
                <a16:creationId xmlns:a16="http://schemas.microsoft.com/office/drawing/2014/main" id="{701509F7-ABB9-3461-8366-99C8093F2F9D}"/>
              </a:ext>
            </a:extLst>
          </p:cNvPr>
          <p:cNvSpPr txBox="1"/>
          <p:nvPr/>
        </p:nvSpPr>
        <p:spPr>
          <a:xfrm>
            <a:off x="7893170" y="4442604"/>
            <a:ext cx="319177" cy="369332"/>
          </a:xfrm>
          <a:prstGeom prst="rect">
            <a:avLst/>
          </a:prstGeom>
          <a:noFill/>
        </p:spPr>
        <p:txBody>
          <a:bodyPr wrap="square" rtlCol="0">
            <a:spAutoFit/>
          </a:bodyPr>
          <a:lstStyle/>
          <a:p>
            <a:r>
              <a:rPr lang="es-MX" dirty="0"/>
              <a:t>ß</a:t>
            </a:r>
          </a:p>
        </p:txBody>
      </p:sp>
    </p:spTree>
    <p:extLst>
      <p:ext uri="{BB962C8B-B14F-4D97-AF65-F5344CB8AC3E}">
        <p14:creationId xmlns:p14="http://schemas.microsoft.com/office/powerpoint/2010/main" val="163805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AAB50-8F34-400F-AD6B-34DDE817AEBE}"/>
              </a:ext>
            </a:extLst>
          </p:cNvPr>
          <p:cNvSpPr>
            <a:spLocks noGrp="1"/>
          </p:cNvSpPr>
          <p:nvPr>
            <p:ph type="title"/>
          </p:nvPr>
        </p:nvSpPr>
        <p:spPr/>
        <p:txBody>
          <a:bodyPr/>
          <a:lstStyle/>
          <a:p>
            <a:r>
              <a:rPr lang="es-MX" dirty="0"/>
              <a:t>Validez</a:t>
            </a:r>
          </a:p>
        </p:txBody>
      </p:sp>
      <p:sp>
        <p:nvSpPr>
          <p:cNvPr id="3" name="Marcador de contenido 2">
            <a:extLst>
              <a:ext uri="{FF2B5EF4-FFF2-40B4-BE49-F238E27FC236}">
                <a16:creationId xmlns:a16="http://schemas.microsoft.com/office/drawing/2014/main" id="{9E7E87A6-49BF-467E-BFF5-C14AE6FC7082}"/>
              </a:ext>
            </a:extLst>
          </p:cNvPr>
          <p:cNvSpPr>
            <a:spLocks noGrp="1"/>
          </p:cNvSpPr>
          <p:nvPr>
            <p:ph idx="1"/>
          </p:nvPr>
        </p:nvSpPr>
        <p:spPr/>
        <p:txBody>
          <a:bodyPr>
            <a:normAutofit/>
          </a:bodyPr>
          <a:lstStyle/>
          <a:p>
            <a:r>
              <a:rPr lang="es-MX" sz="3200" dirty="0"/>
              <a:t>La confiabilidad es una condición necesaria para una buena medición pero no es suficiente </a:t>
            </a:r>
          </a:p>
          <a:p>
            <a:r>
              <a:rPr lang="es-MX" sz="3200" dirty="0"/>
              <a:t>No podemos hacer medición sin validez </a:t>
            </a:r>
          </a:p>
          <a:p>
            <a:r>
              <a:rPr lang="es-MX" sz="3200" dirty="0"/>
              <a:t>La pregunta es ¿Qué es validez? </a:t>
            </a:r>
          </a:p>
          <a:p>
            <a:r>
              <a:rPr lang="es-MX" sz="3200" dirty="0"/>
              <a:t>Siguiendo la crítica de Goldstein: Necesitamos un marco que le de sentido a </a:t>
            </a:r>
            <a:r>
              <a:rPr lang="el-GR" sz="3200" dirty="0">
                <a:latin typeface="Times New Roman" panose="02020603050405020304" pitchFamily="18" charset="0"/>
                <a:cs typeface="Times New Roman" panose="02020603050405020304" pitchFamily="18" charset="0"/>
              </a:rPr>
              <a:t>ϴ</a:t>
            </a:r>
            <a:endParaRPr lang="es-MX" sz="3200" dirty="0"/>
          </a:p>
        </p:txBody>
      </p:sp>
    </p:spTree>
    <p:extLst>
      <p:ext uri="{BB962C8B-B14F-4D97-AF65-F5344CB8AC3E}">
        <p14:creationId xmlns:p14="http://schemas.microsoft.com/office/powerpoint/2010/main" val="183346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571EC-2DC6-4621-A8F3-CA29CCE873C3}"/>
              </a:ext>
            </a:extLst>
          </p:cNvPr>
          <p:cNvSpPr>
            <a:spLocks noGrp="1"/>
          </p:cNvSpPr>
          <p:nvPr>
            <p:ph type="title"/>
          </p:nvPr>
        </p:nvSpPr>
        <p:spPr/>
        <p:txBody>
          <a:bodyPr/>
          <a:lstStyle/>
          <a:p>
            <a:r>
              <a:rPr lang="es-MX" dirty="0"/>
              <a:t>Validez de constructo</a:t>
            </a:r>
          </a:p>
        </p:txBody>
      </p:sp>
      <p:pic>
        <p:nvPicPr>
          <p:cNvPr id="4" name="Marcador de contenido 4" descr="Mplus - Mplus Diagram1">
            <a:extLst>
              <a:ext uri="{FF2B5EF4-FFF2-40B4-BE49-F238E27FC236}">
                <a16:creationId xmlns:a16="http://schemas.microsoft.com/office/drawing/2014/main" id="{8D5B4BA7-BAE0-41F4-A6D1-02D1D2BCED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18" t="12094" r="51382" b="51391"/>
          <a:stretch/>
        </p:blipFill>
        <p:spPr>
          <a:xfrm>
            <a:off x="369851" y="2007066"/>
            <a:ext cx="4688710" cy="2843868"/>
          </a:xfrm>
        </p:spPr>
      </p:pic>
      <p:pic>
        <p:nvPicPr>
          <p:cNvPr id="6" name="Imagen 5" descr="Mplus - Mplus Diagram1">
            <a:extLst>
              <a:ext uri="{FF2B5EF4-FFF2-40B4-BE49-F238E27FC236}">
                <a16:creationId xmlns:a16="http://schemas.microsoft.com/office/drawing/2014/main" id="{5AC5C68C-288C-4D12-81D4-67BE525A8487}"/>
              </a:ext>
            </a:extLst>
          </p:cNvPr>
          <p:cNvPicPr>
            <a:picLocks noChangeAspect="1"/>
          </p:cNvPicPr>
          <p:nvPr/>
        </p:nvPicPr>
        <p:blipFill rotWithShape="1">
          <a:blip r:embed="rId3">
            <a:extLst>
              <a:ext uri="{28A0092B-C50C-407E-A947-70E740481C1C}">
                <a14:useLocalDpi xmlns:a14="http://schemas.microsoft.com/office/drawing/2010/main" val="0"/>
              </a:ext>
            </a:extLst>
          </a:blip>
          <a:srcRect l="1032" t="17234" r="53073" b="38363"/>
          <a:stretch/>
        </p:blipFill>
        <p:spPr>
          <a:xfrm>
            <a:off x="6308520" y="1887522"/>
            <a:ext cx="5595457" cy="2952925"/>
          </a:xfrm>
          <a:prstGeom prst="rect">
            <a:avLst/>
          </a:prstGeom>
        </p:spPr>
      </p:pic>
      <p:sp>
        <p:nvSpPr>
          <p:cNvPr id="7" name="CuadroTexto 6">
            <a:extLst>
              <a:ext uri="{FF2B5EF4-FFF2-40B4-BE49-F238E27FC236}">
                <a16:creationId xmlns:a16="http://schemas.microsoft.com/office/drawing/2014/main" id="{A13561B5-F9D2-4392-9BA7-A9AD4AD28016}"/>
              </a:ext>
            </a:extLst>
          </p:cNvPr>
          <p:cNvSpPr txBox="1"/>
          <p:nvPr/>
        </p:nvSpPr>
        <p:spPr>
          <a:xfrm>
            <a:off x="5354970" y="3244334"/>
            <a:ext cx="74103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vs</a:t>
            </a:r>
          </a:p>
        </p:txBody>
      </p:sp>
      <p:sp>
        <p:nvSpPr>
          <p:cNvPr id="8" name="CuadroTexto 7">
            <a:extLst>
              <a:ext uri="{FF2B5EF4-FFF2-40B4-BE49-F238E27FC236}">
                <a16:creationId xmlns:a16="http://schemas.microsoft.com/office/drawing/2014/main" id="{97472F09-8986-4A61-8CE6-37908A292796}"/>
              </a:ext>
            </a:extLst>
          </p:cNvPr>
          <p:cNvSpPr txBox="1"/>
          <p:nvPr/>
        </p:nvSpPr>
        <p:spPr>
          <a:xfrm>
            <a:off x="1744910" y="5100506"/>
            <a:ext cx="290259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TLI = .8</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RMSEA= .07</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CFI = .76</a:t>
            </a:r>
          </a:p>
        </p:txBody>
      </p:sp>
      <p:sp>
        <p:nvSpPr>
          <p:cNvPr id="9" name="CuadroTexto 8">
            <a:extLst>
              <a:ext uri="{FF2B5EF4-FFF2-40B4-BE49-F238E27FC236}">
                <a16:creationId xmlns:a16="http://schemas.microsoft.com/office/drawing/2014/main" id="{6F3D620D-E4ED-46CB-B5E5-96DFD0AC0EDC}"/>
              </a:ext>
            </a:extLst>
          </p:cNvPr>
          <p:cNvSpPr txBox="1"/>
          <p:nvPr/>
        </p:nvSpPr>
        <p:spPr>
          <a:xfrm>
            <a:off x="7544499" y="5018015"/>
            <a:ext cx="2902591"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TLI= .94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RMSEA= .04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Gill Sans MT"/>
                <a:ea typeface="+mn-ea"/>
                <a:cs typeface="+mn-cs"/>
              </a:rPr>
              <a:t>CFI= .94</a:t>
            </a:r>
          </a:p>
        </p:txBody>
      </p:sp>
    </p:spTree>
    <p:extLst>
      <p:ext uri="{BB962C8B-B14F-4D97-AF65-F5344CB8AC3E}">
        <p14:creationId xmlns:p14="http://schemas.microsoft.com/office/powerpoint/2010/main" val="3745184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9DA7-4C6C-479F-897E-54DD73ABDF4D}"/>
              </a:ext>
            </a:extLst>
          </p:cNvPr>
          <p:cNvSpPr>
            <a:spLocks noGrp="1"/>
          </p:cNvSpPr>
          <p:nvPr>
            <p:ph type="title"/>
          </p:nvPr>
        </p:nvSpPr>
        <p:spPr/>
        <p:txBody>
          <a:bodyPr/>
          <a:lstStyle/>
          <a:p>
            <a:r>
              <a:rPr lang="es-MX" dirty="0"/>
              <a:t>Validez de constructo</a:t>
            </a:r>
            <a:endParaRPr lang="en-GB" dirty="0"/>
          </a:p>
        </p:txBody>
      </p:sp>
      <p:sp>
        <p:nvSpPr>
          <p:cNvPr id="4" name="Rectangle 2">
            <a:extLst>
              <a:ext uri="{FF2B5EF4-FFF2-40B4-BE49-F238E27FC236}">
                <a16:creationId xmlns:a16="http://schemas.microsoft.com/office/drawing/2014/main" id="{A013D464-EE4D-4B76-9162-1AB6799A5A20}"/>
              </a:ext>
            </a:extLst>
          </p:cNvPr>
          <p:cNvSpPr>
            <a:spLocks noChangeArrowheads="1"/>
          </p:cNvSpPr>
          <p:nvPr/>
        </p:nvSpPr>
        <p:spPr bwMode="auto">
          <a:xfrm>
            <a:off x="403225" y="18194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5" name="Object 4">
            <a:extLst>
              <a:ext uri="{FF2B5EF4-FFF2-40B4-BE49-F238E27FC236}">
                <a16:creationId xmlns:a16="http://schemas.microsoft.com/office/drawing/2014/main" id="{34B774F7-3E70-487D-BB4B-2513E22ADCC9}"/>
              </a:ext>
            </a:extLst>
          </p:cNvPr>
          <p:cNvGraphicFramePr>
            <a:graphicFrameLocks noChangeAspect="1"/>
          </p:cNvGraphicFramePr>
          <p:nvPr>
            <p:extLst>
              <p:ext uri="{D42A27DB-BD31-4B8C-83A1-F6EECF244321}">
                <p14:modId xmlns:p14="http://schemas.microsoft.com/office/powerpoint/2010/main" val="3214750720"/>
              </p:ext>
            </p:extLst>
          </p:nvPr>
        </p:nvGraphicFramePr>
        <p:xfrm>
          <a:off x="419100" y="2506858"/>
          <a:ext cx="5676900" cy="2890837"/>
        </p:xfrm>
        <a:graphic>
          <a:graphicData uri="http://schemas.openxmlformats.org/presentationml/2006/ole">
            <mc:AlternateContent xmlns:mc="http://schemas.openxmlformats.org/markup-compatibility/2006">
              <mc:Choice xmlns:v="urn:schemas-microsoft-com:vml" Requires="v">
                <p:oleObj name="Bitmap Image" r:id="rId2" imgW="6584251" imgH="3352381" progId="Paint.Picture">
                  <p:embed/>
                </p:oleObj>
              </mc:Choice>
              <mc:Fallback>
                <p:oleObj name="Bitmap Image" r:id="rId2" imgW="6584251" imgH="3352381"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506858"/>
                        <a:ext cx="5676900" cy="289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a:extLst>
              <a:ext uri="{FF2B5EF4-FFF2-40B4-BE49-F238E27FC236}">
                <a16:creationId xmlns:a16="http://schemas.microsoft.com/office/drawing/2014/main" id="{6A89F3D4-558A-47BB-A540-22626338AF48}"/>
              </a:ext>
            </a:extLst>
          </p:cNvPr>
          <p:cNvSpPr>
            <a:spLocks noChangeArrowheads="1"/>
          </p:cNvSpPr>
          <p:nvPr/>
        </p:nvSpPr>
        <p:spPr bwMode="auto">
          <a:xfrm>
            <a:off x="400050" y="2276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a:ln>
                  <a:noFill/>
                </a:ln>
                <a:solidFill>
                  <a:srgbClr val="000000"/>
                </a:solidFill>
                <a:effectLst/>
                <a:latin typeface="Californian FB" panose="0207040306080B030204" pitchFamily="18" charset="0"/>
                <a:ea typeface="Cambria" panose="02040503050406030204" pitchFamily="18" charset="0"/>
                <a:cs typeface="Cambria" panose="02040503050406030204" pitchFamily="18" charset="0"/>
              </a:rPr>
              <a:t>Figure 2 UNDP Multidimensional Poverty Index Hierarchical Model and Weightings</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9FAD64CE-8BA9-45EC-BE76-ADA160D535C9}"/>
              </a:ext>
            </a:extLst>
          </p:cNvPr>
          <p:cNvGraphicFramePr>
            <a:graphicFrameLocks noGrp="1"/>
          </p:cNvGraphicFramePr>
          <p:nvPr>
            <p:extLst>
              <p:ext uri="{D42A27DB-BD31-4B8C-83A1-F6EECF244321}">
                <p14:modId xmlns:p14="http://schemas.microsoft.com/office/powerpoint/2010/main" val="3080612506"/>
              </p:ext>
            </p:extLst>
          </p:nvPr>
        </p:nvGraphicFramePr>
        <p:xfrm>
          <a:off x="7220058" y="1541481"/>
          <a:ext cx="3954075" cy="4649587"/>
        </p:xfrm>
        <a:graphic>
          <a:graphicData uri="http://schemas.openxmlformats.org/drawingml/2006/table">
            <a:tbl>
              <a:tblPr firstRow="1" firstCol="1" bandRow="1"/>
              <a:tblGrid>
                <a:gridCol w="602575">
                  <a:extLst>
                    <a:ext uri="{9D8B030D-6E8A-4147-A177-3AD203B41FA5}">
                      <a16:colId xmlns:a16="http://schemas.microsoft.com/office/drawing/2014/main" val="280573131"/>
                    </a:ext>
                  </a:extLst>
                </a:gridCol>
                <a:gridCol w="490558">
                  <a:extLst>
                    <a:ext uri="{9D8B030D-6E8A-4147-A177-3AD203B41FA5}">
                      <a16:colId xmlns:a16="http://schemas.microsoft.com/office/drawing/2014/main" val="917651104"/>
                    </a:ext>
                  </a:extLst>
                </a:gridCol>
                <a:gridCol w="584120">
                  <a:extLst>
                    <a:ext uri="{9D8B030D-6E8A-4147-A177-3AD203B41FA5}">
                      <a16:colId xmlns:a16="http://schemas.microsoft.com/office/drawing/2014/main" val="229722046"/>
                    </a:ext>
                  </a:extLst>
                </a:gridCol>
                <a:gridCol w="584120">
                  <a:extLst>
                    <a:ext uri="{9D8B030D-6E8A-4147-A177-3AD203B41FA5}">
                      <a16:colId xmlns:a16="http://schemas.microsoft.com/office/drawing/2014/main" val="2040593009"/>
                    </a:ext>
                  </a:extLst>
                </a:gridCol>
                <a:gridCol w="846351">
                  <a:extLst>
                    <a:ext uri="{9D8B030D-6E8A-4147-A177-3AD203B41FA5}">
                      <a16:colId xmlns:a16="http://schemas.microsoft.com/office/drawing/2014/main" val="4030041386"/>
                    </a:ext>
                  </a:extLst>
                </a:gridCol>
                <a:gridCol w="846351">
                  <a:extLst>
                    <a:ext uri="{9D8B030D-6E8A-4147-A177-3AD203B41FA5}">
                      <a16:colId xmlns:a16="http://schemas.microsoft.com/office/drawing/2014/main" val="2830954507"/>
                    </a:ext>
                  </a:extLst>
                </a:gridCol>
              </a:tblGrid>
              <a:tr h="123295">
                <a:tc gridSpan="6">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Table 3. Confirmatory Factor Analysis. Model Fit statistics</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807540499"/>
                  </a:ext>
                </a:extLst>
              </a:tr>
              <a:tr h="123295">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 </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 </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H1</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H2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H3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H4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7602298"/>
                  </a:ext>
                </a:extLst>
              </a:tr>
              <a:tr h="831377">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Country</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Statistic</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Fixed item loadings</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Fixed dimension loadings and free item loadings</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Full free weights</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Unidimensional</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307275"/>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Uganda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35429279"/>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3275485478"/>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Benin</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0.68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2898186536"/>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2730788457"/>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Cameroon</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0.91</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3961851929"/>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880655200"/>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Congo</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0.67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4152278028"/>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2577744026"/>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Congo DR</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0.39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3038116064"/>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0.10</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3688734445"/>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Ghana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0.63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0.88</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1254441564"/>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2971086522"/>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India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3213625074"/>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3752680451"/>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Pakistan</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2799728902"/>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0.02</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1241861516"/>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Nigeria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0.50</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0.91</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1204338900"/>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0.06</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1350461951"/>
                  </a:ext>
                </a:extLst>
              </a:tr>
              <a:tr h="123295">
                <a:tc rowSpan="2">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Guinea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TLI</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0.73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0.83</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0.69</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0.94</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a:noFill/>
                    </a:lnB>
                  </a:tcPr>
                </a:tc>
                <a:extLst>
                  <a:ext uri="{0D108BD9-81ED-4DB2-BD59-A6C34878D82A}">
                    <a16:rowId xmlns:a16="http://schemas.microsoft.com/office/drawing/2014/main" val="1988574677"/>
                  </a:ext>
                </a:extLst>
              </a:tr>
              <a:tr h="233867">
                <a:tc vMerge="1">
                  <a:txBody>
                    <a:bodyPr/>
                    <a:lstStyle/>
                    <a:p>
                      <a:endParaRPr lang="en-GB"/>
                    </a:p>
                  </a:txBody>
                  <a:tcPr/>
                </a:tc>
                <a:tc>
                  <a:txBody>
                    <a:bodyPr/>
                    <a:lstStyle/>
                    <a:p>
                      <a:pPr marL="6350" indent="-6350" algn="l">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RMSEA</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0.05</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0.07</a:t>
                      </a:r>
                      <a:endParaRPr lang="en-GB" sz="7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6350" indent="-6350" algn="ctr">
                        <a:lnSpc>
                          <a:spcPct val="105000"/>
                        </a:lnSpc>
                        <a:spcAft>
                          <a:spcPts val="20"/>
                        </a:spcAft>
                      </a:pPr>
                      <a:r>
                        <a:rPr lang="en-GB" sz="700" dirty="0">
                          <a:solidFill>
                            <a:srgbClr val="000000"/>
                          </a:solidFill>
                          <a:effectLst/>
                          <a:latin typeface="Californian FB" panose="0207040306080B030204" pitchFamily="18" charset="0"/>
                          <a:ea typeface="Times New Roman" panose="02020603050405020304" pitchFamily="18" charset="0"/>
                          <a:cs typeface="Calibri" panose="020F0502020204030204" pitchFamily="34" charset="0"/>
                        </a:rPr>
                        <a:t>0.03</a:t>
                      </a:r>
                      <a:endParaRPr lang="en-GB" sz="7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41544" marR="41544"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186598"/>
                  </a:ext>
                </a:extLst>
              </a:tr>
            </a:tbl>
          </a:graphicData>
        </a:graphic>
      </p:graphicFrame>
    </p:spTree>
    <p:extLst>
      <p:ext uri="{BB962C8B-B14F-4D97-AF65-F5344CB8AC3E}">
        <p14:creationId xmlns:p14="http://schemas.microsoft.com/office/powerpoint/2010/main" val="2691098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2A2A-92CB-4A5D-A69C-3B8BF923F6CF}"/>
              </a:ext>
            </a:extLst>
          </p:cNvPr>
          <p:cNvSpPr>
            <a:spLocks noGrp="1"/>
          </p:cNvSpPr>
          <p:nvPr>
            <p:ph type="title"/>
          </p:nvPr>
        </p:nvSpPr>
        <p:spPr/>
        <p:txBody>
          <a:bodyPr/>
          <a:lstStyle/>
          <a:p>
            <a:r>
              <a:rPr lang="es-MX" dirty="0"/>
              <a:t>SEM y Validez</a:t>
            </a:r>
            <a:endParaRPr lang="en-GB" dirty="0"/>
          </a:p>
        </p:txBody>
      </p:sp>
      <p:sp>
        <p:nvSpPr>
          <p:cNvPr id="3" name="Content Placeholder 2">
            <a:extLst>
              <a:ext uri="{FF2B5EF4-FFF2-40B4-BE49-F238E27FC236}">
                <a16:creationId xmlns:a16="http://schemas.microsoft.com/office/drawing/2014/main" id="{5AED7B52-009A-4061-BEBC-840430DF0113}"/>
              </a:ext>
            </a:extLst>
          </p:cNvPr>
          <p:cNvSpPr>
            <a:spLocks noGrp="1"/>
          </p:cNvSpPr>
          <p:nvPr>
            <p:ph idx="1"/>
          </p:nvPr>
        </p:nvSpPr>
        <p:spPr>
          <a:xfrm>
            <a:off x="609600" y="1600206"/>
            <a:ext cx="10972800" cy="337652"/>
          </a:xfrm>
        </p:spPr>
        <p:txBody>
          <a:bodyPr>
            <a:normAutofit fontScale="92500" lnSpcReduction="10000"/>
          </a:bodyPr>
          <a:lstStyle/>
          <a:p>
            <a:r>
              <a:rPr lang="es-MX" dirty="0"/>
              <a:t>La flexibilidad de SEM permite hacer en un paso modelos causales: </a:t>
            </a:r>
            <a:endParaRPr lang="en-GB" dirty="0"/>
          </a:p>
        </p:txBody>
      </p:sp>
      <p:pic>
        <p:nvPicPr>
          <p:cNvPr id="5" name="Picture 4" descr="Diagram&#10;&#10;Description automatically generated">
            <a:extLst>
              <a:ext uri="{FF2B5EF4-FFF2-40B4-BE49-F238E27FC236}">
                <a16:creationId xmlns:a16="http://schemas.microsoft.com/office/drawing/2014/main" id="{9380B3CD-120B-45C3-8948-AC7D2D8F3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115" y="1877280"/>
            <a:ext cx="4356569" cy="4896830"/>
          </a:xfrm>
          <a:prstGeom prst="rect">
            <a:avLst/>
          </a:prstGeom>
        </p:spPr>
      </p:pic>
      <p:pic>
        <p:nvPicPr>
          <p:cNvPr id="7" name="Picture 6" descr="Text, letter&#10;&#10;Description automatically generated">
            <a:extLst>
              <a:ext uri="{FF2B5EF4-FFF2-40B4-BE49-F238E27FC236}">
                <a16:creationId xmlns:a16="http://schemas.microsoft.com/office/drawing/2014/main" id="{235F082E-61E9-40FF-9846-B4E78307B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2827" y="4952026"/>
            <a:ext cx="4382112" cy="1228896"/>
          </a:xfrm>
          <a:prstGeom prst="rect">
            <a:avLst/>
          </a:prstGeom>
        </p:spPr>
      </p:pic>
      <p:cxnSp>
        <p:nvCxnSpPr>
          <p:cNvPr id="9" name="Straight Arrow Connector 8">
            <a:extLst>
              <a:ext uri="{FF2B5EF4-FFF2-40B4-BE49-F238E27FC236}">
                <a16:creationId xmlns:a16="http://schemas.microsoft.com/office/drawing/2014/main" id="{160781D4-40C4-484B-B463-DB05DEC668B8}"/>
              </a:ext>
            </a:extLst>
          </p:cNvPr>
          <p:cNvCxnSpPr/>
          <p:nvPr/>
        </p:nvCxnSpPr>
        <p:spPr>
          <a:xfrm flipV="1">
            <a:off x="2592198" y="4325695"/>
            <a:ext cx="620785" cy="4056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3BA8972-3854-4482-A687-904E85380C7C}"/>
              </a:ext>
            </a:extLst>
          </p:cNvPr>
          <p:cNvSpPr txBox="1"/>
          <p:nvPr/>
        </p:nvSpPr>
        <p:spPr>
          <a:xfrm>
            <a:off x="1098958" y="4920143"/>
            <a:ext cx="1652631" cy="646331"/>
          </a:xfrm>
          <a:prstGeom prst="rect">
            <a:avLst/>
          </a:prstGeom>
          <a:noFill/>
        </p:spPr>
        <p:txBody>
          <a:bodyPr wrap="square" rtlCol="0">
            <a:spAutoFit/>
          </a:bodyPr>
          <a:lstStyle/>
          <a:p>
            <a:r>
              <a:rPr lang="es-MX" dirty="0"/>
              <a:t>Parámetro de interés</a:t>
            </a:r>
            <a:endParaRPr lang="en-GB" dirty="0"/>
          </a:p>
        </p:txBody>
      </p:sp>
      <p:sp>
        <p:nvSpPr>
          <p:cNvPr id="4" name="CuadroTexto 3">
            <a:extLst>
              <a:ext uri="{FF2B5EF4-FFF2-40B4-BE49-F238E27FC236}">
                <a16:creationId xmlns:a16="http://schemas.microsoft.com/office/drawing/2014/main" id="{88A54420-1319-4BC2-A9CF-C20151E71B6C}"/>
              </a:ext>
            </a:extLst>
          </p:cNvPr>
          <p:cNvSpPr txBox="1"/>
          <p:nvPr/>
        </p:nvSpPr>
        <p:spPr>
          <a:xfrm>
            <a:off x="6559318" y="2098534"/>
            <a:ext cx="4356569" cy="1200329"/>
          </a:xfrm>
          <a:prstGeom prst="rect">
            <a:avLst/>
          </a:prstGeom>
          <a:noFill/>
        </p:spPr>
        <p:txBody>
          <a:bodyPr wrap="square" rtlCol="0">
            <a:spAutoFit/>
          </a:bodyPr>
          <a:lstStyle/>
          <a:p>
            <a:r>
              <a:rPr lang="es-MX" dirty="0"/>
              <a:t>Si tengo un buen modelo teórico (distinción entre causas y consecuencias) puedo hacer ejercicios de validación más completos y unificados!</a:t>
            </a:r>
          </a:p>
        </p:txBody>
      </p:sp>
    </p:spTree>
    <p:extLst>
      <p:ext uri="{BB962C8B-B14F-4D97-AF65-F5344CB8AC3E}">
        <p14:creationId xmlns:p14="http://schemas.microsoft.com/office/powerpoint/2010/main" val="2165932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3D96-A097-4F8E-9C99-00843A2FC0A9}"/>
              </a:ext>
            </a:extLst>
          </p:cNvPr>
          <p:cNvSpPr>
            <a:spLocks noGrp="1"/>
          </p:cNvSpPr>
          <p:nvPr>
            <p:ph type="title"/>
          </p:nvPr>
        </p:nvSpPr>
        <p:spPr>
          <a:xfrm>
            <a:off x="2734811" y="274639"/>
            <a:ext cx="8847589" cy="782098"/>
          </a:xfrm>
        </p:spPr>
        <p:txBody>
          <a:bodyPr/>
          <a:lstStyle/>
          <a:p>
            <a:r>
              <a:rPr lang="es-MX" dirty="0"/>
              <a:t>Validez y complementariedad: EMSA y ELCSA</a:t>
            </a:r>
            <a:endParaRPr lang="en-GB"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5AD49B94-1DEF-4721-B613-32941EE61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89" y="1607396"/>
            <a:ext cx="5490740" cy="2526065"/>
          </a:xfrm>
        </p:spPr>
      </p:pic>
      <p:pic>
        <p:nvPicPr>
          <p:cNvPr id="7" name="Picture 6" descr="Graphical user interface, text, application&#10;&#10;Description automatically generated">
            <a:extLst>
              <a:ext uri="{FF2B5EF4-FFF2-40B4-BE49-F238E27FC236}">
                <a16:creationId xmlns:a16="http://schemas.microsoft.com/office/drawing/2014/main" id="{264F7DEE-2098-4743-84F7-93E65BD7D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591" y="1359348"/>
            <a:ext cx="5829121" cy="3070777"/>
          </a:xfrm>
          <a:prstGeom prst="rect">
            <a:avLst/>
          </a:prstGeom>
        </p:spPr>
      </p:pic>
      <p:pic>
        <p:nvPicPr>
          <p:cNvPr id="9" name="Picture 8" descr="Text&#10;&#10;Description automatically generated">
            <a:extLst>
              <a:ext uri="{FF2B5EF4-FFF2-40B4-BE49-F238E27FC236}">
                <a16:creationId xmlns:a16="http://schemas.microsoft.com/office/drawing/2014/main" id="{83823C1B-DA1E-4CF4-8685-B30585CF7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7037" y="4883337"/>
            <a:ext cx="5830114" cy="1028844"/>
          </a:xfrm>
          <a:prstGeom prst="rect">
            <a:avLst/>
          </a:prstGeom>
        </p:spPr>
      </p:pic>
    </p:spTree>
    <p:extLst>
      <p:ext uri="{BB962C8B-B14F-4D97-AF65-F5344CB8AC3E}">
        <p14:creationId xmlns:p14="http://schemas.microsoft.com/office/powerpoint/2010/main" val="1362304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0B30-E636-4AB2-A246-BA91B886CF20}"/>
              </a:ext>
            </a:extLst>
          </p:cNvPr>
          <p:cNvSpPr>
            <a:spLocks noGrp="1"/>
          </p:cNvSpPr>
          <p:nvPr>
            <p:ph type="title"/>
          </p:nvPr>
        </p:nvSpPr>
        <p:spPr/>
        <p:txBody>
          <a:bodyPr>
            <a:normAutofit/>
          </a:bodyPr>
          <a:lstStyle/>
          <a:p>
            <a:r>
              <a:rPr lang="en-GB" dirty="0"/>
              <a:t>Es grave que no se </a:t>
            </a:r>
            <a:r>
              <a:rPr lang="en-GB" dirty="0" err="1"/>
              <a:t>sostenga</a:t>
            </a:r>
            <a:r>
              <a:rPr lang="en-GB" dirty="0"/>
              <a:t> el Rasch?</a:t>
            </a:r>
          </a:p>
        </p:txBody>
      </p:sp>
      <p:pic>
        <p:nvPicPr>
          <p:cNvPr id="5" name="Picture 4" descr="Chart, box and whisker chart&#10;&#10;Description automatically generated">
            <a:extLst>
              <a:ext uri="{FF2B5EF4-FFF2-40B4-BE49-F238E27FC236}">
                <a16:creationId xmlns:a16="http://schemas.microsoft.com/office/drawing/2014/main" id="{FD9D811D-2AF9-45E7-BB4A-962F62DFC866}"/>
              </a:ext>
            </a:extLst>
          </p:cNvPr>
          <p:cNvPicPr>
            <a:picLocks noChangeAspect="1"/>
          </p:cNvPicPr>
          <p:nvPr/>
        </p:nvPicPr>
        <p:blipFill>
          <a:blip r:embed="rId2"/>
          <a:stretch>
            <a:fillRect/>
          </a:stretch>
        </p:blipFill>
        <p:spPr>
          <a:xfrm>
            <a:off x="1870230" y="1516622"/>
            <a:ext cx="5575176" cy="4724380"/>
          </a:xfrm>
          <a:prstGeom prst="rect">
            <a:avLst/>
          </a:prstGeom>
        </p:spPr>
      </p:pic>
      <p:sp>
        <p:nvSpPr>
          <p:cNvPr id="10" name="TextBox 9">
            <a:extLst>
              <a:ext uri="{FF2B5EF4-FFF2-40B4-BE49-F238E27FC236}">
                <a16:creationId xmlns:a16="http://schemas.microsoft.com/office/drawing/2014/main" id="{8872484D-3A7D-48DD-ACA2-9564C2676E65}"/>
              </a:ext>
            </a:extLst>
          </p:cNvPr>
          <p:cNvSpPr txBox="1"/>
          <p:nvPr/>
        </p:nvSpPr>
        <p:spPr>
          <a:xfrm>
            <a:off x="7853780" y="2459115"/>
            <a:ext cx="3930852" cy="3693319"/>
          </a:xfrm>
          <a:prstGeom prst="rect">
            <a:avLst/>
          </a:prstGeom>
          <a:noFill/>
        </p:spPr>
        <p:txBody>
          <a:bodyPr wrap="square" rtlCol="0">
            <a:spAutoFit/>
          </a:bodyPr>
          <a:lstStyle/>
          <a:p>
            <a:r>
              <a:rPr lang="es-MX" dirty="0"/>
              <a:t>No hay buena distinción en severidad de los grupos de inseguridad 1 (leve) y 2 (moderada) </a:t>
            </a:r>
          </a:p>
          <a:p>
            <a:endParaRPr lang="es-MX" dirty="0"/>
          </a:p>
          <a:p>
            <a:endParaRPr lang="es-MX" dirty="0"/>
          </a:p>
          <a:p>
            <a:r>
              <a:rPr lang="es-MX" dirty="0"/>
              <a:t>El grupo de claramente seguros parece ser el primer grupo.</a:t>
            </a:r>
          </a:p>
          <a:p>
            <a:endParaRPr lang="es-MX" dirty="0"/>
          </a:p>
          <a:p>
            <a:r>
              <a:rPr lang="es-MX" dirty="0"/>
              <a:t>No parece que el grupo 1 sea próximo al 0 y, por tanto, que puedan agruparse!</a:t>
            </a:r>
          </a:p>
          <a:p>
            <a:endParaRPr lang="es-MX" dirty="0"/>
          </a:p>
          <a:p>
            <a:r>
              <a:rPr lang="es-MX" dirty="0"/>
              <a:t>Esto es grave si se hace la construcción manual de grupos y puntajes! </a:t>
            </a:r>
          </a:p>
        </p:txBody>
      </p:sp>
      <p:cxnSp>
        <p:nvCxnSpPr>
          <p:cNvPr id="12" name="Straight Arrow Connector 11">
            <a:extLst>
              <a:ext uri="{FF2B5EF4-FFF2-40B4-BE49-F238E27FC236}">
                <a16:creationId xmlns:a16="http://schemas.microsoft.com/office/drawing/2014/main" id="{A89AFA5D-CEDB-4689-8F0A-AC92BFBF5BC1}"/>
              </a:ext>
            </a:extLst>
          </p:cNvPr>
          <p:cNvCxnSpPr/>
          <p:nvPr/>
        </p:nvCxnSpPr>
        <p:spPr>
          <a:xfrm flipV="1">
            <a:off x="3858828" y="4421081"/>
            <a:ext cx="3755255" cy="4527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Left Brace 3">
            <a:extLst>
              <a:ext uri="{FF2B5EF4-FFF2-40B4-BE49-F238E27FC236}">
                <a16:creationId xmlns:a16="http://schemas.microsoft.com/office/drawing/2014/main" id="{95EEA7BD-8041-47AB-B02C-0B8C9810A5BB}"/>
              </a:ext>
            </a:extLst>
          </p:cNvPr>
          <p:cNvSpPr/>
          <p:nvPr/>
        </p:nvSpPr>
        <p:spPr>
          <a:xfrm>
            <a:off x="4799856" y="3429000"/>
            <a:ext cx="144016" cy="3600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 name="Left Brace 5">
            <a:extLst>
              <a:ext uri="{FF2B5EF4-FFF2-40B4-BE49-F238E27FC236}">
                <a16:creationId xmlns:a16="http://schemas.microsoft.com/office/drawing/2014/main" id="{5D4C1DEF-09DB-436B-AB25-9115AEDFEC52}"/>
              </a:ext>
            </a:extLst>
          </p:cNvPr>
          <p:cNvSpPr/>
          <p:nvPr/>
        </p:nvSpPr>
        <p:spPr>
          <a:xfrm>
            <a:off x="5807968" y="2924944"/>
            <a:ext cx="144016" cy="3600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5229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5828-27A8-4A91-A54E-47B24790E28D}"/>
              </a:ext>
            </a:extLst>
          </p:cNvPr>
          <p:cNvSpPr>
            <a:spLocks noGrp="1"/>
          </p:cNvSpPr>
          <p:nvPr>
            <p:ph type="title"/>
          </p:nvPr>
        </p:nvSpPr>
        <p:spPr/>
        <p:txBody>
          <a:bodyPr>
            <a:normAutofit/>
          </a:bodyPr>
          <a:lstStyle/>
          <a:p>
            <a:r>
              <a:rPr lang="en-GB" dirty="0" err="1"/>
              <a:t>Validez</a:t>
            </a:r>
            <a:r>
              <a:rPr lang="en-GB" dirty="0"/>
              <a:t> de </a:t>
            </a:r>
            <a:r>
              <a:rPr lang="en-GB" dirty="0" err="1"/>
              <a:t>criterio</a:t>
            </a:r>
            <a:r>
              <a:rPr lang="en-GB" dirty="0"/>
              <a:t> de los </a:t>
            </a:r>
            <a:r>
              <a:rPr lang="en-GB" dirty="0" err="1"/>
              <a:t>cuatro</a:t>
            </a:r>
            <a:r>
              <a:rPr lang="en-GB" dirty="0"/>
              <a:t> </a:t>
            </a:r>
            <a:r>
              <a:rPr lang="en-GB" dirty="0" err="1"/>
              <a:t>grupos</a:t>
            </a:r>
            <a:endParaRPr lang="en-GB" dirty="0"/>
          </a:p>
        </p:txBody>
      </p:sp>
      <p:pic>
        <p:nvPicPr>
          <p:cNvPr id="5" name="Content Placeholder 4" descr="Chart, box and whisker chart&#10;&#10;Description automatically generated">
            <a:extLst>
              <a:ext uri="{FF2B5EF4-FFF2-40B4-BE49-F238E27FC236}">
                <a16:creationId xmlns:a16="http://schemas.microsoft.com/office/drawing/2014/main" id="{AFAC28C4-B995-4B0D-8F56-CA2927B1CD8C}"/>
              </a:ext>
            </a:extLst>
          </p:cNvPr>
          <p:cNvPicPr>
            <a:picLocks noGrp="1" noChangeAspect="1"/>
          </p:cNvPicPr>
          <p:nvPr>
            <p:ph idx="1"/>
          </p:nvPr>
        </p:nvPicPr>
        <p:blipFill>
          <a:blip r:embed="rId2"/>
          <a:stretch>
            <a:fillRect/>
          </a:stretch>
        </p:blipFill>
        <p:spPr>
          <a:xfrm>
            <a:off x="1075700" y="1628800"/>
            <a:ext cx="5140944" cy="3846820"/>
          </a:xfrm>
        </p:spPr>
      </p:pic>
      <p:sp>
        <p:nvSpPr>
          <p:cNvPr id="6" name="TextBox 5">
            <a:extLst>
              <a:ext uri="{FF2B5EF4-FFF2-40B4-BE49-F238E27FC236}">
                <a16:creationId xmlns:a16="http://schemas.microsoft.com/office/drawing/2014/main" id="{4DEC4DF8-4D1D-47B9-9967-E92369F837D4}"/>
              </a:ext>
            </a:extLst>
          </p:cNvPr>
          <p:cNvSpPr txBox="1"/>
          <p:nvPr/>
        </p:nvSpPr>
        <p:spPr>
          <a:xfrm>
            <a:off x="7515900" y="1859339"/>
            <a:ext cx="3600400" cy="3416320"/>
          </a:xfrm>
          <a:prstGeom prst="rect">
            <a:avLst/>
          </a:prstGeom>
          <a:noFill/>
        </p:spPr>
        <p:txBody>
          <a:bodyPr wrap="square" rtlCol="0">
            <a:spAutoFit/>
          </a:bodyPr>
          <a:lstStyle/>
          <a:p>
            <a:r>
              <a:rPr lang="es-MX" dirty="0"/>
              <a:t>El resultado es que nuevamente no parece haber evidencia que sustente a los 4 grupos. </a:t>
            </a:r>
          </a:p>
          <a:p>
            <a:endParaRPr lang="es-MX" dirty="0"/>
          </a:p>
          <a:p>
            <a:r>
              <a:rPr lang="es-MX" dirty="0"/>
              <a:t>En el articulo que acompaña la ENCOVID-19 hay conclusiones un tanto distintas </a:t>
            </a:r>
          </a:p>
          <a:p>
            <a:endParaRPr lang="es-MX" dirty="0"/>
          </a:p>
          <a:p>
            <a:r>
              <a:rPr lang="es-MX" dirty="0"/>
              <a:t>Sin embargo, esto ocurre con el ingresos de la ENCOVID-19 pero también (aunque de manera menos aguda) con la EMSA y la ENIGH. </a:t>
            </a:r>
          </a:p>
        </p:txBody>
      </p:sp>
      <p:sp>
        <p:nvSpPr>
          <p:cNvPr id="3" name="Oval 2">
            <a:extLst>
              <a:ext uri="{FF2B5EF4-FFF2-40B4-BE49-F238E27FC236}">
                <a16:creationId xmlns:a16="http://schemas.microsoft.com/office/drawing/2014/main" id="{D9635C8F-0B6D-498C-8C7D-A4928ED16F89}"/>
              </a:ext>
            </a:extLst>
          </p:cNvPr>
          <p:cNvSpPr/>
          <p:nvPr/>
        </p:nvSpPr>
        <p:spPr>
          <a:xfrm>
            <a:off x="3719736" y="2204864"/>
            <a:ext cx="2496908" cy="30707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9CCDA8D3-406E-425F-8593-7BBC53A9D1C1}"/>
              </a:ext>
            </a:extLst>
          </p:cNvPr>
          <p:cNvCxnSpPr>
            <a:stCxn id="3" idx="4"/>
          </p:cNvCxnSpPr>
          <p:nvPr/>
        </p:nvCxnSpPr>
        <p:spPr>
          <a:xfrm>
            <a:off x="4968190" y="5275659"/>
            <a:ext cx="47690" cy="3855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09CFCC7-1C11-48D8-BDE2-F102D006B2C3}"/>
              </a:ext>
            </a:extLst>
          </p:cNvPr>
          <p:cNvSpPr txBox="1"/>
          <p:nvPr/>
        </p:nvSpPr>
        <p:spPr>
          <a:xfrm>
            <a:off x="3179676" y="5651762"/>
            <a:ext cx="3672408" cy="923330"/>
          </a:xfrm>
          <a:prstGeom prst="rect">
            <a:avLst/>
          </a:prstGeom>
          <a:noFill/>
        </p:spPr>
        <p:txBody>
          <a:bodyPr wrap="square" rtlCol="0">
            <a:spAutoFit/>
          </a:bodyPr>
          <a:lstStyle/>
          <a:p>
            <a:r>
              <a:rPr lang="es-MX" dirty="0"/>
              <a:t>Las conclusiones sobre cambios en inseguridad alimentaria se basan en agrupar estos dos conjuntos. </a:t>
            </a:r>
          </a:p>
        </p:txBody>
      </p:sp>
    </p:spTree>
    <p:extLst>
      <p:ext uri="{BB962C8B-B14F-4D97-AF65-F5344CB8AC3E}">
        <p14:creationId xmlns:p14="http://schemas.microsoft.com/office/powerpoint/2010/main" val="5032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D707-FAE5-4E7A-AF66-61E69AC2A3D0}"/>
              </a:ext>
            </a:extLst>
          </p:cNvPr>
          <p:cNvSpPr>
            <a:spLocks noGrp="1"/>
          </p:cNvSpPr>
          <p:nvPr>
            <p:ph type="title"/>
          </p:nvPr>
        </p:nvSpPr>
        <p:spPr/>
        <p:txBody>
          <a:bodyPr/>
          <a:lstStyle/>
          <a:p>
            <a:r>
              <a:rPr lang="es-MX" dirty="0"/>
              <a:t>Nunca confundan validez con confiabilidad</a:t>
            </a:r>
            <a:endParaRPr lang="en-GB" dirty="0"/>
          </a:p>
        </p:txBody>
      </p:sp>
      <p:pic>
        <p:nvPicPr>
          <p:cNvPr id="5" name="Content Placeholder 4" descr="Text&#10;&#10;Description automatically generated">
            <a:extLst>
              <a:ext uri="{FF2B5EF4-FFF2-40B4-BE49-F238E27FC236}">
                <a16:creationId xmlns:a16="http://schemas.microsoft.com/office/drawing/2014/main" id="{68F43E57-12DE-45F6-9ED9-230829809D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38" y="1486556"/>
            <a:ext cx="7783011" cy="3372321"/>
          </a:xfrm>
        </p:spPr>
      </p:pic>
      <p:pic>
        <p:nvPicPr>
          <p:cNvPr id="7" name="Picture 6" descr="Text&#10;&#10;Description automatically generated">
            <a:extLst>
              <a:ext uri="{FF2B5EF4-FFF2-40B4-BE49-F238E27FC236}">
                <a16:creationId xmlns:a16="http://schemas.microsoft.com/office/drawing/2014/main" id="{D622D2DC-533C-4FDB-8D85-A8B184EDB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231" y="2137005"/>
            <a:ext cx="3686689" cy="2295035"/>
          </a:xfrm>
          <a:prstGeom prst="rect">
            <a:avLst/>
          </a:prstGeom>
        </p:spPr>
      </p:pic>
    </p:spTree>
    <p:extLst>
      <p:ext uri="{BB962C8B-B14F-4D97-AF65-F5344CB8AC3E}">
        <p14:creationId xmlns:p14="http://schemas.microsoft.com/office/powerpoint/2010/main" val="24556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7691-9A86-4604-B788-B1A1D04C7785}"/>
              </a:ext>
            </a:extLst>
          </p:cNvPr>
          <p:cNvSpPr>
            <a:spLocks noGrp="1"/>
          </p:cNvSpPr>
          <p:nvPr>
            <p:ph type="title"/>
          </p:nvPr>
        </p:nvSpPr>
        <p:spPr/>
        <p:txBody>
          <a:bodyPr/>
          <a:lstStyle/>
          <a:p>
            <a:r>
              <a:rPr lang="es-MX" dirty="0"/>
              <a:t>Conclusiones</a:t>
            </a:r>
            <a:endParaRPr lang="en-GB" dirty="0"/>
          </a:p>
        </p:txBody>
      </p:sp>
      <p:sp>
        <p:nvSpPr>
          <p:cNvPr id="3" name="Content Placeholder 2">
            <a:extLst>
              <a:ext uri="{FF2B5EF4-FFF2-40B4-BE49-F238E27FC236}">
                <a16:creationId xmlns:a16="http://schemas.microsoft.com/office/drawing/2014/main" id="{44C09D5A-BF2C-40D0-BE8B-5A16636CB6DB}"/>
              </a:ext>
            </a:extLst>
          </p:cNvPr>
          <p:cNvSpPr>
            <a:spLocks noGrp="1"/>
          </p:cNvSpPr>
          <p:nvPr>
            <p:ph idx="1"/>
          </p:nvPr>
        </p:nvSpPr>
        <p:spPr/>
        <p:txBody>
          <a:bodyPr>
            <a:normAutofit fontScale="92500" lnSpcReduction="10000"/>
          </a:bodyPr>
          <a:lstStyle/>
          <a:p>
            <a:r>
              <a:rPr lang="es-MX" sz="3200" dirty="0"/>
              <a:t>La confiabilidad se preocupa por el tamaño del error aleatorio de los scores de una escala. Por tanto, la confiabilidad es el techo que tiene una escala, solamente puede empeorarse. </a:t>
            </a:r>
          </a:p>
          <a:p>
            <a:r>
              <a:rPr lang="es-MX" sz="3200" dirty="0"/>
              <a:t>La validez se encarga de identificar desviaciones sistemáticas en los score –factores alternativos conocidos o por conocer- </a:t>
            </a:r>
          </a:p>
          <a:p>
            <a:r>
              <a:rPr lang="es-MX" sz="3200" dirty="0"/>
              <a:t>Validez es un tema de apilar evidencia a favor de la interpretación de los scores. No hay formas substitutas de validez sino complementarias. </a:t>
            </a:r>
          </a:p>
          <a:p>
            <a:r>
              <a:rPr lang="es-MX" sz="3200" dirty="0"/>
              <a:t>Validez me permite interpretar los scores de una escala con la intención que me propuse</a:t>
            </a:r>
          </a:p>
        </p:txBody>
      </p:sp>
    </p:spTree>
    <p:extLst>
      <p:ext uri="{BB962C8B-B14F-4D97-AF65-F5344CB8AC3E}">
        <p14:creationId xmlns:p14="http://schemas.microsoft.com/office/powerpoint/2010/main" val="881730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MX" dirty="0"/>
              <a:t>CONTACTO</a:t>
            </a:r>
          </a:p>
        </p:txBody>
      </p:sp>
      <p:sp>
        <p:nvSpPr>
          <p:cNvPr id="3" name="Marcador de texto 2"/>
          <p:cNvSpPr>
            <a:spLocks noGrp="1"/>
          </p:cNvSpPr>
          <p:nvPr>
            <p:ph idx="1"/>
          </p:nvPr>
        </p:nvSpPr>
        <p:spPr>
          <a:xfrm>
            <a:off x="1926771" y="1543050"/>
            <a:ext cx="8229600" cy="4525963"/>
          </a:xfrm>
        </p:spPr>
        <p:txBody>
          <a:bodyPr>
            <a:noAutofit/>
          </a:bodyPr>
          <a:lstStyle/>
          <a:p>
            <a:pPr marL="0" indent="0">
              <a:spcBef>
                <a:spcPts val="0"/>
              </a:spcBef>
              <a:buNone/>
            </a:pPr>
            <a:r>
              <a:rPr lang="es-MX" sz="2400" dirty="0"/>
              <a:t>Dr. Héctor Nájera y Dr. Curtis Huffman</a:t>
            </a:r>
            <a:br>
              <a:rPr lang="es-MX" sz="2400" dirty="0"/>
            </a:br>
            <a:r>
              <a:rPr lang="es-MX" sz="2400" dirty="0"/>
              <a:t>Investigadores</a:t>
            </a:r>
            <a:br>
              <a:rPr lang="es-MX" sz="2800" dirty="0"/>
            </a:br>
            <a:endParaRPr lang="es-MX" sz="2400" dirty="0"/>
          </a:p>
          <a:p>
            <a:pPr marL="0" indent="0">
              <a:spcBef>
                <a:spcPts val="0"/>
              </a:spcBef>
              <a:buNone/>
            </a:pPr>
            <a:r>
              <a:rPr lang="es-MX" sz="2400" dirty="0"/>
              <a:t>Programa Universitario de Estudios del Desarrollo (PUED) </a:t>
            </a:r>
          </a:p>
          <a:p>
            <a:pPr marL="0" indent="0">
              <a:spcBef>
                <a:spcPts val="0"/>
              </a:spcBef>
              <a:buNone/>
            </a:pPr>
            <a:r>
              <a:rPr lang="es-MX" sz="2400" dirty="0"/>
              <a:t>Universidad Nacional Autónoma de México (UNAM)</a:t>
            </a:r>
          </a:p>
          <a:p>
            <a:pPr marL="0" indent="0">
              <a:spcBef>
                <a:spcPts val="0"/>
              </a:spcBef>
              <a:buNone/>
            </a:pPr>
            <a:r>
              <a:rPr lang="es-MX" sz="2400" dirty="0"/>
              <a:t>Antigua Unidad de Posgrado (costado sur de la Torre II de Humanidades), planta baja. </a:t>
            </a:r>
          </a:p>
          <a:p>
            <a:pPr marL="0" indent="0">
              <a:spcBef>
                <a:spcPts val="0"/>
              </a:spcBef>
              <a:buNone/>
            </a:pPr>
            <a:r>
              <a:rPr lang="es-MX" sz="2400" dirty="0"/>
              <a:t>Campus Central, Ciudad Universitaria, Ciudad de México, México. </a:t>
            </a:r>
          </a:p>
          <a:p>
            <a:pPr marL="0" indent="0">
              <a:spcBef>
                <a:spcPts val="0"/>
              </a:spcBef>
              <a:buNone/>
            </a:pPr>
            <a:r>
              <a:rPr lang="es-MX" sz="2400" dirty="0"/>
              <a:t>Tel. (+52) 55 5623 0222, Ext. 82613 y 82616</a:t>
            </a:r>
            <a:br>
              <a:rPr lang="es-MX" sz="2400" dirty="0"/>
            </a:br>
            <a:endParaRPr lang="es-MX" sz="2400" dirty="0"/>
          </a:p>
          <a:p>
            <a:pPr marL="0" indent="0">
              <a:spcBef>
                <a:spcPts val="0"/>
              </a:spcBef>
              <a:buNone/>
            </a:pPr>
            <a:r>
              <a:rPr lang="es-MX" sz="2400" dirty="0"/>
              <a:t>Tel. (+52) 55 5622 0889</a:t>
            </a:r>
          </a:p>
          <a:p>
            <a:pPr marL="0" indent="0">
              <a:spcBef>
                <a:spcPts val="0"/>
              </a:spcBef>
              <a:buNone/>
            </a:pPr>
            <a:r>
              <a:rPr lang="es-MX" sz="2400" dirty="0"/>
              <a:t>Email:  </a:t>
            </a:r>
            <a:r>
              <a:rPr lang="es-MX" sz="2400" dirty="0">
                <a:solidFill>
                  <a:srgbClr val="0000FF"/>
                </a:solidFill>
              </a:rPr>
              <a:t>hecatalan@hotmail.com</a:t>
            </a:r>
            <a:r>
              <a:rPr lang="es-MX" sz="2400" dirty="0"/>
              <a:t>, </a:t>
            </a:r>
            <a:r>
              <a:rPr lang="es-MX" sz="2400" dirty="0">
                <a:solidFill>
                  <a:srgbClr val="0000FF"/>
                </a:solidFill>
              </a:rPr>
              <a:t>chuffman@colmex.mx</a:t>
            </a:r>
            <a:br>
              <a:rPr lang="es-MX" sz="2000" dirty="0"/>
            </a:br>
            <a:endParaRPr lang="es-MX" sz="2000" dirty="0"/>
          </a:p>
          <a:p>
            <a:pPr marL="0" indent="0">
              <a:buNone/>
            </a:pPr>
            <a:br>
              <a:rPr lang="es-MX" sz="2000" dirty="0"/>
            </a:br>
            <a:endParaRPr lang="es-MX" sz="2000" dirty="0"/>
          </a:p>
        </p:txBody>
      </p:sp>
      <p:pic>
        <p:nvPicPr>
          <p:cNvPr id="5" name="Picture 4" descr="Imagen relacionad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509760" y="5832495"/>
            <a:ext cx="1097280" cy="94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38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7F169D-7255-4E16-94B3-DBFC9B577AA0}"/>
              </a:ext>
            </a:extLst>
          </p:cNvPr>
          <p:cNvSpPr>
            <a:spLocks noGrp="1"/>
          </p:cNvSpPr>
          <p:nvPr>
            <p:ph type="title"/>
          </p:nvPr>
        </p:nvSpPr>
        <p:spPr/>
        <p:txBody>
          <a:bodyPr/>
          <a:lstStyle/>
          <a:p>
            <a:r>
              <a:rPr lang="es-MX" dirty="0"/>
              <a:t>Referencias </a:t>
            </a:r>
          </a:p>
        </p:txBody>
      </p:sp>
      <p:sp>
        <p:nvSpPr>
          <p:cNvPr id="3" name="Marcador de contenido 2">
            <a:extLst>
              <a:ext uri="{FF2B5EF4-FFF2-40B4-BE49-F238E27FC236}">
                <a16:creationId xmlns:a16="http://schemas.microsoft.com/office/drawing/2014/main" id="{194E5E4C-70E7-4CD3-8258-4F09B94D64C8}"/>
              </a:ext>
            </a:extLst>
          </p:cNvPr>
          <p:cNvSpPr>
            <a:spLocks noGrp="1"/>
          </p:cNvSpPr>
          <p:nvPr>
            <p:ph idx="1"/>
          </p:nvPr>
        </p:nvSpPr>
        <p:spPr>
          <a:xfrm>
            <a:off x="609600" y="1314451"/>
            <a:ext cx="10972800" cy="5268910"/>
          </a:xfrm>
        </p:spPr>
        <p:txBody>
          <a:bodyPr>
            <a:normAutofit fontScale="92500" lnSpcReduction="20000"/>
          </a:bodyPr>
          <a:lstStyle/>
          <a:p>
            <a:r>
              <a:rPr lang="en-US" dirty="0"/>
              <a:t>Bock, D. (1997). A brief history of item theory. </a:t>
            </a:r>
            <a:r>
              <a:rPr lang="en-US" i="1" dirty="0"/>
              <a:t>Educational measurement: issues and practice</a:t>
            </a:r>
            <a:r>
              <a:rPr lang="en-US" dirty="0"/>
              <a:t>, 16(4), 21-33.</a:t>
            </a:r>
          </a:p>
          <a:p>
            <a:r>
              <a:rPr lang="en-US" dirty="0"/>
              <a:t>Lord, F. M., &amp; Novick, M. R. (1968) Statistical Theories of Mental Test Scores. </a:t>
            </a:r>
            <a:r>
              <a:rPr lang="en-US" i="1" dirty="0"/>
              <a:t>Reading, Mass.: Addison-Wesley</a:t>
            </a:r>
            <a:r>
              <a:rPr lang="en-US" dirty="0"/>
              <a:t>.</a:t>
            </a:r>
          </a:p>
          <a:p>
            <a:r>
              <a:rPr lang="en-US" dirty="0"/>
              <a:t>Ferguson, G. A. (1942). Item selection by the constant process. </a:t>
            </a:r>
            <a:r>
              <a:rPr lang="en-US" i="1" dirty="0"/>
              <a:t>Psychometrika</a:t>
            </a:r>
            <a:r>
              <a:rPr lang="en-US" dirty="0"/>
              <a:t>, 7(1), 19-29.</a:t>
            </a:r>
          </a:p>
          <a:p>
            <a:r>
              <a:rPr lang="en-US" dirty="0"/>
              <a:t>Finney, D. J. (1944). The application of </a:t>
            </a:r>
            <a:r>
              <a:rPr lang="en-US" dirty="0" err="1"/>
              <a:t>probit</a:t>
            </a:r>
            <a:r>
              <a:rPr lang="en-US" dirty="0"/>
              <a:t> analysis to the results of mental tests. </a:t>
            </a:r>
            <a:r>
              <a:rPr lang="en-US" i="1" dirty="0"/>
              <a:t>Psychometrika</a:t>
            </a:r>
            <a:r>
              <a:rPr lang="en-US" dirty="0"/>
              <a:t>, 9(1), 31-39.</a:t>
            </a:r>
          </a:p>
          <a:p>
            <a:r>
              <a:rPr lang="en-US" dirty="0"/>
              <a:t>Goldstein, H., &amp; Wood, R. (1989). Five decades of item response modelling. </a:t>
            </a:r>
            <a:r>
              <a:rPr lang="en-US" i="1" dirty="0"/>
              <a:t>British Journal. Of Mathematical and Statistical Psychology, 42</a:t>
            </a:r>
            <a:r>
              <a:rPr lang="en-US" dirty="0"/>
              <a:t>, 139–167.</a:t>
            </a:r>
          </a:p>
          <a:p>
            <a:r>
              <a:rPr lang="es-MX" dirty="0"/>
              <a:t>Goldstein, H. (2012). Francis Galton, </a:t>
            </a:r>
            <a:r>
              <a:rPr lang="es-MX" dirty="0" err="1"/>
              <a:t>measurement</a:t>
            </a:r>
            <a:r>
              <a:rPr lang="es-MX" dirty="0"/>
              <a:t>, </a:t>
            </a:r>
            <a:r>
              <a:rPr lang="es-MX" dirty="0" err="1"/>
              <a:t>psychometrics</a:t>
            </a:r>
            <a:r>
              <a:rPr lang="es-MX" dirty="0"/>
              <a:t> and social </a:t>
            </a:r>
            <a:r>
              <a:rPr lang="es-MX" dirty="0" err="1"/>
              <a:t>progress</a:t>
            </a:r>
            <a:r>
              <a:rPr lang="es-MX" dirty="0"/>
              <a:t>. </a:t>
            </a:r>
            <a:r>
              <a:rPr lang="en-US" dirty="0"/>
              <a:t>Assessment in Education: Principles, Policy &amp; Practice, 19, 147–158.</a:t>
            </a:r>
          </a:p>
          <a:p>
            <a:r>
              <a:rPr lang="en-US" dirty="0"/>
              <a:t>Lawley, D. N. (1943). XXIII.—On problems connected with item selection and test construction. </a:t>
            </a:r>
            <a:r>
              <a:rPr lang="en-US" i="1" dirty="0"/>
              <a:t>Proceedings of the Royal Society of Edinburgh Section A: Mathematics</a:t>
            </a:r>
            <a:r>
              <a:rPr lang="en-US" dirty="0"/>
              <a:t>, 61(3), 273-287.</a:t>
            </a:r>
          </a:p>
          <a:p>
            <a:r>
              <a:rPr lang="en-US" dirty="0" err="1"/>
              <a:t>Markon</a:t>
            </a:r>
            <a:r>
              <a:rPr lang="en-US" dirty="0"/>
              <a:t>, K. E. (2018). Reconciling information and reliability in scaling local measurement precision: A comment on O’Connor (2017).</a:t>
            </a:r>
          </a:p>
          <a:p>
            <a:r>
              <a:rPr lang="en-US" dirty="0" err="1"/>
              <a:t>Nájera</a:t>
            </a:r>
            <a:r>
              <a:rPr lang="en-US" dirty="0"/>
              <a:t> </a:t>
            </a:r>
            <a:r>
              <a:rPr lang="en-US" dirty="0" err="1"/>
              <a:t>Catalán</a:t>
            </a:r>
            <a:r>
              <a:rPr lang="en-US" dirty="0"/>
              <a:t>, H. E., &amp; Gordon, D. (2020). The importance of reliability and construct validity in multidimensional poverty measurement: An illustration using the Multidimensional Poverty Index for Latin America (MPI-LA). </a:t>
            </a:r>
            <a:r>
              <a:rPr lang="en-US" i="1" dirty="0"/>
              <a:t>The Journal of Development Studies</a:t>
            </a:r>
            <a:r>
              <a:rPr lang="en-US" dirty="0"/>
              <a:t>, </a:t>
            </a:r>
            <a:r>
              <a:rPr lang="en-US" i="1" dirty="0"/>
              <a:t>56</a:t>
            </a:r>
            <a:r>
              <a:rPr lang="en-US" dirty="0"/>
              <a:t>(9), 1763-1783.</a:t>
            </a:r>
          </a:p>
          <a:p>
            <a:r>
              <a:rPr lang="en-US" dirty="0"/>
              <a:t>O'Connor, B. P. (2018). An illustration of the effects of fluctuations in test information on measurement error, the attenuation of effect sizes, and diagnostic reliability. </a:t>
            </a:r>
            <a:r>
              <a:rPr lang="en-US" i="1" dirty="0"/>
              <a:t>Psychological assessment</a:t>
            </a:r>
            <a:r>
              <a:rPr lang="en-US" dirty="0"/>
              <a:t>, </a:t>
            </a:r>
            <a:r>
              <a:rPr lang="en-US" i="1" dirty="0"/>
              <a:t>30</a:t>
            </a:r>
            <a:r>
              <a:rPr lang="en-US" dirty="0"/>
              <a:t>(8), 991.</a:t>
            </a:r>
          </a:p>
          <a:p>
            <a:r>
              <a:rPr lang="en-US" dirty="0"/>
              <a:t>O'Connor, B. P. (2018). Clarifications regarding test information and reliability, and new methods for estimating attenuation due to measurement error: Reply to </a:t>
            </a:r>
            <a:r>
              <a:rPr lang="en-US" dirty="0" err="1"/>
              <a:t>Markon</a:t>
            </a:r>
            <a:r>
              <a:rPr lang="en-US" dirty="0"/>
              <a:t> (2018).</a:t>
            </a:r>
          </a:p>
          <a:p>
            <a:r>
              <a:rPr lang="en-US" dirty="0"/>
              <a:t>Thurstone, L. L. (1925). A method of scaling psychological and educational tests</a:t>
            </a:r>
            <a:r>
              <a:rPr lang="en-US" i="1" dirty="0"/>
              <a:t>. Journal of educational psychology</a:t>
            </a:r>
            <a:r>
              <a:rPr lang="en-US" dirty="0"/>
              <a:t>, 16(7), 433.</a:t>
            </a:r>
            <a:endParaRPr lang="es-MX" dirty="0"/>
          </a:p>
        </p:txBody>
      </p:sp>
    </p:spTree>
    <p:extLst>
      <p:ext uri="{BB962C8B-B14F-4D97-AF65-F5344CB8AC3E}">
        <p14:creationId xmlns:p14="http://schemas.microsoft.com/office/powerpoint/2010/main" val="66628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1" name="Vista general de diapositiva 30">
                <a:extLst>
                  <a:ext uri="{FF2B5EF4-FFF2-40B4-BE49-F238E27FC236}">
                    <a16:creationId xmlns:a16="http://schemas.microsoft.com/office/drawing/2014/main" id="{F7801CA2-0173-1981-7A01-BA25E51C894B}"/>
                  </a:ext>
                </a:extLst>
              </p:cNvPr>
              <p:cNvGraphicFramePr>
                <a:graphicFrameLocks noChangeAspect="1"/>
              </p:cNvGraphicFramePr>
              <p:nvPr/>
            </p:nvGraphicFramePr>
            <p:xfrm>
              <a:off x="738250" y="402218"/>
              <a:ext cx="1973355" cy="2049866"/>
            </p:xfrm>
            <a:graphic>
              <a:graphicData uri="http://schemas.microsoft.com/office/powerpoint/2016/slidezoom">
                <pslz:sldZm>
                  <pslz:sldZmObj sldId="443" cId="399275337">
                    <pslz:zmPr id="{FB961AB6-A5B5-4F08-BBE8-99FF62C4131C}" imageType="cover" transitionDur="1000" showBg="0">
                      <p166:blipFill xmlns:p166="http://schemas.microsoft.com/office/powerpoint/2016/6/main">
                        <a:blip r:embed="rId2"/>
                        <a:stretch>
                          <a:fillRect/>
                        </a:stretch>
                      </p166:blipFill>
                      <p166:spPr xmlns:p166="http://schemas.microsoft.com/office/powerpoint/2016/6/main">
                        <a:xfrm>
                          <a:off x="0" y="0"/>
                          <a:ext cx="1973355" cy="2049866"/>
                        </a:xfrm>
                        <a:prstGeom prst="rect">
                          <a:avLst/>
                        </a:prstGeom>
                      </p166:spPr>
                    </pslz:zmPr>
                  </pslz:sldZmObj>
                </pslz:sldZm>
              </a:graphicData>
            </a:graphic>
          </p:graphicFrame>
        </mc:Choice>
        <mc:Fallback xmlns="">
          <p:pic>
            <p:nvPicPr>
              <p:cNvPr id="31" name="Vista general de diapositiva 30">
                <a:hlinkClick r:id="rId3" action="ppaction://hlinksldjump"/>
                <a:extLst>
                  <a:ext uri="{FF2B5EF4-FFF2-40B4-BE49-F238E27FC236}">
                    <a16:creationId xmlns:a16="http://schemas.microsoft.com/office/drawing/2014/main" id="{F7801CA2-0173-1981-7A01-BA25E51C894B}"/>
                  </a:ext>
                </a:extLst>
              </p:cNvPr>
              <p:cNvPicPr>
                <a:picLocks noGrp="1" noRot="1" noChangeAspect="1" noMove="1" noResize="1" noEditPoints="1" noAdjustHandles="1" noChangeArrowheads="1" noChangeShapeType="1"/>
              </p:cNvPicPr>
              <p:nvPr/>
            </p:nvPicPr>
            <p:blipFill>
              <a:blip r:embed="rId4"/>
              <a:stretch>
                <a:fillRect/>
              </a:stretch>
            </p:blipFill>
            <p:spPr>
              <a:xfrm>
                <a:off x="738250" y="402218"/>
                <a:ext cx="1973355" cy="2049866"/>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34" name="Vista general de diapositiva 33">
                <a:extLst>
                  <a:ext uri="{FF2B5EF4-FFF2-40B4-BE49-F238E27FC236}">
                    <a16:creationId xmlns:a16="http://schemas.microsoft.com/office/drawing/2014/main" id="{1B36ADB8-9EBE-608D-FD9E-729809D8D18E}"/>
                  </a:ext>
                </a:extLst>
              </p:cNvPr>
              <p:cNvGraphicFramePr>
                <a:graphicFrameLocks noChangeAspect="1"/>
              </p:cNvGraphicFramePr>
              <p:nvPr/>
            </p:nvGraphicFramePr>
            <p:xfrm>
              <a:off x="8772918" y="420035"/>
              <a:ext cx="1983871" cy="1880166"/>
            </p:xfrm>
            <a:graphic>
              <a:graphicData uri="http://schemas.microsoft.com/office/powerpoint/2016/slidezoom">
                <pslz:sldZm>
                  <pslz:sldZmObj sldId="444" cId="702292365">
                    <pslz:zmPr id="{884E4E8D-6172-4A0D-AF6A-79011AC150DD}" imageType="cover" transitionDur="1000" showBg="0">
                      <p166:blipFill xmlns:p166="http://schemas.microsoft.com/office/powerpoint/2016/6/main">
                        <a:blip r:embed="rId5"/>
                        <a:stretch>
                          <a:fillRect/>
                        </a:stretch>
                      </p166:blipFill>
                      <p166:spPr xmlns:p166="http://schemas.microsoft.com/office/powerpoint/2016/6/main">
                        <a:xfrm>
                          <a:off x="0" y="0"/>
                          <a:ext cx="1983871" cy="1880166"/>
                        </a:xfrm>
                        <a:prstGeom prst="rect">
                          <a:avLst/>
                        </a:prstGeom>
                      </p166:spPr>
                    </pslz:zmPr>
                  </pslz:sldZmObj>
                </pslz:sldZm>
              </a:graphicData>
            </a:graphic>
          </p:graphicFrame>
        </mc:Choice>
        <mc:Fallback xmlns="">
          <p:pic>
            <p:nvPicPr>
              <p:cNvPr id="34" name="Vista general de diapositiva 33">
                <a:hlinkClick r:id="rId6" action="ppaction://hlinksldjump"/>
                <a:extLst>
                  <a:ext uri="{FF2B5EF4-FFF2-40B4-BE49-F238E27FC236}">
                    <a16:creationId xmlns:a16="http://schemas.microsoft.com/office/drawing/2014/main" id="{1B36ADB8-9EBE-608D-FD9E-729809D8D18E}"/>
                  </a:ext>
                </a:extLst>
              </p:cNvPr>
              <p:cNvPicPr>
                <a:picLocks noGrp="1" noRot="1" noChangeAspect="1" noMove="1" noResize="1" noEditPoints="1" noAdjustHandles="1" noChangeArrowheads="1" noChangeShapeType="1"/>
              </p:cNvPicPr>
              <p:nvPr/>
            </p:nvPicPr>
            <p:blipFill>
              <a:blip r:embed="rId7"/>
              <a:stretch>
                <a:fillRect/>
              </a:stretch>
            </p:blipFill>
            <p:spPr>
              <a:xfrm>
                <a:off x="8772918" y="420035"/>
                <a:ext cx="1983871" cy="1880166"/>
              </a:xfrm>
              <a:prstGeom prst="rect">
                <a:avLst/>
              </a:prstGeom>
            </p:spPr>
          </p:pic>
        </mc:Fallback>
      </mc:AlternateContent>
      <p:sp>
        <p:nvSpPr>
          <p:cNvPr id="35" name="CuadroTexto 34">
            <a:extLst>
              <a:ext uri="{FF2B5EF4-FFF2-40B4-BE49-F238E27FC236}">
                <a16:creationId xmlns:a16="http://schemas.microsoft.com/office/drawing/2014/main" id="{C043EA45-B9FD-B587-A535-73A7694E3045}"/>
              </a:ext>
            </a:extLst>
          </p:cNvPr>
          <p:cNvSpPr txBox="1"/>
          <p:nvPr/>
        </p:nvSpPr>
        <p:spPr>
          <a:xfrm>
            <a:off x="4857184" y="546488"/>
            <a:ext cx="1877842" cy="1877437"/>
          </a:xfrm>
          <a:prstGeom prst="rect">
            <a:avLst/>
          </a:prstGeom>
          <a:noFill/>
        </p:spPr>
        <p:txBody>
          <a:bodyPr wrap="square" rtlCol="0">
            <a:spAutoFit/>
          </a:bodyPr>
          <a:lstStyle/>
          <a:p>
            <a:pPr algn="ctr"/>
            <a:r>
              <a:rPr lang="es-MX" b="1" dirty="0"/>
              <a:t>Fenómenos</a:t>
            </a:r>
          </a:p>
          <a:p>
            <a:pPr algn="ctr"/>
            <a:r>
              <a:rPr lang="es-MX" b="1" dirty="0"/>
              <a:t>(ante los ojos)</a:t>
            </a:r>
          </a:p>
          <a:p>
            <a:pPr algn="ctr"/>
            <a:r>
              <a:rPr lang="es-MX" sz="4400" dirty="0"/>
              <a:t>≠</a:t>
            </a:r>
            <a:r>
              <a:rPr lang="es-MX" b="1" dirty="0"/>
              <a:t> </a:t>
            </a:r>
          </a:p>
          <a:p>
            <a:pPr algn="ctr"/>
            <a:r>
              <a:rPr lang="es-MX" b="1" dirty="0"/>
              <a:t>Observación (codificada)</a:t>
            </a:r>
          </a:p>
        </p:txBody>
      </p:sp>
      <mc:AlternateContent xmlns:mc="http://schemas.openxmlformats.org/markup-compatibility/2006" xmlns:pslz="http://schemas.microsoft.com/office/powerpoint/2016/slidezoom">
        <mc:Choice Requires="pslz">
          <p:graphicFrame>
            <p:nvGraphicFramePr>
              <p:cNvPr id="38" name="Vista general de diapositiva 37">
                <a:extLst>
                  <a:ext uri="{FF2B5EF4-FFF2-40B4-BE49-F238E27FC236}">
                    <a16:creationId xmlns:a16="http://schemas.microsoft.com/office/drawing/2014/main" id="{649B9A2E-57AC-EED1-DBC9-B2CC2DB2108F}"/>
                  </a:ext>
                </a:extLst>
              </p:cNvPr>
              <p:cNvGraphicFramePr>
                <a:graphicFrameLocks noChangeAspect="1"/>
              </p:cNvGraphicFramePr>
              <p:nvPr/>
            </p:nvGraphicFramePr>
            <p:xfrm>
              <a:off x="8817782" y="4415386"/>
              <a:ext cx="1766304" cy="2205012"/>
            </p:xfrm>
            <a:graphic>
              <a:graphicData uri="http://schemas.microsoft.com/office/powerpoint/2016/slidezoom">
                <pslz:sldZm>
                  <pslz:sldZmObj sldId="445" cId="367350183">
                    <pslz:zmPr id="{744AEA78-3501-4387-A1C4-A736F48ACD48}" imageType="cover" transitionDur="1000" showBg="0">
                      <p166:blipFill xmlns:p166="http://schemas.microsoft.com/office/powerpoint/2016/6/main">
                        <a:blip r:embed="rId8"/>
                        <a:stretch>
                          <a:fillRect/>
                        </a:stretch>
                      </p166:blipFill>
                      <p166:spPr xmlns:p166="http://schemas.microsoft.com/office/powerpoint/2016/6/main">
                        <a:xfrm>
                          <a:off x="0" y="0"/>
                          <a:ext cx="1766304" cy="2205012"/>
                        </a:xfrm>
                        <a:prstGeom prst="rect">
                          <a:avLst/>
                        </a:prstGeom>
                      </p166:spPr>
                    </pslz:zmPr>
                  </pslz:sldZmObj>
                </pslz:sldZm>
              </a:graphicData>
            </a:graphic>
          </p:graphicFrame>
        </mc:Choice>
        <mc:Fallback xmlns="">
          <p:pic>
            <p:nvPicPr>
              <p:cNvPr id="38" name="Vista general de diapositiva 37">
                <a:hlinkClick r:id="rId9" action="ppaction://hlinksldjump"/>
                <a:extLst>
                  <a:ext uri="{FF2B5EF4-FFF2-40B4-BE49-F238E27FC236}">
                    <a16:creationId xmlns:a16="http://schemas.microsoft.com/office/drawing/2014/main" id="{649B9A2E-57AC-EED1-DBC9-B2CC2DB2108F}"/>
                  </a:ext>
                </a:extLst>
              </p:cNvPr>
              <p:cNvPicPr>
                <a:picLocks noGrp="1" noRot="1" noChangeAspect="1" noMove="1" noResize="1" noEditPoints="1" noAdjustHandles="1" noChangeArrowheads="1" noChangeShapeType="1"/>
              </p:cNvPicPr>
              <p:nvPr/>
            </p:nvPicPr>
            <p:blipFill>
              <a:blip r:embed="rId10"/>
              <a:stretch>
                <a:fillRect/>
              </a:stretch>
            </p:blipFill>
            <p:spPr>
              <a:xfrm>
                <a:off x="8817782" y="4415386"/>
                <a:ext cx="1766304" cy="2205012"/>
              </a:xfrm>
              <a:prstGeom prst="rect">
                <a:avLst/>
              </a:prstGeom>
            </p:spPr>
          </p:pic>
        </mc:Fallback>
      </mc:AlternateContent>
      <p:sp>
        <p:nvSpPr>
          <p:cNvPr id="39" name="CuadroTexto 38">
            <a:extLst>
              <a:ext uri="{FF2B5EF4-FFF2-40B4-BE49-F238E27FC236}">
                <a16:creationId xmlns:a16="http://schemas.microsoft.com/office/drawing/2014/main" id="{9D01F789-F645-BF82-C27E-8831C754AFA6}"/>
              </a:ext>
            </a:extLst>
          </p:cNvPr>
          <p:cNvSpPr txBox="1"/>
          <p:nvPr/>
        </p:nvSpPr>
        <p:spPr>
          <a:xfrm>
            <a:off x="8516745" y="3041766"/>
            <a:ext cx="2608453" cy="1323439"/>
          </a:xfrm>
          <a:prstGeom prst="rect">
            <a:avLst/>
          </a:prstGeom>
          <a:noFill/>
        </p:spPr>
        <p:txBody>
          <a:bodyPr wrap="square" rtlCol="0">
            <a:spAutoFit/>
          </a:bodyPr>
          <a:lstStyle/>
          <a:p>
            <a:pPr algn="ctr"/>
            <a:r>
              <a:rPr lang="es-MX" b="1" dirty="0"/>
              <a:t>Datos </a:t>
            </a:r>
          </a:p>
          <a:p>
            <a:pPr algn="ctr"/>
            <a:r>
              <a:rPr lang="es-MX" sz="4400" b="1" dirty="0"/>
              <a:t>≠</a:t>
            </a:r>
            <a:r>
              <a:rPr lang="es-MX" b="1" dirty="0"/>
              <a:t> </a:t>
            </a:r>
          </a:p>
          <a:p>
            <a:pPr algn="ctr"/>
            <a:r>
              <a:rPr lang="es-MX" b="1" dirty="0"/>
              <a:t>Estimadores</a:t>
            </a:r>
          </a:p>
        </p:txBody>
      </p:sp>
      <mc:AlternateContent xmlns:mc="http://schemas.openxmlformats.org/markup-compatibility/2006" xmlns:pslz="http://schemas.microsoft.com/office/powerpoint/2016/slidezoom">
        <mc:Choice Requires="pslz">
          <p:graphicFrame>
            <p:nvGraphicFramePr>
              <p:cNvPr id="42" name="Vista general de diapositiva 41">
                <a:extLst>
                  <a:ext uri="{FF2B5EF4-FFF2-40B4-BE49-F238E27FC236}">
                    <a16:creationId xmlns:a16="http://schemas.microsoft.com/office/drawing/2014/main" id="{28536FB8-E02B-7E80-E94E-F340B1047B67}"/>
                  </a:ext>
                </a:extLst>
              </p:cNvPr>
              <p:cNvGraphicFramePr>
                <a:graphicFrameLocks noChangeAspect="1"/>
              </p:cNvGraphicFramePr>
              <p:nvPr/>
            </p:nvGraphicFramePr>
            <p:xfrm>
              <a:off x="738250" y="4727836"/>
              <a:ext cx="1973355" cy="1915478"/>
            </p:xfrm>
            <a:graphic>
              <a:graphicData uri="http://schemas.microsoft.com/office/powerpoint/2016/slidezoom">
                <pslz:sldZm>
                  <pslz:sldZmObj sldId="446" cId="2340748687">
                    <pslz:zmPr id="{492867AD-DD24-4CAA-BAC9-CF024FC84D66}" imageType="cover" transitionDur="1000" showBg="0">
                      <p166:blipFill xmlns:p166="http://schemas.microsoft.com/office/powerpoint/2016/6/main">
                        <a:blip r:embed="rId11"/>
                        <a:stretch>
                          <a:fillRect/>
                        </a:stretch>
                      </p166:blipFill>
                      <p166:spPr xmlns:p166="http://schemas.microsoft.com/office/powerpoint/2016/6/main">
                        <a:xfrm>
                          <a:off x="0" y="0"/>
                          <a:ext cx="1973355" cy="1915478"/>
                        </a:xfrm>
                        <a:prstGeom prst="rect">
                          <a:avLst/>
                        </a:prstGeom>
                      </p166:spPr>
                    </pslz:zmPr>
                  </pslz:sldZmObj>
                </pslz:sldZm>
              </a:graphicData>
            </a:graphic>
          </p:graphicFrame>
        </mc:Choice>
        <mc:Fallback xmlns="">
          <p:pic>
            <p:nvPicPr>
              <p:cNvPr id="42" name="Vista general de diapositiva 41">
                <a:hlinkClick r:id="rId12" action="ppaction://hlinksldjump"/>
                <a:extLst>
                  <a:ext uri="{FF2B5EF4-FFF2-40B4-BE49-F238E27FC236}">
                    <a16:creationId xmlns:a16="http://schemas.microsoft.com/office/drawing/2014/main" id="{28536FB8-E02B-7E80-E94E-F340B1047B67}"/>
                  </a:ext>
                </a:extLst>
              </p:cNvPr>
              <p:cNvPicPr>
                <a:picLocks noGrp="1" noRot="1" noChangeAspect="1" noMove="1" noResize="1" noEditPoints="1" noAdjustHandles="1" noChangeArrowheads="1" noChangeShapeType="1"/>
              </p:cNvPicPr>
              <p:nvPr/>
            </p:nvPicPr>
            <p:blipFill>
              <a:blip r:embed="rId13"/>
              <a:stretch>
                <a:fillRect/>
              </a:stretch>
            </p:blipFill>
            <p:spPr>
              <a:xfrm>
                <a:off x="738250" y="4727836"/>
                <a:ext cx="1973355" cy="1915478"/>
              </a:xfrm>
              <a:prstGeom prst="rect">
                <a:avLst/>
              </a:prstGeom>
            </p:spPr>
          </p:pic>
        </mc:Fallback>
      </mc:AlternateContent>
      <p:sp>
        <p:nvSpPr>
          <p:cNvPr id="43" name="CuadroTexto 42">
            <a:extLst>
              <a:ext uri="{FF2B5EF4-FFF2-40B4-BE49-F238E27FC236}">
                <a16:creationId xmlns:a16="http://schemas.microsoft.com/office/drawing/2014/main" id="{952F5ED7-BC5A-5382-89D6-F162856CD8B3}"/>
              </a:ext>
            </a:extLst>
          </p:cNvPr>
          <p:cNvSpPr txBox="1"/>
          <p:nvPr/>
        </p:nvSpPr>
        <p:spPr>
          <a:xfrm>
            <a:off x="4788219" y="5104185"/>
            <a:ext cx="2180405" cy="1323439"/>
          </a:xfrm>
          <a:prstGeom prst="rect">
            <a:avLst/>
          </a:prstGeom>
          <a:noFill/>
        </p:spPr>
        <p:txBody>
          <a:bodyPr wrap="none" rtlCol="0">
            <a:spAutoFit/>
          </a:bodyPr>
          <a:lstStyle/>
          <a:p>
            <a:pPr algn="ctr"/>
            <a:r>
              <a:rPr lang="es-MX" b="1" dirty="0"/>
              <a:t>Puntajes</a:t>
            </a:r>
          </a:p>
          <a:p>
            <a:pPr algn="ctr"/>
            <a:r>
              <a:rPr lang="es-MX" b="1" dirty="0"/>
              <a:t> </a:t>
            </a:r>
            <a:r>
              <a:rPr lang="es-MX" sz="4400" b="1" dirty="0"/>
              <a:t>≠</a:t>
            </a:r>
            <a:r>
              <a:rPr lang="es-MX" b="1" dirty="0"/>
              <a:t> </a:t>
            </a:r>
          </a:p>
          <a:p>
            <a:pPr algn="ctr"/>
            <a:r>
              <a:rPr lang="es-MX" b="1" dirty="0"/>
              <a:t>Objetos científicos</a:t>
            </a:r>
          </a:p>
        </p:txBody>
      </p:sp>
      <p:sp>
        <p:nvSpPr>
          <p:cNvPr id="44" name="CuadroTexto 43">
            <a:extLst>
              <a:ext uri="{FF2B5EF4-FFF2-40B4-BE49-F238E27FC236}">
                <a16:creationId xmlns:a16="http://schemas.microsoft.com/office/drawing/2014/main" id="{49E8921D-870D-6B52-AEDD-59C110F27BFB}"/>
              </a:ext>
            </a:extLst>
          </p:cNvPr>
          <p:cNvSpPr txBox="1"/>
          <p:nvPr/>
        </p:nvSpPr>
        <p:spPr>
          <a:xfrm>
            <a:off x="738250" y="2764768"/>
            <a:ext cx="2180405" cy="1877437"/>
          </a:xfrm>
          <a:prstGeom prst="rect">
            <a:avLst/>
          </a:prstGeom>
          <a:noFill/>
        </p:spPr>
        <p:txBody>
          <a:bodyPr wrap="none" rtlCol="0">
            <a:spAutoFit/>
          </a:bodyPr>
          <a:lstStyle/>
          <a:p>
            <a:pPr algn="ctr"/>
            <a:r>
              <a:rPr lang="es-MX" b="1" dirty="0"/>
              <a:t>Fenómenos</a:t>
            </a:r>
          </a:p>
          <a:p>
            <a:pPr algn="ctr"/>
            <a:r>
              <a:rPr lang="es-MX" b="1" dirty="0"/>
              <a:t>(ante los ojos)</a:t>
            </a:r>
          </a:p>
          <a:p>
            <a:pPr algn="ctr"/>
            <a:r>
              <a:rPr lang="es-MX" sz="4400" b="1" dirty="0"/>
              <a:t>≠</a:t>
            </a:r>
            <a:r>
              <a:rPr lang="es-MX" b="1" dirty="0"/>
              <a:t> </a:t>
            </a:r>
          </a:p>
          <a:p>
            <a:pPr algn="ctr"/>
            <a:r>
              <a:rPr lang="es-MX" b="1" dirty="0"/>
              <a:t>Objetos científicos</a:t>
            </a:r>
          </a:p>
          <a:p>
            <a:pPr algn="ctr"/>
            <a:endParaRPr lang="es-MX" b="1" dirty="0"/>
          </a:p>
        </p:txBody>
      </p:sp>
      <mc:AlternateContent xmlns:mc="http://schemas.openxmlformats.org/markup-compatibility/2006" xmlns:pslz="http://schemas.microsoft.com/office/powerpoint/2016/slidezoom">
        <mc:Choice Requires="pslz">
          <p:graphicFrame>
            <p:nvGraphicFramePr>
              <p:cNvPr id="50" name="Vista general de diapositiva 49">
                <a:extLst>
                  <a:ext uri="{FF2B5EF4-FFF2-40B4-BE49-F238E27FC236}">
                    <a16:creationId xmlns:a16="http://schemas.microsoft.com/office/drawing/2014/main" id="{124F9BDC-D105-E642-0B56-D18B8327AE75}"/>
                  </a:ext>
                </a:extLst>
              </p:cNvPr>
              <p:cNvGraphicFramePr>
                <a:graphicFrameLocks noChangeAspect="1"/>
              </p:cNvGraphicFramePr>
              <p:nvPr/>
            </p:nvGraphicFramePr>
            <p:xfrm>
              <a:off x="4995270" y="2792207"/>
              <a:ext cx="1766304" cy="1943717"/>
            </p:xfrm>
            <a:graphic>
              <a:graphicData uri="http://schemas.microsoft.com/office/powerpoint/2016/slidezoom">
                <pslz:sldZm>
                  <pslz:sldZmObj sldId="447" cId="1598539974">
                    <pslz:zmPr id="{57B11F48-C560-49BA-AC26-8B73E023C914}" imageType="cover" transitionDur="1000" showBg="0">
                      <p166:blipFill xmlns:p166="http://schemas.microsoft.com/office/powerpoint/2016/6/main">
                        <a:blip r:embed="rId14"/>
                        <a:stretch>
                          <a:fillRect/>
                        </a:stretch>
                      </p166:blipFill>
                      <p166:spPr xmlns:p166="http://schemas.microsoft.com/office/powerpoint/2016/6/main">
                        <a:xfrm>
                          <a:off x="0" y="0"/>
                          <a:ext cx="1766304" cy="1943717"/>
                        </a:xfrm>
                        <a:prstGeom prst="rect">
                          <a:avLst/>
                        </a:prstGeom>
                      </p166:spPr>
                    </pslz:zmPr>
                  </pslz:sldZmObj>
                </pslz:sldZm>
              </a:graphicData>
            </a:graphic>
          </p:graphicFrame>
        </mc:Choice>
        <mc:Fallback xmlns="">
          <p:pic>
            <p:nvPicPr>
              <p:cNvPr id="50" name="Vista general de diapositiva 49">
                <a:hlinkClick r:id="rId15" action="ppaction://hlinksldjump"/>
                <a:extLst>
                  <a:ext uri="{FF2B5EF4-FFF2-40B4-BE49-F238E27FC236}">
                    <a16:creationId xmlns:a16="http://schemas.microsoft.com/office/drawing/2014/main" id="{124F9BDC-D105-E642-0B56-D18B8327AE75}"/>
                  </a:ext>
                </a:extLst>
              </p:cNvPr>
              <p:cNvPicPr>
                <a:picLocks noGrp="1" noRot="1" noChangeAspect="1" noMove="1" noResize="1" noEditPoints="1" noAdjustHandles="1" noChangeArrowheads="1" noChangeShapeType="1"/>
              </p:cNvPicPr>
              <p:nvPr/>
            </p:nvPicPr>
            <p:blipFill>
              <a:blip r:embed="rId16"/>
              <a:stretch>
                <a:fillRect/>
              </a:stretch>
            </p:blipFill>
            <p:spPr>
              <a:xfrm>
                <a:off x="4995270" y="2792207"/>
                <a:ext cx="1766304" cy="1943717"/>
              </a:xfrm>
              <a:prstGeom prst="rect">
                <a:avLst/>
              </a:prstGeom>
            </p:spPr>
          </p:pic>
        </mc:Fallback>
      </mc:AlternateContent>
      <p:sp>
        <p:nvSpPr>
          <p:cNvPr id="51" name="Elipse 50">
            <a:extLst>
              <a:ext uri="{FF2B5EF4-FFF2-40B4-BE49-F238E27FC236}">
                <a16:creationId xmlns:a16="http://schemas.microsoft.com/office/drawing/2014/main" id="{A5DEF6B4-BBDF-6A87-9E9C-177B14370224}"/>
              </a:ext>
            </a:extLst>
          </p:cNvPr>
          <p:cNvSpPr/>
          <p:nvPr/>
        </p:nvSpPr>
        <p:spPr>
          <a:xfrm>
            <a:off x="522515" y="401348"/>
            <a:ext cx="2367112" cy="2261061"/>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2" name="Rombo 51">
            <a:extLst>
              <a:ext uri="{FF2B5EF4-FFF2-40B4-BE49-F238E27FC236}">
                <a16:creationId xmlns:a16="http://schemas.microsoft.com/office/drawing/2014/main" id="{B1A63B5C-D33C-6317-C163-32B334755A24}"/>
              </a:ext>
            </a:extLst>
          </p:cNvPr>
          <p:cNvSpPr>
            <a:spLocks noChangeAspect="1"/>
          </p:cNvSpPr>
          <p:nvPr/>
        </p:nvSpPr>
        <p:spPr>
          <a:xfrm>
            <a:off x="8291186" y="376233"/>
            <a:ext cx="2935612" cy="2302954"/>
          </a:xfrm>
          <a:prstGeom prst="diamond">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3" name="Elipse 52">
            <a:extLst>
              <a:ext uri="{FF2B5EF4-FFF2-40B4-BE49-F238E27FC236}">
                <a16:creationId xmlns:a16="http://schemas.microsoft.com/office/drawing/2014/main" id="{985CEEA8-2FD5-5FBB-249A-F1A1D92CEEFC}"/>
              </a:ext>
            </a:extLst>
          </p:cNvPr>
          <p:cNvSpPr/>
          <p:nvPr/>
        </p:nvSpPr>
        <p:spPr>
          <a:xfrm>
            <a:off x="8535064" y="4467960"/>
            <a:ext cx="2367112" cy="2261061"/>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
        <p:nvSpPr>
          <p:cNvPr id="54" name="Rectángulo 53">
            <a:extLst>
              <a:ext uri="{FF2B5EF4-FFF2-40B4-BE49-F238E27FC236}">
                <a16:creationId xmlns:a16="http://schemas.microsoft.com/office/drawing/2014/main" id="{95CE8DA3-0EB5-B68F-5500-E579C2B17335}"/>
              </a:ext>
            </a:extLst>
          </p:cNvPr>
          <p:cNvSpPr/>
          <p:nvPr/>
        </p:nvSpPr>
        <p:spPr>
          <a:xfrm>
            <a:off x="493487" y="4453446"/>
            <a:ext cx="2552316" cy="2261061"/>
          </a:xfrm>
          <a:prstGeom prst="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6208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EE99416-F83A-1393-D5F7-8A909CDECA84}"/>
              </a:ext>
            </a:extLst>
          </p:cNvPr>
          <p:cNvGrpSpPr>
            <a:grpSpLocks noChangeAspect="1"/>
          </p:cNvGrpSpPr>
          <p:nvPr/>
        </p:nvGrpSpPr>
        <p:grpSpPr>
          <a:xfrm>
            <a:off x="453496" y="802215"/>
            <a:ext cx="4960469" cy="4620747"/>
            <a:chOff x="1393383" y="874058"/>
            <a:chExt cx="1704550" cy="1587812"/>
          </a:xfrm>
        </p:grpSpPr>
        <p:pic>
          <p:nvPicPr>
            <p:cNvPr id="6" name="Gráfico 5" descr="Ojo con relleno sólido">
              <a:extLst>
                <a:ext uri="{FF2B5EF4-FFF2-40B4-BE49-F238E27FC236}">
                  <a16:creationId xmlns:a16="http://schemas.microsoft.com/office/drawing/2014/main" id="{CDE1DEC7-B0D6-B4E2-2884-A196C64A74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858" y="874058"/>
              <a:ext cx="1371601" cy="1371601"/>
            </a:xfrm>
            <a:prstGeom prst="rect">
              <a:avLst/>
            </a:prstGeom>
          </p:spPr>
        </p:pic>
        <p:sp>
          <p:nvSpPr>
            <p:cNvPr id="7" name="CuadroTexto 6">
              <a:extLst>
                <a:ext uri="{FF2B5EF4-FFF2-40B4-BE49-F238E27FC236}">
                  <a16:creationId xmlns:a16="http://schemas.microsoft.com/office/drawing/2014/main" id="{B4BFA96D-896C-07D2-17AB-15957F60DDC7}"/>
                </a:ext>
              </a:extLst>
            </p:cNvPr>
            <p:cNvSpPr txBox="1"/>
            <p:nvPr/>
          </p:nvSpPr>
          <p:spPr>
            <a:xfrm>
              <a:off x="1393383" y="1922493"/>
              <a:ext cx="1704550" cy="539377"/>
            </a:xfrm>
            <a:prstGeom prst="rect">
              <a:avLst/>
            </a:prstGeom>
            <a:noFill/>
          </p:spPr>
          <p:txBody>
            <a:bodyPr wrap="square" rtlCol="0">
              <a:spAutoFit/>
            </a:bodyPr>
            <a:lstStyle/>
            <a:p>
              <a:pPr algn="ctr"/>
              <a:r>
                <a:rPr lang="es-MX" sz="4800" dirty="0"/>
                <a:t>Sistema bajo medición</a:t>
              </a:r>
            </a:p>
          </p:txBody>
        </p:sp>
      </p:grpSp>
      <p:sp>
        <p:nvSpPr>
          <p:cNvPr id="12" name="CuadroTexto 11">
            <a:extLst>
              <a:ext uri="{FF2B5EF4-FFF2-40B4-BE49-F238E27FC236}">
                <a16:creationId xmlns:a16="http://schemas.microsoft.com/office/drawing/2014/main" id="{8BE5903B-FD72-0B5E-E0CF-CE9597AE99C8}"/>
              </a:ext>
            </a:extLst>
          </p:cNvPr>
          <p:cNvSpPr txBox="1"/>
          <p:nvPr/>
        </p:nvSpPr>
        <p:spPr>
          <a:xfrm>
            <a:off x="6096000" y="1236253"/>
            <a:ext cx="4960469" cy="1384995"/>
          </a:xfrm>
          <a:prstGeom prst="rect">
            <a:avLst/>
          </a:prstGeom>
          <a:noFill/>
        </p:spPr>
        <p:txBody>
          <a:bodyPr wrap="square">
            <a:spAutoFit/>
          </a:bodyPr>
          <a:lstStyle/>
          <a:p>
            <a:pPr marL="342900" indent="-342900">
              <a:buFont typeface="Arial" panose="020B0604020202020204" pitchFamily="34" charset="0"/>
              <a:buChar char="•"/>
            </a:pPr>
            <a:r>
              <a:rPr lang="es-MX" sz="2800" dirty="0"/>
              <a:t>Los referentes</a:t>
            </a:r>
          </a:p>
          <a:p>
            <a:pPr marL="342900" indent="-342900">
              <a:buFont typeface="Arial" panose="020B0604020202020204" pitchFamily="34" charset="0"/>
              <a:buChar char="•"/>
            </a:pPr>
            <a:r>
              <a:rPr lang="es-MX" sz="2800" dirty="0"/>
              <a:t>El mundo (natural) allá afuera</a:t>
            </a:r>
          </a:p>
          <a:p>
            <a:pPr marL="342900" indent="-342900">
              <a:buFont typeface="Arial" panose="020B0604020202020204" pitchFamily="34" charset="0"/>
              <a:buChar char="•"/>
            </a:pPr>
            <a:r>
              <a:rPr lang="es-MX" sz="2800" dirty="0"/>
              <a:t>Los fenómenos (ante los ojos)</a:t>
            </a:r>
          </a:p>
        </p:txBody>
      </p:sp>
      <p:pic>
        <p:nvPicPr>
          <p:cNvPr id="2058" name="Picture 10" descr="slums Icon - Free PNG &amp; SVG 172491 - Noun Project">
            <a:extLst>
              <a:ext uri="{FF2B5EF4-FFF2-40B4-BE49-F238E27FC236}">
                <a16:creationId xmlns:a16="http://schemas.microsoft.com/office/drawing/2014/main" id="{7E791EA2-2E0F-9261-C2AE-BDD0952FD6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34" y="476774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ap water - Free Tools and utensils icons">
            <a:extLst>
              <a:ext uri="{FF2B5EF4-FFF2-40B4-BE49-F238E27FC236}">
                <a16:creationId xmlns:a16="http://schemas.microsoft.com/office/drawing/2014/main" id="{2A0C67C4-9FD6-19BD-E616-7A0A5A1E2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8734" y="4638132"/>
            <a:ext cx="1619199" cy="16191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mptom Icons - Free SVG &amp; PNG Symptom Images - Noun Project">
            <a:extLst>
              <a:ext uri="{FF2B5EF4-FFF2-40B4-BE49-F238E27FC236}">
                <a16:creationId xmlns:a16="http://schemas.microsoft.com/office/drawing/2014/main" id="{1CFCA187-BF95-1A95-E6D1-62E659468D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0949" y="306357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vid19, coronavirus, fatigue, symptoms Icon in Corona Virus">
            <a:extLst>
              <a:ext uri="{FF2B5EF4-FFF2-40B4-BE49-F238E27FC236}">
                <a16:creationId xmlns:a16="http://schemas.microsoft.com/office/drawing/2014/main" id="{32B68539-9766-540B-7A63-AE893B42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99079" y="3018933"/>
            <a:ext cx="1619199" cy="16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753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EE99416-F83A-1393-D5F7-8A909CDECA84}"/>
              </a:ext>
            </a:extLst>
          </p:cNvPr>
          <p:cNvGrpSpPr>
            <a:grpSpLocks noChangeAspect="1"/>
          </p:cNvGrpSpPr>
          <p:nvPr/>
        </p:nvGrpSpPr>
        <p:grpSpPr>
          <a:xfrm>
            <a:off x="453496" y="802215"/>
            <a:ext cx="4960469" cy="4620747"/>
            <a:chOff x="1393383" y="874058"/>
            <a:chExt cx="1704550" cy="1587812"/>
          </a:xfrm>
        </p:grpSpPr>
        <p:pic>
          <p:nvPicPr>
            <p:cNvPr id="6" name="Gráfico 5" descr="Ojo con relleno sólido">
              <a:extLst>
                <a:ext uri="{FF2B5EF4-FFF2-40B4-BE49-F238E27FC236}">
                  <a16:creationId xmlns:a16="http://schemas.microsoft.com/office/drawing/2014/main" id="{CDE1DEC7-B0D6-B4E2-2884-A196C64A74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858" y="874058"/>
              <a:ext cx="1371601" cy="1371601"/>
            </a:xfrm>
            <a:prstGeom prst="rect">
              <a:avLst/>
            </a:prstGeom>
          </p:spPr>
        </p:pic>
        <p:sp>
          <p:nvSpPr>
            <p:cNvPr id="7" name="CuadroTexto 6">
              <a:extLst>
                <a:ext uri="{FF2B5EF4-FFF2-40B4-BE49-F238E27FC236}">
                  <a16:creationId xmlns:a16="http://schemas.microsoft.com/office/drawing/2014/main" id="{B4BFA96D-896C-07D2-17AB-15957F60DDC7}"/>
                </a:ext>
              </a:extLst>
            </p:cNvPr>
            <p:cNvSpPr txBox="1"/>
            <p:nvPr/>
          </p:nvSpPr>
          <p:spPr>
            <a:xfrm>
              <a:off x="1393383" y="1922493"/>
              <a:ext cx="1704550" cy="539377"/>
            </a:xfrm>
            <a:prstGeom prst="rect">
              <a:avLst/>
            </a:prstGeom>
            <a:noFill/>
          </p:spPr>
          <p:txBody>
            <a:bodyPr wrap="square" rtlCol="0">
              <a:spAutoFit/>
            </a:bodyPr>
            <a:lstStyle/>
            <a:p>
              <a:pPr algn="ctr"/>
              <a:r>
                <a:rPr lang="es-MX" sz="4800" dirty="0"/>
                <a:t>Sistema bajo medición</a:t>
              </a:r>
            </a:p>
          </p:txBody>
        </p:sp>
      </p:grpSp>
      <p:sp>
        <p:nvSpPr>
          <p:cNvPr id="12" name="CuadroTexto 11">
            <a:extLst>
              <a:ext uri="{FF2B5EF4-FFF2-40B4-BE49-F238E27FC236}">
                <a16:creationId xmlns:a16="http://schemas.microsoft.com/office/drawing/2014/main" id="{8BE5903B-FD72-0B5E-E0CF-CE9597AE99C8}"/>
              </a:ext>
            </a:extLst>
          </p:cNvPr>
          <p:cNvSpPr txBox="1"/>
          <p:nvPr/>
        </p:nvSpPr>
        <p:spPr>
          <a:xfrm>
            <a:off x="6096000" y="1236253"/>
            <a:ext cx="4960469" cy="1384995"/>
          </a:xfrm>
          <a:prstGeom prst="rect">
            <a:avLst/>
          </a:prstGeom>
          <a:noFill/>
        </p:spPr>
        <p:txBody>
          <a:bodyPr wrap="square">
            <a:spAutoFit/>
          </a:bodyPr>
          <a:lstStyle/>
          <a:p>
            <a:pPr marL="342900" indent="-342900">
              <a:buFont typeface="Arial" panose="020B0604020202020204" pitchFamily="34" charset="0"/>
              <a:buChar char="•"/>
            </a:pPr>
            <a:r>
              <a:rPr lang="es-MX" sz="2800" dirty="0"/>
              <a:t>Los referentes</a:t>
            </a:r>
          </a:p>
          <a:p>
            <a:pPr marL="342900" indent="-342900">
              <a:buFont typeface="Arial" panose="020B0604020202020204" pitchFamily="34" charset="0"/>
              <a:buChar char="•"/>
            </a:pPr>
            <a:r>
              <a:rPr lang="es-MX" sz="2800" dirty="0"/>
              <a:t>El mundo (natural) allá afuera</a:t>
            </a:r>
          </a:p>
          <a:p>
            <a:pPr marL="342900" indent="-342900">
              <a:buFont typeface="Arial" panose="020B0604020202020204" pitchFamily="34" charset="0"/>
              <a:buChar char="•"/>
            </a:pPr>
            <a:r>
              <a:rPr lang="es-MX" sz="2800" dirty="0"/>
              <a:t>Los fenómenos (ante los ojos)</a:t>
            </a:r>
          </a:p>
        </p:txBody>
      </p:sp>
      <p:pic>
        <p:nvPicPr>
          <p:cNvPr id="2058" name="Picture 10" descr="slums Icon - Free PNG &amp; SVG 172491 - Noun Project">
            <a:extLst>
              <a:ext uri="{FF2B5EF4-FFF2-40B4-BE49-F238E27FC236}">
                <a16:creationId xmlns:a16="http://schemas.microsoft.com/office/drawing/2014/main" id="{7E791EA2-2E0F-9261-C2AE-BDD0952FD6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34" y="476774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ap water - Free Tools and utensils icons">
            <a:extLst>
              <a:ext uri="{FF2B5EF4-FFF2-40B4-BE49-F238E27FC236}">
                <a16:creationId xmlns:a16="http://schemas.microsoft.com/office/drawing/2014/main" id="{2A0C67C4-9FD6-19BD-E616-7A0A5A1E2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8734" y="4638132"/>
            <a:ext cx="1619199" cy="16191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mptom Icons - Free SVG &amp; PNG Symptom Images - Noun Project">
            <a:extLst>
              <a:ext uri="{FF2B5EF4-FFF2-40B4-BE49-F238E27FC236}">
                <a16:creationId xmlns:a16="http://schemas.microsoft.com/office/drawing/2014/main" id="{1CFCA187-BF95-1A95-E6D1-62E659468D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0949" y="306357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vid19, coronavirus, fatigue, symptoms Icon in Corona Virus">
            <a:extLst>
              <a:ext uri="{FF2B5EF4-FFF2-40B4-BE49-F238E27FC236}">
                <a16:creationId xmlns:a16="http://schemas.microsoft.com/office/drawing/2014/main" id="{32B68539-9766-540B-7A63-AE893B42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99079" y="3018933"/>
            <a:ext cx="1619199" cy="16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7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83747A71-62F2-96F9-3323-7AA67285AF3B}"/>
              </a:ext>
            </a:extLst>
          </p:cNvPr>
          <p:cNvGrpSpPr>
            <a:grpSpLocks noChangeAspect="1"/>
          </p:cNvGrpSpPr>
          <p:nvPr/>
        </p:nvGrpSpPr>
        <p:grpSpPr>
          <a:xfrm>
            <a:off x="584070" y="963972"/>
            <a:ext cx="4974473" cy="4619830"/>
            <a:chOff x="746420" y="1420701"/>
            <a:chExt cx="4080467" cy="3789559"/>
          </a:xfrm>
        </p:grpSpPr>
        <p:pic>
          <p:nvPicPr>
            <p:cNvPr id="5" name="Gráfico 4" descr="Termómetro con relleno sólido">
              <a:extLst>
                <a:ext uri="{FF2B5EF4-FFF2-40B4-BE49-F238E27FC236}">
                  <a16:creationId xmlns:a16="http://schemas.microsoft.com/office/drawing/2014/main" id="{AD7D75CA-74D3-7EA7-99E8-5A7407BADD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420" y="2559590"/>
              <a:ext cx="1427673" cy="1589454"/>
            </a:xfrm>
            <a:prstGeom prst="rect">
              <a:avLst/>
            </a:prstGeom>
          </p:spPr>
        </p:pic>
        <p:pic>
          <p:nvPicPr>
            <p:cNvPr id="6" name="Gráfico 5" descr="Tabla con relleno sólido">
              <a:extLst>
                <a:ext uri="{FF2B5EF4-FFF2-40B4-BE49-F238E27FC236}">
                  <a16:creationId xmlns:a16="http://schemas.microsoft.com/office/drawing/2014/main" id="{84DEE6D3-F124-F738-08F3-EDDFA9A318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023" y="2482432"/>
              <a:ext cx="1427673" cy="1589454"/>
            </a:xfrm>
            <a:prstGeom prst="rect">
              <a:avLst/>
            </a:prstGeom>
          </p:spPr>
        </p:pic>
        <p:sp>
          <p:nvSpPr>
            <p:cNvPr id="7" name="CuadroTexto 6">
              <a:extLst>
                <a:ext uri="{FF2B5EF4-FFF2-40B4-BE49-F238E27FC236}">
                  <a16:creationId xmlns:a16="http://schemas.microsoft.com/office/drawing/2014/main" id="{AE8969CF-EE4C-3996-7E2F-4BE2E9D8B7F4}"/>
                </a:ext>
              </a:extLst>
            </p:cNvPr>
            <p:cNvSpPr txBox="1"/>
            <p:nvPr/>
          </p:nvSpPr>
          <p:spPr>
            <a:xfrm>
              <a:off x="762777" y="4023682"/>
              <a:ext cx="4064110" cy="1186578"/>
            </a:xfrm>
            <a:prstGeom prst="rect">
              <a:avLst/>
            </a:prstGeom>
            <a:noFill/>
          </p:spPr>
          <p:txBody>
            <a:bodyPr wrap="square" rtlCol="0">
              <a:spAutoFit/>
            </a:bodyPr>
            <a:lstStyle/>
            <a:p>
              <a:pPr algn="ctr"/>
              <a:r>
                <a:rPr lang="es-MX" sz="4400" dirty="0"/>
                <a:t>Indicaciones instrumentales</a:t>
              </a:r>
            </a:p>
          </p:txBody>
        </p:sp>
        <p:pic>
          <p:nvPicPr>
            <p:cNvPr id="8" name="Gráfico 7" descr="Indicador con relleno sólido">
              <a:extLst>
                <a:ext uri="{FF2B5EF4-FFF2-40B4-BE49-F238E27FC236}">
                  <a16:creationId xmlns:a16="http://schemas.microsoft.com/office/drawing/2014/main" id="{9481A3CA-0940-905F-492E-53F5A1B469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0997" y="1420701"/>
              <a:ext cx="1427673" cy="1589454"/>
            </a:xfrm>
            <a:prstGeom prst="rect">
              <a:avLst/>
            </a:prstGeom>
          </p:spPr>
        </p:pic>
        <p:pic>
          <p:nvPicPr>
            <p:cNvPr id="9" name="Gráfico 8" descr="Balanza de la justicia con relleno sólido">
              <a:extLst>
                <a:ext uri="{FF2B5EF4-FFF2-40B4-BE49-F238E27FC236}">
                  <a16:creationId xmlns:a16="http://schemas.microsoft.com/office/drawing/2014/main" id="{35004EB0-E321-D667-D730-FD6D8B5B18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73105" y="2606728"/>
              <a:ext cx="1427673" cy="1589454"/>
            </a:xfrm>
            <a:prstGeom prst="rect">
              <a:avLst/>
            </a:prstGeom>
          </p:spPr>
        </p:pic>
      </p:grpSp>
      <p:sp>
        <p:nvSpPr>
          <p:cNvPr id="11" name="CuadroTexto 10">
            <a:extLst>
              <a:ext uri="{FF2B5EF4-FFF2-40B4-BE49-F238E27FC236}">
                <a16:creationId xmlns:a16="http://schemas.microsoft.com/office/drawing/2014/main" id="{7DCEB11D-F8C0-2237-3BB7-6052AE663A9A}"/>
              </a:ext>
            </a:extLst>
          </p:cNvPr>
          <p:cNvSpPr txBox="1"/>
          <p:nvPr/>
        </p:nvSpPr>
        <p:spPr>
          <a:xfrm>
            <a:off x="5331230" y="593969"/>
            <a:ext cx="5225143" cy="1815882"/>
          </a:xfrm>
          <a:prstGeom prst="rect">
            <a:avLst/>
          </a:prstGeom>
          <a:noFill/>
        </p:spPr>
        <p:txBody>
          <a:bodyPr wrap="square">
            <a:spAutoFit/>
          </a:bodyPr>
          <a:lstStyle/>
          <a:p>
            <a:pPr marL="285750" indent="-285750">
              <a:buFont typeface="Arial" panose="020B0604020202020204" pitchFamily="34" charset="0"/>
              <a:buChar char="•"/>
            </a:pPr>
            <a:r>
              <a:rPr lang="es-MX" sz="2800" dirty="0"/>
              <a:t>Lecturas de los instrumentos</a:t>
            </a:r>
          </a:p>
          <a:p>
            <a:pPr marL="285750" indent="-285750">
              <a:buFont typeface="Arial" panose="020B0604020202020204" pitchFamily="34" charset="0"/>
              <a:buChar char="•"/>
            </a:pPr>
            <a:r>
              <a:rPr lang="es-MX" sz="2800" dirty="0"/>
              <a:t>Generación/fuente de datos</a:t>
            </a:r>
          </a:p>
          <a:p>
            <a:pPr marL="342900" indent="-342900">
              <a:buFont typeface="Arial" panose="020B0604020202020204" pitchFamily="34" charset="0"/>
              <a:buChar char="•"/>
            </a:pPr>
            <a:r>
              <a:rPr lang="es-MX" sz="2800" dirty="0"/>
              <a:t>Indicadores (sin compromiso)</a:t>
            </a:r>
          </a:p>
          <a:p>
            <a:pPr marL="342900" indent="-342900">
              <a:buFont typeface="Arial" panose="020B0604020202020204" pitchFamily="34" charset="0"/>
              <a:buChar char="•"/>
            </a:pPr>
            <a:r>
              <a:rPr lang="es-MX" sz="2800" dirty="0"/>
              <a:t>Variables en bases</a:t>
            </a:r>
          </a:p>
        </p:txBody>
      </p:sp>
      <p:pic>
        <p:nvPicPr>
          <p:cNvPr id="4098" name="Picture 2" descr="Database storage - Free computer icons">
            <a:extLst>
              <a:ext uri="{FF2B5EF4-FFF2-40B4-BE49-F238E27FC236}">
                <a16:creationId xmlns:a16="http://schemas.microsoft.com/office/drawing/2014/main" id="{AC035ECC-3A6C-EDB4-DCD7-10F7A8C887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0694" y="3827390"/>
            <a:ext cx="2267858" cy="226785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urvey Icons &amp; Symbols">
            <a:extLst>
              <a:ext uri="{FF2B5EF4-FFF2-40B4-BE49-F238E27FC236}">
                <a16:creationId xmlns:a16="http://schemas.microsoft.com/office/drawing/2014/main" id="{65812359-D139-71BE-1ED6-86E8873317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67157" y="4806412"/>
            <a:ext cx="1441310" cy="144131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Questionnaire Symptoms Medical History Doctor Health Care Svg Png Icon Free  Download (#493728) - OnlineWebFonts.COM">
            <a:extLst>
              <a:ext uri="{FF2B5EF4-FFF2-40B4-BE49-F238E27FC236}">
                <a16:creationId xmlns:a16="http://schemas.microsoft.com/office/drawing/2014/main" id="{0AB415E6-6D7F-0DB7-C5DC-EAD405A7EE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102" y="2900994"/>
            <a:ext cx="1100986" cy="144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92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83747A71-62F2-96F9-3323-7AA67285AF3B}"/>
              </a:ext>
            </a:extLst>
          </p:cNvPr>
          <p:cNvGrpSpPr>
            <a:grpSpLocks noChangeAspect="1"/>
          </p:cNvGrpSpPr>
          <p:nvPr/>
        </p:nvGrpSpPr>
        <p:grpSpPr>
          <a:xfrm>
            <a:off x="584070" y="963972"/>
            <a:ext cx="4974473" cy="4619830"/>
            <a:chOff x="746420" y="1420701"/>
            <a:chExt cx="4080467" cy="3789559"/>
          </a:xfrm>
        </p:grpSpPr>
        <p:pic>
          <p:nvPicPr>
            <p:cNvPr id="5" name="Gráfico 4" descr="Termómetro con relleno sólido">
              <a:extLst>
                <a:ext uri="{FF2B5EF4-FFF2-40B4-BE49-F238E27FC236}">
                  <a16:creationId xmlns:a16="http://schemas.microsoft.com/office/drawing/2014/main" id="{AD7D75CA-74D3-7EA7-99E8-5A7407BADD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420" y="2559590"/>
              <a:ext cx="1427673" cy="1589454"/>
            </a:xfrm>
            <a:prstGeom prst="rect">
              <a:avLst/>
            </a:prstGeom>
          </p:spPr>
        </p:pic>
        <p:pic>
          <p:nvPicPr>
            <p:cNvPr id="6" name="Gráfico 5" descr="Tabla con relleno sólido">
              <a:extLst>
                <a:ext uri="{FF2B5EF4-FFF2-40B4-BE49-F238E27FC236}">
                  <a16:creationId xmlns:a16="http://schemas.microsoft.com/office/drawing/2014/main" id="{84DEE6D3-F124-F738-08F3-EDDFA9A318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023" y="2482432"/>
              <a:ext cx="1427673" cy="1589454"/>
            </a:xfrm>
            <a:prstGeom prst="rect">
              <a:avLst/>
            </a:prstGeom>
          </p:spPr>
        </p:pic>
        <p:sp>
          <p:nvSpPr>
            <p:cNvPr id="7" name="CuadroTexto 6">
              <a:extLst>
                <a:ext uri="{FF2B5EF4-FFF2-40B4-BE49-F238E27FC236}">
                  <a16:creationId xmlns:a16="http://schemas.microsoft.com/office/drawing/2014/main" id="{AE8969CF-EE4C-3996-7E2F-4BE2E9D8B7F4}"/>
                </a:ext>
              </a:extLst>
            </p:cNvPr>
            <p:cNvSpPr txBox="1"/>
            <p:nvPr/>
          </p:nvSpPr>
          <p:spPr>
            <a:xfrm>
              <a:off x="762777" y="4023682"/>
              <a:ext cx="4064110" cy="1186578"/>
            </a:xfrm>
            <a:prstGeom prst="rect">
              <a:avLst/>
            </a:prstGeom>
            <a:noFill/>
          </p:spPr>
          <p:txBody>
            <a:bodyPr wrap="square" rtlCol="0">
              <a:spAutoFit/>
            </a:bodyPr>
            <a:lstStyle/>
            <a:p>
              <a:pPr algn="ctr"/>
              <a:r>
                <a:rPr lang="es-MX" sz="4400" dirty="0"/>
                <a:t>Indicaciones instrumentales</a:t>
              </a:r>
            </a:p>
          </p:txBody>
        </p:sp>
        <p:pic>
          <p:nvPicPr>
            <p:cNvPr id="8" name="Gráfico 7" descr="Indicador con relleno sólido">
              <a:extLst>
                <a:ext uri="{FF2B5EF4-FFF2-40B4-BE49-F238E27FC236}">
                  <a16:creationId xmlns:a16="http://schemas.microsoft.com/office/drawing/2014/main" id="{9481A3CA-0940-905F-492E-53F5A1B469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80997" y="1420701"/>
              <a:ext cx="1427673" cy="1589454"/>
            </a:xfrm>
            <a:prstGeom prst="rect">
              <a:avLst/>
            </a:prstGeom>
          </p:spPr>
        </p:pic>
        <p:pic>
          <p:nvPicPr>
            <p:cNvPr id="9" name="Gráfico 8" descr="Balanza de la justicia con relleno sólido">
              <a:extLst>
                <a:ext uri="{FF2B5EF4-FFF2-40B4-BE49-F238E27FC236}">
                  <a16:creationId xmlns:a16="http://schemas.microsoft.com/office/drawing/2014/main" id="{35004EB0-E321-D667-D730-FD6D8B5B18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73105" y="2606728"/>
              <a:ext cx="1427673" cy="1589454"/>
            </a:xfrm>
            <a:prstGeom prst="rect">
              <a:avLst/>
            </a:prstGeom>
          </p:spPr>
        </p:pic>
      </p:grpSp>
      <p:sp>
        <p:nvSpPr>
          <p:cNvPr id="11" name="CuadroTexto 10">
            <a:extLst>
              <a:ext uri="{FF2B5EF4-FFF2-40B4-BE49-F238E27FC236}">
                <a16:creationId xmlns:a16="http://schemas.microsoft.com/office/drawing/2014/main" id="{7DCEB11D-F8C0-2237-3BB7-6052AE663A9A}"/>
              </a:ext>
            </a:extLst>
          </p:cNvPr>
          <p:cNvSpPr txBox="1"/>
          <p:nvPr/>
        </p:nvSpPr>
        <p:spPr>
          <a:xfrm>
            <a:off x="5331230" y="593969"/>
            <a:ext cx="5225143" cy="1815882"/>
          </a:xfrm>
          <a:prstGeom prst="rect">
            <a:avLst/>
          </a:prstGeom>
          <a:noFill/>
        </p:spPr>
        <p:txBody>
          <a:bodyPr wrap="square">
            <a:spAutoFit/>
          </a:bodyPr>
          <a:lstStyle/>
          <a:p>
            <a:pPr marL="285750" indent="-285750">
              <a:buFont typeface="Arial" panose="020B0604020202020204" pitchFamily="34" charset="0"/>
              <a:buChar char="•"/>
            </a:pPr>
            <a:r>
              <a:rPr lang="es-MX" sz="2800" dirty="0"/>
              <a:t>Lecturas de los instrumentos</a:t>
            </a:r>
          </a:p>
          <a:p>
            <a:pPr marL="285750" indent="-285750">
              <a:buFont typeface="Arial" panose="020B0604020202020204" pitchFamily="34" charset="0"/>
              <a:buChar char="•"/>
            </a:pPr>
            <a:r>
              <a:rPr lang="es-MX" sz="2800" dirty="0"/>
              <a:t>Generación/fuente de datos</a:t>
            </a:r>
          </a:p>
          <a:p>
            <a:pPr marL="342900" indent="-342900">
              <a:buFont typeface="Arial" panose="020B0604020202020204" pitchFamily="34" charset="0"/>
              <a:buChar char="•"/>
            </a:pPr>
            <a:r>
              <a:rPr lang="es-MX" sz="2800" dirty="0"/>
              <a:t>Indicadores (sin compromiso)</a:t>
            </a:r>
          </a:p>
          <a:p>
            <a:pPr marL="342900" indent="-342900">
              <a:buFont typeface="Arial" panose="020B0604020202020204" pitchFamily="34" charset="0"/>
              <a:buChar char="•"/>
            </a:pPr>
            <a:r>
              <a:rPr lang="es-MX" sz="2800" dirty="0"/>
              <a:t>Variables en bases</a:t>
            </a:r>
          </a:p>
        </p:txBody>
      </p:sp>
      <p:pic>
        <p:nvPicPr>
          <p:cNvPr id="4098" name="Picture 2" descr="Database storage - Free computer icons">
            <a:extLst>
              <a:ext uri="{FF2B5EF4-FFF2-40B4-BE49-F238E27FC236}">
                <a16:creationId xmlns:a16="http://schemas.microsoft.com/office/drawing/2014/main" id="{AC035ECC-3A6C-EDB4-DCD7-10F7A8C887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0694" y="3827390"/>
            <a:ext cx="2267858" cy="226785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urvey Icons &amp; Symbols">
            <a:extLst>
              <a:ext uri="{FF2B5EF4-FFF2-40B4-BE49-F238E27FC236}">
                <a16:creationId xmlns:a16="http://schemas.microsoft.com/office/drawing/2014/main" id="{65812359-D139-71BE-1ED6-86E8873317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67157" y="4806412"/>
            <a:ext cx="1441310" cy="144131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Questionnaire Symptoms Medical History Doctor Health Care Svg Png Icon Free  Download (#493728) - OnlineWebFonts.COM">
            <a:extLst>
              <a:ext uri="{FF2B5EF4-FFF2-40B4-BE49-F238E27FC236}">
                <a16:creationId xmlns:a16="http://schemas.microsoft.com/office/drawing/2014/main" id="{0AB415E6-6D7F-0DB7-C5DC-EAD405A7EE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102" y="2900994"/>
            <a:ext cx="1100986" cy="144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29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91C403B1-3685-8DFD-F71E-9FB999BC7E73}"/>
              </a:ext>
            </a:extLst>
          </p:cNvPr>
          <p:cNvGrpSpPr>
            <a:grpSpLocks noChangeAspect="1"/>
          </p:cNvGrpSpPr>
          <p:nvPr/>
        </p:nvGrpSpPr>
        <p:grpSpPr>
          <a:xfrm>
            <a:off x="331478" y="414675"/>
            <a:ext cx="4555134" cy="5490196"/>
            <a:chOff x="8233454" y="4128763"/>
            <a:chExt cx="1704550" cy="2054454"/>
          </a:xfrm>
        </p:grpSpPr>
        <p:sp>
          <p:nvSpPr>
            <p:cNvPr id="5" name="CuadroTexto 4">
              <a:extLst>
                <a:ext uri="{FF2B5EF4-FFF2-40B4-BE49-F238E27FC236}">
                  <a16:creationId xmlns:a16="http://schemas.microsoft.com/office/drawing/2014/main" id="{1EE0ADED-E10E-4929-FCD4-0319FFB94251}"/>
                </a:ext>
              </a:extLst>
            </p:cNvPr>
            <p:cNvSpPr txBox="1"/>
            <p:nvPr/>
          </p:nvSpPr>
          <p:spPr>
            <a:xfrm>
              <a:off x="8233454" y="5526741"/>
              <a:ext cx="1704550" cy="656476"/>
            </a:xfrm>
            <a:prstGeom prst="rect">
              <a:avLst/>
            </a:prstGeom>
            <a:noFill/>
          </p:spPr>
          <p:txBody>
            <a:bodyPr wrap="square">
              <a:spAutoFit/>
            </a:bodyPr>
            <a:lstStyle/>
            <a:p>
              <a:pPr algn="ctr"/>
              <a:r>
                <a:rPr lang="es-MX" sz="5400" dirty="0"/>
                <a:t>Puntajes (scores) </a:t>
              </a:r>
            </a:p>
          </p:txBody>
        </p:sp>
        <p:pic>
          <p:nvPicPr>
            <p:cNvPr id="6" name="Picture 2" descr="calculus Icon - Free PNG &amp; SVG 4456591 - Noun Project">
              <a:extLst>
                <a:ext uri="{FF2B5EF4-FFF2-40B4-BE49-F238E27FC236}">
                  <a16:creationId xmlns:a16="http://schemas.microsoft.com/office/drawing/2014/main" id="{78813D7C-2FB9-2133-1792-440CB316E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974" y="4128763"/>
              <a:ext cx="1489510" cy="148951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uadroTexto 7">
            <a:extLst>
              <a:ext uri="{FF2B5EF4-FFF2-40B4-BE49-F238E27FC236}">
                <a16:creationId xmlns:a16="http://schemas.microsoft.com/office/drawing/2014/main" id="{E8049594-9874-C8D4-73A1-D90342A78143}"/>
              </a:ext>
            </a:extLst>
          </p:cNvPr>
          <p:cNvSpPr txBox="1"/>
          <p:nvPr/>
        </p:nvSpPr>
        <p:spPr>
          <a:xfrm>
            <a:off x="5353176" y="1427839"/>
            <a:ext cx="6096000" cy="2246769"/>
          </a:xfrm>
          <a:prstGeom prst="rect">
            <a:avLst/>
          </a:prstGeom>
          <a:noFill/>
        </p:spPr>
        <p:txBody>
          <a:bodyPr wrap="square">
            <a:spAutoFit/>
          </a:bodyPr>
          <a:lstStyle/>
          <a:p>
            <a:pPr marL="285750" indent="-285750">
              <a:buFont typeface="Arial" panose="020B0604020202020204" pitchFamily="34" charset="0"/>
              <a:buChar char="•"/>
            </a:pPr>
            <a:r>
              <a:rPr lang="es-MX" sz="2800" dirty="0"/>
              <a:t>Procesamiento/transformación/ajuste de datos</a:t>
            </a:r>
          </a:p>
          <a:p>
            <a:pPr marL="285750" indent="-285750">
              <a:buFont typeface="Arial" panose="020B0604020202020204" pitchFamily="34" charset="0"/>
              <a:buChar char="•"/>
            </a:pPr>
            <a:r>
              <a:rPr lang="es-MX" sz="2800" dirty="0"/>
              <a:t>Modelaje estadístico</a:t>
            </a:r>
          </a:p>
          <a:p>
            <a:pPr marL="285750" indent="-285750">
              <a:buFont typeface="Arial" panose="020B0604020202020204" pitchFamily="34" charset="0"/>
              <a:buChar char="•"/>
            </a:pPr>
            <a:r>
              <a:rPr lang="es-MX" sz="2800" dirty="0"/>
              <a:t>Método de agregación</a:t>
            </a:r>
          </a:p>
          <a:p>
            <a:pPr marL="285750" indent="-285750">
              <a:buFont typeface="Arial" panose="020B0604020202020204" pitchFamily="34" charset="0"/>
              <a:buChar char="•"/>
            </a:pPr>
            <a:endParaRPr lang="es-MX" sz="2800"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7A5A81B-6DF4-FB42-E6C8-F09507496B92}"/>
                  </a:ext>
                </a:extLst>
              </p:cNvPr>
              <p:cNvSpPr txBox="1"/>
              <p:nvPr/>
            </p:nvSpPr>
            <p:spPr>
              <a:xfrm>
                <a:off x="6096001" y="3714184"/>
                <a:ext cx="4034970" cy="12690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800" b="0" i="1" smtClean="0">
                              <a:solidFill>
                                <a:schemeClr val="tx1"/>
                              </a:solidFill>
                              <a:latin typeface="Cambria Math" panose="02040503050406030204" pitchFamily="18" charset="0"/>
                            </a:rPr>
                          </m:ctrlPr>
                        </m:sSubPr>
                        <m:e>
                          <m:r>
                            <a:rPr lang="es-MX" sz="2800" b="0" i="1" smtClean="0">
                              <a:solidFill>
                                <a:schemeClr val="tx1"/>
                              </a:solidFill>
                              <a:latin typeface="Cambria Math" panose="02040503050406030204" pitchFamily="18" charset="0"/>
                            </a:rPr>
                            <m:t>𝑀</m:t>
                          </m:r>
                        </m:e>
                        <m:sub>
                          <m:r>
                            <a:rPr lang="es-MX" sz="2800" b="0" i="1" smtClean="0">
                              <a:solidFill>
                                <a:schemeClr val="tx1"/>
                              </a:solidFill>
                              <a:latin typeface="Cambria Math" panose="02040503050406030204" pitchFamily="18" charset="0"/>
                            </a:rPr>
                            <m:t>0</m:t>
                          </m:r>
                        </m:sub>
                      </m:sSub>
                      <m:r>
                        <a:rPr lang="es-MX" sz="2800" b="0" i="1" smtClean="0">
                          <a:solidFill>
                            <a:schemeClr val="tx1"/>
                          </a:solidFill>
                          <a:latin typeface="Cambria Math" panose="02040503050406030204" pitchFamily="18" charset="0"/>
                          <a:ea typeface="Cambria Math" panose="02040503050406030204" pitchFamily="18" charset="0"/>
                        </a:rPr>
                        <m:t>=</m:t>
                      </m:r>
                      <m:f>
                        <m:fPr>
                          <m:ctrlPr>
                            <a:rPr lang="es-MX" sz="2800" b="0" i="1" smtClean="0">
                              <a:solidFill>
                                <a:schemeClr val="tx1"/>
                              </a:solidFill>
                              <a:latin typeface="Cambria Math" panose="02040503050406030204" pitchFamily="18" charset="0"/>
                              <a:ea typeface="Cambria Math" panose="02040503050406030204" pitchFamily="18" charset="0"/>
                            </a:rPr>
                          </m:ctrlPr>
                        </m:fPr>
                        <m:num>
                          <m:r>
                            <a:rPr lang="es-MX" sz="2800" b="0" i="1" smtClean="0">
                              <a:solidFill>
                                <a:schemeClr val="tx1"/>
                              </a:solidFill>
                              <a:latin typeface="Cambria Math" panose="02040503050406030204" pitchFamily="18" charset="0"/>
                              <a:ea typeface="Cambria Math" panose="02040503050406030204" pitchFamily="18" charset="0"/>
                            </a:rPr>
                            <m:t>1</m:t>
                          </m:r>
                        </m:num>
                        <m:den>
                          <m:r>
                            <a:rPr lang="es-MX" sz="2800" b="0" i="1" smtClean="0">
                              <a:solidFill>
                                <a:schemeClr val="tx1"/>
                              </a:solidFill>
                              <a:latin typeface="Cambria Math" panose="02040503050406030204" pitchFamily="18" charset="0"/>
                              <a:ea typeface="Cambria Math" panose="02040503050406030204" pitchFamily="18" charset="0"/>
                            </a:rPr>
                            <m:t>𝑛</m:t>
                          </m:r>
                        </m:den>
                      </m:f>
                      <m:nary>
                        <m:naryPr>
                          <m:chr m:val="∑"/>
                          <m:ctrlPr>
                            <a:rPr lang="es-MX"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s-MX" sz="2800" b="0" i="1" smtClean="0">
                              <a:solidFill>
                                <a:schemeClr val="tx1"/>
                              </a:solidFill>
                              <a:latin typeface="Cambria Math" panose="02040503050406030204" pitchFamily="18" charset="0"/>
                              <a:ea typeface="Cambria Math" panose="02040503050406030204" pitchFamily="18" charset="0"/>
                            </a:rPr>
                            <m:t>𝑖</m:t>
                          </m:r>
                          <m:r>
                            <a:rPr lang="es-MX" sz="2800" b="0" i="1" smtClean="0">
                              <a:solidFill>
                                <a:schemeClr val="tx1"/>
                              </a:solidFill>
                              <a:latin typeface="Cambria Math" panose="02040503050406030204" pitchFamily="18" charset="0"/>
                              <a:ea typeface="Cambria Math" panose="02040503050406030204" pitchFamily="18" charset="0"/>
                            </a:rPr>
                            <m:t>=1</m:t>
                          </m:r>
                        </m:sub>
                        <m:sup>
                          <m:r>
                            <a:rPr lang="es-MX" sz="2800" b="0" i="1" smtClean="0">
                              <a:solidFill>
                                <a:schemeClr val="tx1"/>
                              </a:solidFill>
                              <a:latin typeface="Cambria Math" panose="02040503050406030204" pitchFamily="18" charset="0"/>
                              <a:ea typeface="Cambria Math" panose="02040503050406030204" pitchFamily="18" charset="0"/>
                            </a:rPr>
                            <m:t>𝑛</m:t>
                          </m:r>
                        </m:sup>
                        <m:e>
                          <m:nary>
                            <m:naryPr>
                              <m:chr m:val="∑"/>
                              <m:ctrlPr>
                                <a:rPr lang="es-MX"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s-MX" sz="2800" b="0" i="1" smtClean="0">
                                  <a:solidFill>
                                    <a:schemeClr val="tx1"/>
                                  </a:solidFill>
                                  <a:latin typeface="Cambria Math" panose="02040503050406030204" pitchFamily="18" charset="0"/>
                                  <a:ea typeface="Cambria Math" panose="02040503050406030204" pitchFamily="18" charset="0"/>
                                </a:rPr>
                                <m:t>𝑗</m:t>
                              </m:r>
                              <m:r>
                                <a:rPr lang="es-MX" sz="2800" b="0" i="1" smtClean="0">
                                  <a:solidFill>
                                    <a:schemeClr val="tx1"/>
                                  </a:solidFill>
                                  <a:latin typeface="Cambria Math" panose="02040503050406030204" pitchFamily="18" charset="0"/>
                                  <a:ea typeface="Cambria Math" panose="02040503050406030204" pitchFamily="18" charset="0"/>
                                </a:rPr>
                                <m:t>=1</m:t>
                              </m:r>
                            </m:sub>
                            <m:sup>
                              <m:r>
                                <a:rPr lang="es-MX" sz="2800" b="0" i="1" smtClean="0">
                                  <a:solidFill>
                                    <a:schemeClr val="tx1"/>
                                  </a:solidFill>
                                  <a:latin typeface="Cambria Math" panose="02040503050406030204" pitchFamily="18" charset="0"/>
                                  <a:ea typeface="Cambria Math" panose="02040503050406030204" pitchFamily="18" charset="0"/>
                                </a:rPr>
                                <m:t>𝑑</m:t>
                              </m:r>
                            </m:sup>
                            <m:e>
                              <m:sSub>
                                <m:sSubPr>
                                  <m:ctrlPr>
                                    <a:rPr lang="es-MX" sz="2800" b="0" i="1" smtClean="0">
                                      <a:solidFill>
                                        <a:schemeClr val="tx1"/>
                                      </a:solidFill>
                                      <a:latin typeface="Cambria Math" panose="02040503050406030204" pitchFamily="18" charset="0"/>
                                      <a:ea typeface="Cambria Math" panose="02040503050406030204" pitchFamily="18" charset="0"/>
                                    </a:rPr>
                                  </m:ctrlPr>
                                </m:sSubPr>
                                <m:e>
                                  <m:r>
                                    <a:rPr lang="es-MX" sz="2800" b="0" i="1" smtClean="0">
                                      <a:solidFill>
                                        <a:schemeClr val="tx1"/>
                                      </a:solidFill>
                                      <a:latin typeface="Cambria Math" panose="02040503050406030204" pitchFamily="18" charset="0"/>
                                      <a:ea typeface="Cambria Math" panose="02040503050406030204" pitchFamily="18" charset="0"/>
                                    </a:rPr>
                                    <m:t>𝑤</m:t>
                                  </m:r>
                                </m:e>
                                <m:sub>
                                  <m:r>
                                    <a:rPr lang="es-MX" sz="2800" b="0" i="1" smtClean="0">
                                      <a:solidFill>
                                        <a:schemeClr val="tx1"/>
                                      </a:solidFill>
                                      <a:latin typeface="Cambria Math" panose="02040503050406030204" pitchFamily="18" charset="0"/>
                                      <a:ea typeface="Cambria Math" panose="02040503050406030204" pitchFamily="18" charset="0"/>
                                    </a:rPr>
                                    <m:t>𝑗</m:t>
                                  </m:r>
                                </m:sub>
                              </m:sSub>
                              <m:sSubSup>
                                <m:sSubSupPr>
                                  <m:ctrlPr>
                                    <a:rPr lang="es-MX" sz="2800" b="0" i="1" smtClean="0">
                                      <a:solidFill>
                                        <a:schemeClr val="tx1"/>
                                      </a:solidFill>
                                      <a:latin typeface="Cambria Math" panose="02040503050406030204" pitchFamily="18" charset="0"/>
                                      <a:ea typeface="Cambria Math" panose="02040503050406030204" pitchFamily="18" charset="0"/>
                                    </a:rPr>
                                  </m:ctrlPr>
                                </m:sSubSupPr>
                                <m:e>
                                  <m:r>
                                    <a:rPr lang="es-MX" sz="2800" b="0" i="1" smtClean="0">
                                      <a:solidFill>
                                        <a:schemeClr val="tx1"/>
                                      </a:solidFill>
                                      <a:latin typeface="Cambria Math" panose="02040503050406030204" pitchFamily="18" charset="0"/>
                                      <a:ea typeface="Cambria Math" panose="02040503050406030204" pitchFamily="18" charset="0"/>
                                    </a:rPr>
                                    <m:t>𝑔</m:t>
                                  </m:r>
                                </m:e>
                                <m:sub>
                                  <m:r>
                                    <a:rPr lang="es-MX" sz="2800" b="0" i="1" smtClean="0">
                                      <a:solidFill>
                                        <a:schemeClr val="tx1"/>
                                      </a:solidFill>
                                      <a:latin typeface="Cambria Math" panose="02040503050406030204" pitchFamily="18" charset="0"/>
                                      <a:ea typeface="Cambria Math" panose="02040503050406030204" pitchFamily="18" charset="0"/>
                                    </a:rPr>
                                    <m:t>𝑖𝑗</m:t>
                                  </m:r>
                                </m:sub>
                                <m:sup>
                                  <m:r>
                                    <a:rPr lang="es-MX" sz="2800" b="0" i="1" smtClean="0">
                                      <a:solidFill>
                                        <a:schemeClr val="tx1"/>
                                      </a:solidFill>
                                      <a:latin typeface="Cambria Math" panose="02040503050406030204" pitchFamily="18" charset="0"/>
                                      <a:ea typeface="Cambria Math" panose="02040503050406030204" pitchFamily="18" charset="0"/>
                                    </a:rPr>
                                    <m:t>0</m:t>
                                  </m:r>
                                </m:sup>
                              </m:sSubSup>
                              <m:d>
                                <m:dPr>
                                  <m:ctrlPr>
                                    <a:rPr lang="es-MX" sz="2800" b="0" i="1" smtClean="0">
                                      <a:solidFill>
                                        <a:schemeClr val="tx1"/>
                                      </a:solidFill>
                                      <a:latin typeface="Cambria Math" panose="02040503050406030204" pitchFamily="18" charset="0"/>
                                      <a:ea typeface="Cambria Math" panose="02040503050406030204" pitchFamily="18" charset="0"/>
                                    </a:rPr>
                                  </m:ctrlPr>
                                </m:dPr>
                                <m:e>
                                  <m:r>
                                    <a:rPr lang="es-MX" sz="2800" b="0" i="1" smtClean="0">
                                      <a:solidFill>
                                        <a:schemeClr val="tx1"/>
                                      </a:solidFill>
                                      <a:latin typeface="Cambria Math" panose="02040503050406030204" pitchFamily="18" charset="0"/>
                                      <a:ea typeface="Cambria Math" panose="02040503050406030204" pitchFamily="18" charset="0"/>
                                    </a:rPr>
                                    <m:t>𝑘</m:t>
                                  </m:r>
                                </m:e>
                              </m:d>
                            </m:e>
                          </m:nary>
                        </m:e>
                      </m:nary>
                    </m:oMath>
                  </m:oMathPara>
                </a14:m>
                <a:endParaRPr lang="es-MX" sz="2800" dirty="0">
                  <a:solidFill>
                    <a:schemeClr val="tx1"/>
                  </a:solidFill>
                </a:endParaRPr>
              </a:p>
            </p:txBody>
          </p:sp>
        </mc:Choice>
        <mc:Fallback xmlns="">
          <p:sp>
            <p:nvSpPr>
              <p:cNvPr id="9" name="CuadroTexto 8">
                <a:extLst>
                  <a:ext uri="{FF2B5EF4-FFF2-40B4-BE49-F238E27FC236}">
                    <a16:creationId xmlns:a16="http://schemas.microsoft.com/office/drawing/2014/main" id="{57A5A81B-6DF4-FB42-E6C8-F09507496B92}"/>
                  </a:ext>
                </a:extLst>
              </p:cNvPr>
              <p:cNvSpPr txBox="1">
                <a:spLocks noRot="1" noChangeAspect="1" noMove="1" noResize="1" noEditPoints="1" noAdjustHandles="1" noChangeArrowheads="1" noChangeShapeType="1" noTextEdit="1"/>
              </p:cNvSpPr>
              <p:nvPr/>
            </p:nvSpPr>
            <p:spPr>
              <a:xfrm>
                <a:off x="6096001" y="3714184"/>
                <a:ext cx="4034970" cy="1269065"/>
              </a:xfrm>
              <a:prstGeom prst="rect">
                <a:avLst/>
              </a:prstGeom>
              <a:blipFill>
                <a:blip r:embed="rId3"/>
                <a:stretch>
                  <a:fillRect/>
                </a:stretch>
              </a:blipFill>
            </p:spPr>
            <p:txBody>
              <a:bodyPr/>
              <a:lstStyle/>
              <a:p>
                <a:r>
                  <a:rPr lang="es-MX">
                    <a:noFill/>
                  </a:rPr>
                  <a:t> </a:t>
                </a:r>
              </a:p>
            </p:txBody>
          </p:sp>
        </mc:Fallback>
      </mc:AlternateContent>
      <p:sp>
        <p:nvSpPr>
          <p:cNvPr id="10" name="Text Box 17">
            <a:extLst>
              <a:ext uri="{FF2B5EF4-FFF2-40B4-BE49-F238E27FC236}">
                <a16:creationId xmlns:a16="http://schemas.microsoft.com/office/drawing/2014/main" id="{E76B9589-49F4-3A3F-5DBF-0C5149CC3993}"/>
              </a:ext>
            </a:extLst>
          </p:cNvPr>
          <p:cNvSpPr txBox="1">
            <a:spLocks noChangeArrowheads="1"/>
          </p:cNvSpPr>
          <p:nvPr/>
        </p:nvSpPr>
        <p:spPr bwMode="auto">
          <a:xfrm>
            <a:off x="5746786" y="5335192"/>
            <a:ext cx="4933130" cy="523220"/>
          </a:xfrm>
          <a:prstGeom prst="rect">
            <a:avLst/>
          </a:prstGeom>
          <a:noFill/>
          <a:ln>
            <a:noFill/>
          </a:ln>
          <a:effectLst/>
        </p:spPr>
        <p:txBody>
          <a:bodyPr vert="horz" wrap="square" lIns="91440" tIns="45720" rIns="91440" bIns="45720" rtlCol="0">
            <a:spAutoFit/>
          </a:bodyPr>
          <a:lstStyle>
            <a:defPPr>
              <a:defRPr lang="en-US"/>
            </a:defPPr>
            <a:lvl1pPr marL="342891" indent="-342891"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1pPr>
            <a:lvl2pPr marL="457200" indent="-28574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2pPr>
            <a:lvl3pPr marL="914400" indent="-22859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3pPr>
            <a:lvl4pPr marL="1371600" indent="-22859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4pPr>
            <a:lvl5pPr marL="1828800" indent="-22859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5pPr>
            <a:lvl6pPr marL="22860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6pPr>
            <a:lvl7pPr marL="27432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7pPr>
            <a:lvl8pPr marL="32004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8pPr>
            <a:lvl9pPr marL="36576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9pPr>
          </a:lstStyle>
          <a:p>
            <a:pPr algn="ctr" eaLnBrk="1" hangingPunct="1">
              <a:spcBef>
                <a:spcPct val="50000"/>
              </a:spcBef>
              <a:buFontTx/>
              <a:buNone/>
            </a:pPr>
            <a:r>
              <a:rPr lang="en-US" altLang="es-MX" sz="2800" dirty="0" err="1">
                <a:latin typeface="Cambria Math" panose="02040503050406030204" pitchFamily="18" charset="0"/>
                <a:ea typeface="Cambria Math" panose="02040503050406030204" pitchFamily="18" charset="0"/>
              </a:rPr>
              <a:t>X</a:t>
            </a:r>
            <a:r>
              <a:rPr lang="en-US" altLang="es-MX" sz="2800" baseline="-25000" dirty="0" err="1">
                <a:latin typeface="Cambria Math" panose="02040503050406030204" pitchFamily="18" charset="0"/>
                <a:ea typeface="Cambria Math" panose="02040503050406030204" pitchFamily="18" charset="0"/>
              </a:rPr>
              <a:t>ik</a:t>
            </a:r>
            <a:r>
              <a:rPr lang="en-US" altLang="es-MX" sz="2800" dirty="0">
                <a:latin typeface="Cambria Math" panose="02040503050406030204" pitchFamily="18" charset="0"/>
                <a:ea typeface="Cambria Math" panose="02040503050406030204" pitchFamily="18" charset="0"/>
              </a:rPr>
              <a:t> = [ </a:t>
            </a:r>
            <a:r>
              <a:rPr lang="en-US" altLang="es-MX" sz="2800" dirty="0" err="1">
                <a:latin typeface="Cambria Math" panose="02040503050406030204" pitchFamily="18" charset="0"/>
                <a:ea typeface="Cambria Math" panose="02040503050406030204" pitchFamily="18" charset="0"/>
              </a:rPr>
              <a:t>a</a:t>
            </a:r>
            <a:r>
              <a:rPr lang="en-US" altLang="es-MX" sz="2800" baseline="-25000" dirty="0" err="1">
                <a:latin typeface="Cambria Math" panose="02040503050406030204" pitchFamily="18" charset="0"/>
                <a:ea typeface="Cambria Math" panose="02040503050406030204" pitchFamily="18" charset="0"/>
              </a:rPr>
              <a:t>k</a:t>
            </a:r>
            <a:r>
              <a:rPr lang="en-US" altLang="es-MX" sz="2800" dirty="0">
                <a:latin typeface="Cambria Math" panose="02040503050406030204" pitchFamily="18" charset="0"/>
                <a:ea typeface="Cambria Math" panose="02040503050406030204" pitchFamily="18" charset="0"/>
              </a:rPr>
              <a:t> + b</a:t>
            </a:r>
            <a:r>
              <a:rPr lang="en-US" altLang="es-MX" sz="2800" baseline="-25000" dirty="0">
                <a:latin typeface="Cambria Math" panose="02040503050406030204" pitchFamily="18" charset="0"/>
                <a:ea typeface="Cambria Math" panose="02040503050406030204" pitchFamily="18" charset="0"/>
              </a:rPr>
              <a:t>k</a:t>
            </a:r>
            <a:r>
              <a:rPr lang="en-US" altLang="es-MX" sz="2800" dirty="0">
                <a:latin typeface="Cambria Math" panose="02040503050406030204" pitchFamily="18" charset="0"/>
                <a:ea typeface="Cambria Math" panose="02040503050406030204" pitchFamily="18" charset="0"/>
              </a:rPr>
              <a:t> (</a:t>
            </a:r>
            <a:r>
              <a:rPr lang="en-US" altLang="es-MX" sz="2800" dirty="0" err="1">
                <a:latin typeface="Cambria Math" panose="02040503050406030204" pitchFamily="18" charset="0"/>
                <a:ea typeface="Cambria Math" panose="02040503050406030204" pitchFamily="18" charset="0"/>
              </a:rPr>
              <a:t>T</a:t>
            </a:r>
            <a:r>
              <a:rPr lang="en-US" altLang="es-MX" sz="2800" baseline="-25000" dirty="0" err="1">
                <a:latin typeface="Cambria Math" panose="02040503050406030204" pitchFamily="18" charset="0"/>
                <a:ea typeface="Cambria Math" panose="02040503050406030204" pitchFamily="18" charset="0"/>
              </a:rPr>
              <a:t>i</a:t>
            </a:r>
            <a:r>
              <a:rPr lang="en-US" altLang="es-MX" sz="2800" dirty="0">
                <a:latin typeface="Cambria Math" panose="02040503050406030204" pitchFamily="18" charset="0"/>
                <a:ea typeface="Cambria Math" panose="02040503050406030204" pitchFamily="18" charset="0"/>
              </a:rPr>
              <a:t>) ] + </a:t>
            </a:r>
            <a:r>
              <a:rPr lang="en-US" altLang="es-MX" sz="2800" dirty="0" err="1">
                <a:latin typeface="Cambria Math" panose="02040503050406030204" pitchFamily="18" charset="0"/>
                <a:ea typeface="Cambria Math" panose="02040503050406030204" pitchFamily="18" charset="0"/>
              </a:rPr>
              <a:t>E</a:t>
            </a:r>
            <a:r>
              <a:rPr lang="en-US" altLang="es-MX" sz="2800" baseline="-25000" dirty="0" err="1">
                <a:latin typeface="Cambria Math" panose="02040503050406030204" pitchFamily="18" charset="0"/>
                <a:ea typeface="Cambria Math" panose="02040503050406030204" pitchFamily="18" charset="0"/>
              </a:rPr>
              <a:t>ik</a:t>
            </a:r>
            <a:r>
              <a:rPr lang="en-US" altLang="es-MX" sz="28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67350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91C403B1-3685-8DFD-F71E-9FB999BC7E73}"/>
              </a:ext>
            </a:extLst>
          </p:cNvPr>
          <p:cNvGrpSpPr>
            <a:grpSpLocks noChangeAspect="1"/>
          </p:cNvGrpSpPr>
          <p:nvPr/>
        </p:nvGrpSpPr>
        <p:grpSpPr>
          <a:xfrm>
            <a:off x="331478" y="414675"/>
            <a:ext cx="4555134" cy="5490196"/>
            <a:chOff x="8233454" y="4128763"/>
            <a:chExt cx="1704550" cy="2054454"/>
          </a:xfrm>
        </p:grpSpPr>
        <p:sp>
          <p:nvSpPr>
            <p:cNvPr id="5" name="CuadroTexto 4">
              <a:extLst>
                <a:ext uri="{FF2B5EF4-FFF2-40B4-BE49-F238E27FC236}">
                  <a16:creationId xmlns:a16="http://schemas.microsoft.com/office/drawing/2014/main" id="{1EE0ADED-E10E-4929-FCD4-0319FFB94251}"/>
                </a:ext>
              </a:extLst>
            </p:cNvPr>
            <p:cNvSpPr txBox="1"/>
            <p:nvPr/>
          </p:nvSpPr>
          <p:spPr>
            <a:xfrm>
              <a:off x="8233454" y="5526741"/>
              <a:ext cx="1704550" cy="656476"/>
            </a:xfrm>
            <a:prstGeom prst="rect">
              <a:avLst/>
            </a:prstGeom>
            <a:noFill/>
          </p:spPr>
          <p:txBody>
            <a:bodyPr wrap="square">
              <a:spAutoFit/>
            </a:bodyPr>
            <a:lstStyle/>
            <a:p>
              <a:pPr algn="ctr"/>
              <a:r>
                <a:rPr lang="es-MX" sz="5400" dirty="0"/>
                <a:t>Puntajes (scores) </a:t>
              </a:r>
            </a:p>
          </p:txBody>
        </p:sp>
        <p:pic>
          <p:nvPicPr>
            <p:cNvPr id="6" name="Picture 2" descr="calculus Icon - Free PNG &amp; SVG 4456591 - Noun Project">
              <a:extLst>
                <a:ext uri="{FF2B5EF4-FFF2-40B4-BE49-F238E27FC236}">
                  <a16:creationId xmlns:a16="http://schemas.microsoft.com/office/drawing/2014/main" id="{78813D7C-2FB9-2133-1792-440CB316E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974" y="4128763"/>
              <a:ext cx="1489510" cy="148951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uadroTexto 7">
            <a:extLst>
              <a:ext uri="{FF2B5EF4-FFF2-40B4-BE49-F238E27FC236}">
                <a16:creationId xmlns:a16="http://schemas.microsoft.com/office/drawing/2014/main" id="{E8049594-9874-C8D4-73A1-D90342A78143}"/>
              </a:ext>
            </a:extLst>
          </p:cNvPr>
          <p:cNvSpPr txBox="1"/>
          <p:nvPr/>
        </p:nvSpPr>
        <p:spPr>
          <a:xfrm>
            <a:off x="5353176" y="1427839"/>
            <a:ext cx="6096000" cy="2246769"/>
          </a:xfrm>
          <a:prstGeom prst="rect">
            <a:avLst/>
          </a:prstGeom>
          <a:noFill/>
        </p:spPr>
        <p:txBody>
          <a:bodyPr wrap="square">
            <a:spAutoFit/>
          </a:bodyPr>
          <a:lstStyle/>
          <a:p>
            <a:pPr marL="285750" indent="-285750">
              <a:buFont typeface="Arial" panose="020B0604020202020204" pitchFamily="34" charset="0"/>
              <a:buChar char="•"/>
            </a:pPr>
            <a:r>
              <a:rPr lang="es-MX" sz="2800" dirty="0"/>
              <a:t>Procesamiento/transformación/ajuste de datos</a:t>
            </a:r>
          </a:p>
          <a:p>
            <a:pPr marL="285750" indent="-285750">
              <a:buFont typeface="Arial" panose="020B0604020202020204" pitchFamily="34" charset="0"/>
              <a:buChar char="•"/>
            </a:pPr>
            <a:r>
              <a:rPr lang="es-MX" sz="2800" dirty="0"/>
              <a:t>Modelaje estadístico</a:t>
            </a:r>
          </a:p>
          <a:p>
            <a:pPr marL="285750" indent="-285750">
              <a:buFont typeface="Arial" panose="020B0604020202020204" pitchFamily="34" charset="0"/>
              <a:buChar char="•"/>
            </a:pPr>
            <a:r>
              <a:rPr lang="es-MX" sz="2800" dirty="0"/>
              <a:t>Método de agregación</a:t>
            </a:r>
          </a:p>
          <a:p>
            <a:pPr marL="285750" indent="-285750">
              <a:buFont typeface="Arial" panose="020B0604020202020204" pitchFamily="34" charset="0"/>
              <a:buChar char="•"/>
            </a:pPr>
            <a:endParaRPr lang="es-MX" sz="2800"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57A5A81B-6DF4-FB42-E6C8-F09507496B92}"/>
                  </a:ext>
                </a:extLst>
              </p:cNvPr>
              <p:cNvSpPr txBox="1"/>
              <p:nvPr/>
            </p:nvSpPr>
            <p:spPr>
              <a:xfrm>
                <a:off x="6096001" y="3714184"/>
                <a:ext cx="4034970" cy="12690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800" b="0" i="1" smtClean="0">
                              <a:solidFill>
                                <a:schemeClr val="tx1"/>
                              </a:solidFill>
                              <a:latin typeface="Cambria Math" panose="02040503050406030204" pitchFamily="18" charset="0"/>
                            </a:rPr>
                          </m:ctrlPr>
                        </m:sSubPr>
                        <m:e>
                          <m:r>
                            <a:rPr lang="es-MX" sz="2800" b="0" i="1" smtClean="0">
                              <a:solidFill>
                                <a:schemeClr val="tx1"/>
                              </a:solidFill>
                              <a:latin typeface="Cambria Math" panose="02040503050406030204" pitchFamily="18" charset="0"/>
                            </a:rPr>
                            <m:t>𝑀</m:t>
                          </m:r>
                        </m:e>
                        <m:sub>
                          <m:r>
                            <a:rPr lang="es-MX" sz="2800" b="0" i="1" smtClean="0">
                              <a:solidFill>
                                <a:schemeClr val="tx1"/>
                              </a:solidFill>
                              <a:latin typeface="Cambria Math" panose="02040503050406030204" pitchFamily="18" charset="0"/>
                            </a:rPr>
                            <m:t>0</m:t>
                          </m:r>
                        </m:sub>
                      </m:sSub>
                      <m:r>
                        <a:rPr lang="es-MX" sz="2800" b="0" i="1" smtClean="0">
                          <a:solidFill>
                            <a:schemeClr val="tx1"/>
                          </a:solidFill>
                          <a:latin typeface="Cambria Math" panose="02040503050406030204" pitchFamily="18" charset="0"/>
                          <a:ea typeface="Cambria Math" panose="02040503050406030204" pitchFamily="18" charset="0"/>
                        </a:rPr>
                        <m:t>=</m:t>
                      </m:r>
                      <m:f>
                        <m:fPr>
                          <m:ctrlPr>
                            <a:rPr lang="es-MX" sz="2800" b="0" i="1" smtClean="0">
                              <a:solidFill>
                                <a:schemeClr val="tx1"/>
                              </a:solidFill>
                              <a:latin typeface="Cambria Math" panose="02040503050406030204" pitchFamily="18" charset="0"/>
                              <a:ea typeface="Cambria Math" panose="02040503050406030204" pitchFamily="18" charset="0"/>
                            </a:rPr>
                          </m:ctrlPr>
                        </m:fPr>
                        <m:num>
                          <m:r>
                            <a:rPr lang="es-MX" sz="2800" b="0" i="1" smtClean="0">
                              <a:solidFill>
                                <a:schemeClr val="tx1"/>
                              </a:solidFill>
                              <a:latin typeface="Cambria Math" panose="02040503050406030204" pitchFamily="18" charset="0"/>
                              <a:ea typeface="Cambria Math" panose="02040503050406030204" pitchFamily="18" charset="0"/>
                            </a:rPr>
                            <m:t>1</m:t>
                          </m:r>
                        </m:num>
                        <m:den>
                          <m:r>
                            <a:rPr lang="es-MX" sz="2800" b="0" i="1" smtClean="0">
                              <a:solidFill>
                                <a:schemeClr val="tx1"/>
                              </a:solidFill>
                              <a:latin typeface="Cambria Math" panose="02040503050406030204" pitchFamily="18" charset="0"/>
                              <a:ea typeface="Cambria Math" panose="02040503050406030204" pitchFamily="18" charset="0"/>
                            </a:rPr>
                            <m:t>𝑛</m:t>
                          </m:r>
                        </m:den>
                      </m:f>
                      <m:nary>
                        <m:naryPr>
                          <m:chr m:val="∑"/>
                          <m:ctrlPr>
                            <a:rPr lang="es-MX"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s-MX" sz="2800" b="0" i="1" smtClean="0">
                              <a:solidFill>
                                <a:schemeClr val="tx1"/>
                              </a:solidFill>
                              <a:latin typeface="Cambria Math" panose="02040503050406030204" pitchFamily="18" charset="0"/>
                              <a:ea typeface="Cambria Math" panose="02040503050406030204" pitchFamily="18" charset="0"/>
                            </a:rPr>
                            <m:t>𝑖</m:t>
                          </m:r>
                          <m:r>
                            <a:rPr lang="es-MX" sz="2800" b="0" i="1" smtClean="0">
                              <a:solidFill>
                                <a:schemeClr val="tx1"/>
                              </a:solidFill>
                              <a:latin typeface="Cambria Math" panose="02040503050406030204" pitchFamily="18" charset="0"/>
                              <a:ea typeface="Cambria Math" panose="02040503050406030204" pitchFamily="18" charset="0"/>
                            </a:rPr>
                            <m:t>=1</m:t>
                          </m:r>
                        </m:sub>
                        <m:sup>
                          <m:r>
                            <a:rPr lang="es-MX" sz="2800" b="0" i="1" smtClean="0">
                              <a:solidFill>
                                <a:schemeClr val="tx1"/>
                              </a:solidFill>
                              <a:latin typeface="Cambria Math" panose="02040503050406030204" pitchFamily="18" charset="0"/>
                              <a:ea typeface="Cambria Math" panose="02040503050406030204" pitchFamily="18" charset="0"/>
                            </a:rPr>
                            <m:t>𝑛</m:t>
                          </m:r>
                        </m:sup>
                        <m:e>
                          <m:nary>
                            <m:naryPr>
                              <m:chr m:val="∑"/>
                              <m:ctrlPr>
                                <a:rPr lang="es-MX"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s-MX" sz="2800" b="0" i="1" smtClean="0">
                                  <a:solidFill>
                                    <a:schemeClr val="tx1"/>
                                  </a:solidFill>
                                  <a:latin typeface="Cambria Math" panose="02040503050406030204" pitchFamily="18" charset="0"/>
                                  <a:ea typeface="Cambria Math" panose="02040503050406030204" pitchFamily="18" charset="0"/>
                                </a:rPr>
                                <m:t>𝑗</m:t>
                              </m:r>
                              <m:r>
                                <a:rPr lang="es-MX" sz="2800" b="0" i="1" smtClean="0">
                                  <a:solidFill>
                                    <a:schemeClr val="tx1"/>
                                  </a:solidFill>
                                  <a:latin typeface="Cambria Math" panose="02040503050406030204" pitchFamily="18" charset="0"/>
                                  <a:ea typeface="Cambria Math" panose="02040503050406030204" pitchFamily="18" charset="0"/>
                                </a:rPr>
                                <m:t>=1</m:t>
                              </m:r>
                            </m:sub>
                            <m:sup>
                              <m:r>
                                <a:rPr lang="es-MX" sz="2800" b="0" i="1" smtClean="0">
                                  <a:solidFill>
                                    <a:schemeClr val="tx1"/>
                                  </a:solidFill>
                                  <a:latin typeface="Cambria Math" panose="02040503050406030204" pitchFamily="18" charset="0"/>
                                  <a:ea typeface="Cambria Math" panose="02040503050406030204" pitchFamily="18" charset="0"/>
                                </a:rPr>
                                <m:t>𝑑</m:t>
                              </m:r>
                            </m:sup>
                            <m:e>
                              <m:sSub>
                                <m:sSubPr>
                                  <m:ctrlPr>
                                    <a:rPr lang="es-MX" sz="2800" b="0" i="1" smtClean="0">
                                      <a:solidFill>
                                        <a:schemeClr val="tx1"/>
                                      </a:solidFill>
                                      <a:latin typeface="Cambria Math" panose="02040503050406030204" pitchFamily="18" charset="0"/>
                                      <a:ea typeface="Cambria Math" panose="02040503050406030204" pitchFamily="18" charset="0"/>
                                    </a:rPr>
                                  </m:ctrlPr>
                                </m:sSubPr>
                                <m:e>
                                  <m:r>
                                    <a:rPr lang="es-MX" sz="2800" b="0" i="1" smtClean="0">
                                      <a:solidFill>
                                        <a:schemeClr val="tx1"/>
                                      </a:solidFill>
                                      <a:latin typeface="Cambria Math" panose="02040503050406030204" pitchFamily="18" charset="0"/>
                                      <a:ea typeface="Cambria Math" panose="02040503050406030204" pitchFamily="18" charset="0"/>
                                    </a:rPr>
                                    <m:t>𝑤</m:t>
                                  </m:r>
                                </m:e>
                                <m:sub>
                                  <m:r>
                                    <a:rPr lang="es-MX" sz="2800" b="0" i="1" smtClean="0">
                                      <a:solidFill>
                                        <a:schemeClr val="tx1"/>
                                      </a:solidFill>
                                      <a:latin typeface="Cambria Math" panose="02040503050406030204" pitchFamily="18" charset="0"/>
                                      <a:ea typeface="Cambria Math" panose="02040503050406030204" pitchFamily="18" charset="0"/>
                                    </a:rPr>
                                    <m:t>𝑗</m:t>
                                  </m:r>
                                </m:sub>
                              </m:sSub>
                              <m:sSubSup>
                                <m:sSubSupPr>
                                  <m:ctrlPr>
                                    <a:rPr lang="es-MX" sz="2800" b="0" i="1" smtClean="0">
                                      <a:solidFill>
                                        <a:schemeClr val="tx1"/>
                                      </a:solidFill>
                                      <a:latin typeface="Cambria Math" panose="02040503050406030204" pitchFamily="18" charset="0"/>
                                      <a:ea typeface="Cambria Math" panose="02040503050406030204" pitchFamily="18" charset="0"/>
                                    </a:rPr>
                                  </m:ctrlPr>
                                </m:sSubSupPr>
                                <m:e>
                                  <m:r>
                                    <a:rPr lang="es-MX" sz="2800" b="0" i="1" smtClean="0">
                                      <a:solidFill>
                                        <a:schemeClr val="tx1"/>
                                      </a:solidFill>
                                      <a:latin typeface="Cambria Math" panose="02040503050406030204" pitchFamily="18" charset="0"/>
                                      <a:ea typeface="Cambria Math" panose="02040503050406030204" pitchFamily="18" charset="0"/>
                                    </a:rPr>
                                    <m:t>𝑔</m:t>
                                  </m:r>
                                </m:e>
                                <m:sub>
                                  <m:r>
                                    <a:rPr lang="es-MX" sz="2800" b="0" i="1" smtClean="0">
                                      <a:solidFill>
                                        <a:schemeClr val="tx1"/>
                                      </a:solidFill>
                                      <a:latin typeface="Cambria Math" panose="02040503050406030204" pitchFamily="18" charset="0"/>
                                      <a:ea typeface="Cambria Math" panose="02040503050406030204" pitchFamily="18" charset="0"/>
                                    </a:rPr>
                                    <m:t>𝑖𝑗</m:t>
                                  </m:r>
                                </m:sub>
                                <m:sup>
                                  <m:r>
                                    <a:rPr lang="es-MX" sz="2800" b="0" i="1" smtClean="0">
                                      <a:solidFill>
                                        <a:schemeClr val="tx1"/>
                                      </a:solidFill>
                                      <a:latin typeface="Cambria Math" panose="02040503050406030204" pitchFamily="18" charset="0"/>
                                      <a:ea typeface="Cambria Math" panose="02040503050406030204" pitchFamily="18" charset="0"/>
                                    </a:rPr>
                                    <m:t>0</m:t>
                                  </m:r>
                                </m:sup>
                              </m:sSubSup>
                              <m:d>
                                <m:dPr>
                                  <m:ctrlPr>
                                    <a:rPr lang="es-MX" sz="2800" b="0" i="1" smtClean="0">
                                      <a:solidFill>
                                        <a:schemeClr val="tx1"/>
                                      </a:solidFill>
                                      <a:latin typeface="Cambria Math" panose="02040503050406030204" pitchFamily="18" charset="0"/>
                                      <a:ea typeface="Cambria Math" panose="02040503050406030204" pitchFamily="18" charset="0"/>
                                    </a:rPr>
                                  </m:ctrlPr>
                                </m:dPr>
                                <m:e>
                                  <m:r>
                                    <a:rPr lang="es-MX" sz="2800" b="0" i="1" smtClean="0">
                                      <a:solidFill>
                                        <a:schemeClr val="tx1"/>
                                      </a:solidFill>
                                      <a:latin typeface="Cambria Math" panose="02040503050406030204" pitchFamily="18" charset="0"/>
                                      <a:ea typeface="Cambria Math" panose="02040503050406030204" pitchFamily="18" charset="0"/>
                                    </a:rPr>
                                    <m:t>𝑘</m:t>
                                  </m:r>
                                </m:e>
                              </m:d>
                            </m:e>
                          </m:nary>
                        </m:e>
                      </m:nary>
                    </m:oMath>
                  </m:oMathPara>
                </a14:m>
                <a:endParaRPr lang="es-MX" sz="2800" dirty="0">
                  <a:solidFill>
                    <a:schemeClr val="tx1"/>
                  </a:solidFill>
                </a:endParaRPr>
              </a:p>
            </p:txBody>
          </p:sp>
        </mc:Choice>
        <mc:Fallback xmlns="">
          <p:sp>
            <p:nvSpPr>
              <p:cNvPr id="9" name="CuadroTexto 8">
                <a:extLst>
                  <a:ext uri="{FF2B5EF4-FFF2-40B4-BE49-F238E27FC236}">
                    <a16:creationId xmlns:a16="http://schemas.microsoft.com/office/drawing/2014/main" id="{57A5A81B-6DF4-FB42-E6C8-F09507496B92}"/>
                  </a:ext>
                </a:extLst>
              </p:cNvPr>
              <p:cNvSpPr txBox="1">
                <a:spLocks noRot="1" noChangeAspect="1" noMove="1" noResize="1" noEditPoints="1" noAdjustHandles="1" noChangeArrowheads="1" noChangeShapeType="1" noTextEdit="1"/>
              </p:cNvSpPr>
              <p:nvPr/>
            </p:nvSpPr>
            <p:spPr>
              <a:xfrm>
                <a:off x="6096001" y="3714184"/>
                <a:ext cx="4034970" cy="1269065"/>
              </a:xfrm>
              <a:prstGeom prst="rect">
                <a:avLst/>
              </a:prstGeom>
              <a:blipFill>
                <a:blip r:embed="rId3"/>
                <a:stretch>
                  <a:fillRect/>
                </a:stretch>
              </a:blipFill>
            </p:spPr>
            <p:txBody>
              <a:bodyPr/>
              <a:lstStyle/>
              <a:p>
                <a:r>
                  <a:rPr lang="es-MX">
                    <a:noFill/>
                  </a:rPr>
                  <a:t> </a:t>
                </a:r>
              </a:p>
            </p:txBody>
          </p:sp>
        </mc:Fallback>
      </mc:AlternateContent>
      <p:sp>
        <p:nvSpPr>
          <p:cNvPr id="10" name="Text Box 17">
            <a:extLst>
              <a:ext uri="{FF2B5EF4-FFF2-40B4-BE49-F238E27FC236}">
                <a16:creationId xmlns:a16="http://schemas.microsoft.com/office/drawing/2014/main" id="{E76B9589-49F4-3A3F-5DBF-0C5149CC3993}"/>
              </a:ext>
            </a:extLst>
          </p:cNvPr>
          <p:cNvSpPr txBox="1">
            <a:spLocks noChangeArrowheads="1"/>
          </p:cNvSpPr>
          <p:nvPr/>
        </p:nvSpPr>
        <p:spPr bwMode="auto">
          <a:xfrm>
            <a:off x="5746786" y="5335192"/>
            <a:ext cx="4933130" cy="523220"/>
          </a:xfrm>
          <a:prstGeom prst="rect">
            <a:avLst/>
          </a:prstGeom>
          <a:noFill/>
          <a:ln>
            <a:noFill/>
          </a:ln>
          <a:effectLst/>
        </p:spPr>
        <p:txBody>
          <a:bodyPr vert="horz" wrap="square" lIns="91440" tIns="45720" rIns="91440" bIns="45720" rtlCol="0">
            <a:spAutoFit/>
          </a:bodyPr>
          <a:lstStyle>
            <a:defPPr>
              <a:defRPr lang="en-US"/>
            </a:defPPr>
            <a:lvl1pPr marL="342891" indent="-342891"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1pPr>
            <a:lvl2pPr marL="457200" indent="-28574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2pPr>
            <a:lvl3pPr marL="914400" indent="-22859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3pPr>
            <a:lvl4pPr marL="1371600" indent="-22859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4pPr>
            <a:lvl5pPr marL="1828800" indent="-228594" algn="l" defTabSz="457189" rtl="0" eaLnBrk="0" fontAlgn="base" latinLnBrk="0" hangingPunct="0">
              <a:spcBef>
                <a:spcPct val="0"/>
              </a:spcBef>
              <a:spcAft>
                <a:spcPct val="0"/>
              </a:spcAft>
              <a:buFont typeface="Arial"/>
              <a:buChar char="»"/>
              <a:defRPr sz="1600" kern="1200">
                <a:solidFill>
                  <a:schemeClr val="tx1"/>
                </a:solidFill>
                <a:latin typeface="Times New Roman" panose="02020603050405020304" pitchFamily="18" charset="0"/>
                <a:ea typeface="+mn-ea"/>
                <a:cs typeface="+mn-cs"/>
              </a:defRPr>
            </a:lvl5pPr>
            <a:lvl6pPr marL="22860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6pPr>
            <a:lvl7pPr marL="27432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7pPr>
            <a:lvl8pPr marL="32004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8pPr>
            <a:lvl9pPr marL="3657600" indent="-228594" algn="l" defTabSz="914400" rtl="0" eaLnBrk="1" latinLnBrk="0" hangingPunct="1">
              <a:spcBef>
                <a:spcPct val="20000"/>
              </a:spcBef>
              <a:buFont typeface="Arial"/>
              <a:buChar char="•"/>
              <a:defRPr sz="1600" kern="1200">
                <a:solidFill>
                  <a:schemeClr val="tx1"/>
                </a:solidFill>
                <a:latin typeface="Times New Roman" panose="02020603050405020304" pitchFamily="18" charset="0"/>
                <a:ea typeface="+mn-ea"/>
                <a:cs typeface="+mn-cs"/>
              </a:defRPr>
            </a:lvl9pPr>
          </a:lstStyle>
          <a:p>
            <a:pPr algn="ctr" eaLnBrk="1" hangingPunct="1">
              <a:spcBef>
                <a:spcPct val="50000"/>
              </a:spcBef>
              <a:buFontTx/>
              <a:buNone/>
            </a:pPr>
            <a:r>
              <a:rPr lang="en-US" altLang="es-MX" sz="2800" dirty="0" err="1">
                <a:latin typeface="Cambria Math" panose="02040503050406030204" pitchFamily="18" charset="0"/>
                <a:ea typeface="Cambria Math" panose="02040503050406030204" pitchFamily="18" charset="0"/>
              </a:rPr>
              <a:t>X</a:t>
            </a:r>
            <a:r>
              <a:rPr lang="en-US" altLang="es-MX" sz="2800" baseline="-25000" dirty="0" err="1">
                <a:latin typeface="Cambria Math" panose="02040503050406030204" pitchFamily="18" charset="0"/>
                <a:ea typeface="Cambria Math" panose="02040503050406030204" pitchFamily="18" charset="0"/>
              </a:rPr>
              <a:t>ik</a:t>
            </a:r>
            <a:r>
              <a:rPr lang="en-US" altLang="es-MX" sz="2800" dirty="0">
                <a:latin typeface="Cambria Math" panose="02040503050406030204" pitchFamily="18" charset="0"/>
                <a:ea typeface="Cambria Math" panose="02040503050406030204" pitchFamily="18" charset="0"/>
              </a:rPr>
              <a:t> = [ </a:t>
            </a:r>
            <a:r>
              <a:rPr lang="en-US" altLang="es-MX" sz="2800" dirty="0" err="1">
                <a:latin typeface="Cambria Math" panose="02040503050406030204" pitchFamily="18" charset="0"/>
                <a:ea typeface="Cambria Math" panose="02040503050406030204" pitchFamily="18" charset="0"/>
              </a:rPr>
              <a:t>a</a:t>
            </a:r>
            <a:r>
              <a:rPr lang="en-US" altLang="es-MX" sz="2800" baseline="-25000" dirty="0" err="1">
                <a:latin typeface="Cambria Math" panose="02040503050406030204" pitchFamily="18" charset="0"/>
                <a:ea typeface="Cambria Math" panose="02040503050406030204" pitchFamily="18" charset="0"/>
              </a:rPr>
              <a:t>k</a:t>
            </a:r>
            <a:r>
              <a:rPr lang="en-US" altLang="es-MX" sz="2800" dirty="0">
                <a:latin typeface="Cambria Math" panose="02040503050406030204" pitchFamily="18" charset="0"/>
                <a:ea typeface="Cambria Math" panose="02040503050406030204" pitchFamily="18" charset="0"/>
              </a:rPr>
              <a:t> + b</a:t>
            </a:r>
            <a:r>
              <a:rPr lang="en-US" altLang="es-MX" sz="2800" baseline="-25000" dirty="0">
                <a:latin typeface="Cambria Math" panose="02040503050406030204" pitchFamily="18" charset="0"/>
                <a:ea typeface="Cambria Math" panose="02040503050406030204" pitchFamily="18" charset="0"/>
              </a:rPr>
              <a:t>k</a:t>
            </a:r>
            <a:r>
              <a:rPr lang="en-US" altLang="es-MX" sz="2800" dirty="0">
                <a:latin typeface="Cambria Math" panose="02040503050406030204" pitchFamily="18" charset="0"/>
                <a:ea typeface="Cambria Math" panose="02040503050406030204" pitchFamily="18" charset="0"/>
              </a:rPr>
              <a:t> (</a:t>
            </a:r>
            <a:r>
              <a:rPr lang="en-US" altLang="es-MX" sz="2800" dirty="0" err="1">
                <a:latin typeface="Cambria Math" panose="02040503050406030204" pitchFamily="18" charset="0"/>
                <a:ea typeface="Cambria Math" panose="02040503050406030204" pitchFamily="18" charset="0"/>
              </a:rPr>
              <a:t>T</a:t>
            </a:r>
            <a:r>
              <a:rPr lang="en-US" altLang="es-MX" sz="2800" baseline="-25000" dirty="0" err="1">
                <a:latin typeface="Cambria Math" panose="02040503050406030204" pitchFamily="18" charset="0"/>
                <a:ea typeface="Cambria Math" panose="02040503050406030204" pitchFamily="18" charset="0"/>
              </a:rPr>
              <a:t>i</a:t>
            </a:r>
            <a:r>
              <a:rPr lang="en-US" altLang="es-MX" sz="2800" dirty="0">
                <a:latin typeface="Cambria Math" panose="02040503050406030204" pitchFamily="18" charset="0"/>
                <a:ea typeface="Cambria Math" panose="02040503050406030204" pitchFamily="18" charset="0"/>
              </a:rPr>
              <a:t>) ] + </a:t>
            </a:r>
            <a:r>
              <a:rPr lang="en-US" altLang="es-MX" sz="2800" dirty="0" err="1">
                <a:latin typeface="Cambria Math" panose="02040503050406030204" pitchFamily="18" charset="0"/>
                <a:ea typeface="Cambria Math" panose="02040503050406030204" pitchFamily="18" charset="0"/>
              </a:rPr>
              <a:t>E</a:t>
            </a:r>
            <a:r>
              <a:rPr lang="en-US" altLang="es-MX" sz="2800" baseline="-25000" dirty="0" err="1">
                <a:latin typeface="Cambria Math" panose="02040503050406030204" pitchFamily="18" charset="0"/>
                <a:ea typeface="Cambria Math" panose="02040503050406030204" pitchFamily="18" charset="0"/>
              </a:rPr>
              <a:t>ik</a:t>
            </a:r>
            <a:r>
              <a:rPr lang="en-US" altLang="es-MX" sz="28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6735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32E1B21-B978-B428-F372-380F59F8F84C}"/>
              </a:ext>
            </a:extLst>
          </p:cNvPr>
          <p:cNvGrpSpPr>
            <a:grpSpLocks noChangeAspect="1"/>
          </p:cNvGrpSpPr>
          <p:nvPr/>
        </p:nvGrpSpPr>
        <p:grpSpPr>
          <a:xfrm>
            <a:off x="338301" y="897022"/>
            <a:ext cx="4929335" cy="5063956"/>
            <a:chOff x="1559858" y="4453867"/>
            <a:chExt cx="1983096" cy="1824757"/>
          </a:xfrm>
        </p:grpSpPr>
        <p:sp>
          <p:nvSpPr>
            <p:cNvPr id="5" name="CuadroTexto 4">
              <a:extLst>
                <a:ext uri="{FF2B5EF4-FFF2-40B4-BE49-F238E27FC236}">
                  <a16:creationId xmlns:a16="http://schemas.microsoft.com/office/drawing/2014/main" id="{1C5C8983-0D27-2F20-13B1-1416CA946566}"/>
                </a:ext>
              </a:extLst>
            </p:cNvPr>
            <p:cNvSpPr txBox="1"/>
            <p:nvPr/>
          </p:nvSpPr>
          <p:spPr>
            <a:xfrm>
              <a:off x="1677232" y="5646466"/>
              <a:ext cx="1844802" cy="632158"/>
            </a:xfrm>
            <a:prstGeom prst="rect">
              <a:avLst/>
            </a:prstGeom>
            <a:noFill/>
          </p:spPr>
          <p:txBody>
            <a:bodyPr wrap="square">
              <a:spAutoFit/>
            </a:bodyPr>
            <a:lstStyle/>
            <a:p>
              <a:pPr algn="ctr"/>
              <a:r>
                <a:rPr lang="es-MX" sz="5400" dirty="0"/>
                <a:t>Resultados de Medición</a:t>
              </a:r>
            </a:p>
          </p:txBody>
        </p:sp>
        <p:pic>
          <p:nvPicPr>
            <p:cNvPr id="6" name="Gráfico 5" descr="Pensamiento científico con relleno sólido">
              <a:extLst>
                <a:ext uri="{FF2B5EF4-FFF2-40B4-BE49-F238E27FC236}">
                  <a16:creationId xmlns:a16="http://schemas.microsoft.com/office/drawing/2014/main" id="{C02BC093-078D-DCE0-5691-BC6B2F8CA7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858" y="4453867"/>
              <a:ext cx="1072874" cy="1072874"/>
            </a:xfrm>
            <a:prstGeom prst="rect">
              <a:avLst/>
            </a:prstGeom>
          </p:spPr>
        </p:pic>
        <p:pic>
          <p:nvPicPr>
            <p:cNvPr id="7" name="Picture 8" descr="Books stack - Free education icons">
              <a:extLst>
                <a:ext uri="{FF2B5EF4-FFF2-40B4-BE49-F238E27FC236}">
                  <a16:creationId xmlns:a16="http://schemas.microsoft.com/office/drawing/2014/main" id="{E1284879-71C4-C2E7-AA77-3A79458A3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912" y="4453867"/>
              <a:ext cx="890042" cy="89004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uadroTexto 8">
            <a:extLst>
              <a:ext uri="{FF2B5EF4-FFF2-40B4-BE49-F238E27FC236}">
                <a16:creationId xmlns:a16="http://schemas.microsoft.com/office/drawing/2014/main" id="{29ABEB45-BE37-CC94-2E52-88229310DAB4}"/>
              </a:ext>
            </a:extLst>
          </p:cNvPr>
          <p:cNvSpPr txBox="1"/>
          <p:nvPr/>
        </p:nvSpPr>
        <p:spPr>
          <a:xfrm>
            <a:off x="5871457" y="1450263"/>
            <a:ext cx="6096000" cy="3108543"/>
          </a:xfrm>
          <a:prstGeom prst="rect">
            <a:avLst/>
          </a:prstGeom>
          <a:noFill/>
        </p:spPr>
        <p:txBody>
          <a:bodyPr wrap="square">
            <a:spAutoFit/>
          </a:bodyPr>
          <a:lstStyle/>
          <a:p>
            <a:pPr marL="342900" indent="-342900">
              <a:buFont typeface="Arial" panose="020B0604020202020204" pitchFamily="34" charset="0"/>
              <a:buChar char="•"/>
            </a:pPr>
            <a:r>
              <a:rPr lang="es-MX" sz="2800" dirty="0"/>
              <a:t>Afirmación de conocimiento acerca de una o más cantidades atribuidas al sistema bajo medición </a:t>
            </a:r>
          </a:p>
          <a:p>
            <a:pPr marL="342900" indent="-342900">
              <a:buFont typeface="Arial" panose="020B0604020202020204" pitchFamily="34" charset="0"/>
              <a:buChar char="•"/>
            </a:pPr>
            <a:r>
              <a:rPr lang="es-MX" sz="2800" dirty="0"/>
              <a:t>Formuladas en clave de objetos científicos, conceptos abstractos y universales –</a:t>
            </a:r>
            <a:r>
              <a:rPr lang="es-MX" sz="2800" dirty="0" err="1"/>
              <a:t>e.g</a:t>
            </a:r>
            <a:r>
              <a:rPr lang="es-MX" sz="2800" dirty="0"/>
              <a:t>. masa, corriente, temperatura, duración, pobreza</a:t>
            </a:r>
          </a:p>
        </p:txBody>
      </p:sp>
    </p:spTree>
    <p:extLst>
      <p:ext uri="{BB962C8B-B14F-4D97-AF65-F5344CB8AC3E}">
        <p14:creationId xmlns:p14="http://schemas.microsoft.com/office/powerpoint/2010/main" val="23407486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032E1B21-B978-B428-F372-380F59F8F84C}"/>
              </a:ext>
            </a:extLst>
          </p:cNvPr>
          <p:cNvGrpSpPr>
            <a:grpSpLocks noChangeAspect="1"/>
          </p:cNvGrpSpPr>
          <p:nvPr/>
        </p:nvGrpSpPr>
        <p:grpSpPr>
          <a:xfrm>
            <a:off x="338301" y="897022"/>
            <a:ext cx="4929335" cy="5063956"/>
            <a:chOff x="1559858" y="4453867"/>
            <a:chExt cx="1983096" cy="1824757"/>
          </a:xfrm>
        </p:grpSpPr>
        <p:sp>
          <p:nvSpPr>
            <p:cNvPr id="5" name="CuadroTexto 4">
              <a:extLst>
                <a:ext uri="{FF2B5EF4-FFF2-40B4-BE49-F238E27FC236}">
                  <a16:creationId xmlns:a16="http://schemas.microsoft.com/office/drawing/2014/main" id="{1C5C8983-0D27-2F20-13B1-1416CA946566}"/>
                </a:ext>
              </a:extLst>
            </p:cNvPr>
            <p:cNvSpPr txBox="1"/>
            <p:nvPr/>
          </p:nvSpPr>
          <p:spPr>
            <a:xfrm>
              <a:off x="1677232" y="5646466"/>
              <a:ext cx="1844802" cy="632158"/>
            </a:xfrm>
            <a:prstGeom prst="rect">
              <a:avLst/>
            </a:prstGeom>
            <a:noFill/>
          </p:spPr>
          <p:txBody>
            <a:bodyPr wrap="square">
              <a:spAutoFit/>
            </a:bodyPr>
            <a:lstStyle/>
            <a:p>
              <a:pPr algn="ctr"/>
              <a:r>
                <a:rPr lang="es-MX" sz="5400" dirty="0"/>
                <a:t>Resultados de Medición</a:t>
              </a:r>
            </a:p>
          </p:txBody>
        </p:sp>
        <p:pic>
          <p:nvPicPr>
            <p:cNvPr id="6" name="Gráfico 5" descr="Pensamiento científico con relleno sólido">
              <a:extLst>
                <a:ext uri="{FF2B5EF4-FFF2-40B4-BE49-F238E27FC236}">
                  <a16:creationId xmlns:a16="http://schemas.microsoft.com/office/drawing/2014/main" id="{C02BC093-078D-DCE0-5691-BC6B2F8CA7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9858" y="4453867"/>
              <a:ext cx="1072874" cy="1072874"/>
            </a:xfrm>
            <a:prstGeom prst="rect">
              <a:avLst/>
            </a:prstGeom>
          </p:spPr>
        </p:pic>
        <p:pic>
          <p:nvPicPr>
            <p:cNvPr id="7" name="Picture 8" descr="Books stack - Free education icons">
              <a:extLst>
                <a:ext uri="{FF2B5EF4-FFF2-40B4-BE49-F238E27FC236}">
                  <a16:creationId xmlns:a16="http://schemas.microsoft.com/office/drawing/2014/main" id="{E1284879-71C4-C2E7-AA77-3A79458A3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912" y="4453867"/>
              <a:ext cx="890042" cy="89004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uadroTexto 8">
            <a:extLst>
              <a:ext uri="{FF2B5EF4-FFF2-40B4-BE49-F238E27FC236}">
                <a16:creationId xmlns:a16="http://schemas.microsoft.com/office/drawing/2014/main" id="{29ABEB45-BE37-CC94-2E52-88229310DAB4}"/>
              </a:ext>
            </a:extLst>
          </p:cNvPr>
          <p:cNvSpPr txBox="1"/>
          <p:nvPr/>
        </p:nvSpPr>
        <p:spPr>
          <a:xfrm>
            <a:off x="5871457" y="1450263"/>
            <a:ext cx="6096000" cy="3108543"/>
          </a:xfrm>
          <a:prstGeom prst="rect">
            <a:avLst/>
          </a:prstGeom>
          <a:noFill/>
        </p:spPr>
        <p:txBody>
          <a:bodyPr wrap="square">
            <a:spAutoFit/>
          </a:bodyPr>
          <a:lstStyle/>
          <a:p>
            <a:pPr marL="342900" indent="-342900">
              <a:buFont typeface="Arial" panose="020B0604020202020204" pitchFamily="34" charset="0"/>
              <a:buChar char="•"/>
            </a:pPr>
            <a:r>
              <a:rPr lang="es-MX" sz="2800" dirty="0"/>
              <a:t>Afirmación de conocimiento acerca de una o más cantidades atribuidas al sistema bajo medición </a:t>
            </a:r>
          </a:p>
          <a:p>
            <a:pPr marL="342900" indent="-342900">
              <a:buFont typeface="Arial" panose="020B0604020202020204" pitchFamily="34" charset="0"/>
              <a:buChar char="•"/>
            </a:pPr>
            <a:r>
              <a:rPr lang="es-MX" sz="2800" dirty="0"/>
              <a:t>Formuladas en clave de objetos científicos, conceptos abstractos y universales –</a:t>
            </a:r>
            <a:r>
              <a:rPr lang="es-MX" sz="2800" dirty="0" err="1"/>
              <a:t>e.g</a:t>
            </a:r>
            <a:r>
              <a:rPr lang="es-MX" sz="2800" dirty="0"/>
              <a:t>. masa, corriente, temperatura, duración, pobreza</a:t>
            </a:r>
          </a:p>
        </p:txBody>
      </p:sp>
    </p:spTree>
    <p:extLst>
      <p:ext uri="{BB962C8B-B14F-4D97-AF65-F5344CB8AC3E}">
        <p14:creationId xmlns:p14="http://schemas.microsoft.com/office/powerpoint/2010/main" val="23407486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io">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ción1" id="{DAFF0ADD-4D83-4FFD-8BC0-5A8C07C2B4E9}" vid="{BC99898B-6D03-40C4-A2EE-8A04A8ADA65D}"/>
    </a:ext>
  </a:extLst>
</a:theme>
</file>

<file path=ppt/theme/theme10.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io">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ción1" id="{DAFF0ADD-4D83-4FFD-8BC0-5A8C07C2B4E9}" vid="{BC99898B-6D03-40C4-A2EE-8A04A8ADA65D}"/>
    </a:ext>
  </a:extLst>
</a:theme>
</file>

<file path=docProps/app.xml><?xml version="1.0" encoding="utf-8"?>
<Properties xmlns="http://schemas.openxmlformats.org/officeDocument/2006/extended-properties" xmlns:vt="http://schemas.openxmlformats.org/officeDocument/2006/docPropsVTypes">
  <Template/>
  <TotalTime>184</TotalTime>
  <Words>2636</Words>
  <Application>Microsoft Office PowerPoint</Application>
  <PresentationFormat>Panorámica</PresentationFormat>
  <Paragraphs>460</Paragraphs>
  <Slides>49</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49</vt:i4>
      </vt:variant>
    </vt:vector>
  </HeadingPairs>
  <TitlesOfParts>
    <vt:vector size="59" baseType="lpstr">
      <vt:lpstr>Arial</vt:lpstr>
      <vt:lpstr>Calibri</vt:lpstr>
      <vt:lpstr>Californian FB</vt:lpstr>
      <vt:lpstr>Cambria</vt:lpstr>
      <vt:lpstr>Cambria Math</vt:lpstr>
      <vt:lpstr>Corbel</vt:lpstr>
      <vt:lpstr>Gill Sans MT</vt:lpstr>
      <vt:lpstr>Times New Roman</vt:lpstr>
      <vt:lpstr>Tema de Office</vt:lpstr>
      <vt:lpstr>Bitmap Image</vt:lpstr>
      <vt:lpstr>Sesión 15: Validez en medición</vt:lpstr>
      <vt:lpstr>Variables latentes y confiabildiad</vt:lpstr>
      <vt:lpstr>Variables latentes repensada por Goldstein (1989)</vt:lpstr>
      <vt:lpstr>Validez</vt:lpstr>
      <vt:lpstr>Presentación de PowerPoint</vt:lpstr>
      <vt:lpstr>Presentación de PowerPoint</vt:lpstr>
      <vt:lpstr>Presentación de PowerPoint</vt:lpstr>
      <vt:lpstr>Presentación de PowerPoint</vt:lpstr>
      <vt:lpstr>Presentación de PowerPoint</vt:lpstr>
      <vt:lpstr>Presentación de PowerPoint</vt:lpstr>
      <vt:lpstr>Confiabilidad y validez</vt:lpstr>
      <vt:lpstr>Variables latentes</vt:lpstr>
      <vt:lpstr>Considere lo siguiente</vt:lpstr>
      <vt:lpstr>Expectativa</vt:lpstr>
      <vt:lpstr>Expectativa</vt:lpstr>
      <vt:lpstr>Expectativa</vt:lpstr>
      <vt:lpstr>Confiabilidad y validez</vt:lpstr>
      <vt:lpstr>Validez</vt:lpstr>
      <vt:lpstr>Validez, experimento y el estándar de oro</vt:lpstr>
      <vt:lpstr>Validez y experimento</vt:lpstr>
      <vt:lpstr>Validez y experimento</vt:lpstr>
      <vt:lpstr>Validez</vt:lpstr>
      <vt:lpstr>Presentación de PowerPoint</vt:lpstr>
      <vt:lpstr>Validez: Sus inicios</vt:lpstr>
      <vt:lpstr>Validez de criterio</vt:lpstr>
      <vt:lpstr>Validación de criterio a la antigua</vt:lpstr>
      <vt:lpstr>SEM: Validez de criterio o predictiva</vt:lpstr>
      <vt:lpstr>Validez de criterio: Descriptivos</vt:lpstr>
      <vt:lpstr>Presentación de PowerPoint</vt:lpstr>
      <vt:lpstr>¿Qué hay de esto?</vt:lpstr>
      <vt:lpstr>Validez concurrente</vt:lpstr>
      <vt:lpstr>Validación concurrente a la antigua</vt:lpstr>
      <vt:lpstr>SEM: Validación concurrente</vt:lpstr>
      <vt:lpstr>Ejemplo: Validez concurrente</vt:lpstr>
      <vt:lpstr>Validez de contenido</vt:lpstr>
      <vt:lpstr>Validez de “cara”</vt:lpstr>
      <vt:lpstr>Métodos: Validez de cara</vt:lpstr>
      <vt:lpstr>Validez de constructo</vt:lpstr>
      <vt:lpstr>Validez de constructo</vt:lpstr>
      <vt:lpstr>Validez de constructo</vt:lpstr>
      <vt:lpstr>Validez de constructo</vt:lpstr>
      <vt:lpstr>SEM y Validez</vt:lpstr>
      <vt:lpstr>Validez y complementariedad: EMSA y ELCSA</vt:lpstr>
      <vt:lpstr>Es grave que no se sostenga el Rasch?</vt:lpstr>
      <vt:lpstr>Validez de criterio de los cuatro grupos</vt:lpstr>
      <vt:lpstr>Nunca confundan validez con confiabilidad</vt:lpstr>
      <vt:lpstr>Conclusiones</vt:lpstr>
      <vt:lpstr>CONTACTO</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14: Validez en medición</dc:title>
  <dc:creator>Hector Najera</dc:creator>
  <cp:lastModifiedBy>Hector Najera</cp:lastModifiedBy>
  <cp:revision>4</cp:revision>
  <dcterms:created xsi:type="dcterms:W3CDTF">2021-11-11T20:26:08Z</dcterms:created>
  <dcterms:modified xsi:type="dcterms:W3CDTF">2022-11-24T21:53:10Z</dcterms:modified>
</cp:coreProperties>
</file>