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52" r:id="rId4"/>
    <p:sldId id="517" r:id="rId5"/>
    <p:sldId id="458" r:id="rId6"/>
    <p:sldId id="264" r:id="rId7"/>
    <p:sldId id="267" r:id="rId8"/>
    <p:sldId id="271" r:id="rId9"/>
    <p:sldId id="274" r:id="rId10"/>
    <p:sldId id="489" r:id="rId11"/>
    <p:sldId id="499" r:id="rId12"/>
    <p:sldId id="518" r:id="rId13"/>
    <p:sldId id="450" r:id="rId14"/>
    <p:sldId id="492" r:id="rId15"/>
    <p:sldId id="494" r:id="rId16"/>
    <p:sldId id="495" r:id="rId17"/>
    <p:sldId id="496" r:id="rId18"/>
    <p:sldId id="498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483" r:id="rId27"/>
    <p:sldId id="500" r:id="rId28"/>
    <p:sldId id="501" r:id="rId29"/>
    <p:sldId id="502" r:id="rId30"/>
    <p:sldId id="461" r:id="rId31"/>
    <p:sldId id="460" r:id="rId32"/>
    <p:sldId id="463" r:id="rId33"/>
    <p:sldId id="521" r:id="rId34"/>
    <p:sldId id="519" r:id="rId35"/>
    <p:sldId id="277" r:id="rId36"/>
    <p:sldId id="280" r:id="rId37"/>
    <p:sldId id="283" r:id="rId38"/>
    <p:sldId id="462" r:id="rId39"/>
    <p:sldId id="484" r:id="rId40"/>
    <p:sldId id="490" r:id="rId41"/>
    <p:sldId id="485" r:id="rId42"/>
    <p:sldId id="486" r:id="rId43"/>
    <p:sldId id="513" r:id="rId44"/>
    <p:sldId id="516" r:id="rId45"/>
    <p:sldId id="522" r:id="rId46"/>
    <p:sldId id="523" r:id="rId47"/>
    <p:sldId id="524" r:id="rId48"/>
    <p:sldId id="525" r:id="rId49"/>
    <p:sldId id="436" r:id="rId50"/>
    <p:sldId id="437" r:id="rId51"/>
    <p:sldId id="526" r:id="rId52"/>
    <p:sldId id="530" r:id="rId53"/>
    <p:sldId id="527" r:id="rId54"/>
    <p:sldId id="531" r:id="rId55"/>
    <p:sldId id="53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C69C-9015-CBE4-72E6-3C5BEE66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6B3E-430D-4BD7-F69D-78631644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8628-F514-6CA7-2E75-3252DAD0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B441-F419-C230-8E31-92DB4A53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99A9-5E0C-1AFF-B97A-3675C317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8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0BE1-FA27-24EA-9641-7FD08CFC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B3A08-4410-A493-A3FB-D1D6BDB0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09AA-AFA2-C9E1-8039-11BA3BC4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52A3-A266-3569-FD63-671E7BB5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E43E-CBE4-25FA-BF45-922F3E41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24D8-479B-BB02-44AC-46FD63C94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6D0BC-4C38-0BE8-45D7-B8D2A7EB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86CC-60EB-CD67-1CC4-19151784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EE5A-C315-46E9-E16F-7A85B19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52E0-D8B5-3543-9AE4-917AB37B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8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7" t="1" r="-1" b="1130"/>
          <a:stretch/>
        </p:blipFill>
        <p:spPr>
          <a:xfrm>
            <a:off x="2" y="1"/>
            <a:ext cx="1220780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3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1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1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3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11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72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08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1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2597151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67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1AC9-96A4-446D-C71A-E3CC8859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AF0C-4EBD-0223-4469-2E71DA4C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893C-C0B4-B475-8B32-2C38E458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95BD-8049-D795-44DF-9593D48F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72DF-C0BA-DD78-859C-5C8E1C60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92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87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97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18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1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03C7-60BA-27A6-500A-9F0C291C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7594-BAF8-F8FD-75EF-4159DD59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F5B7-F4D2-3D6E-BAB8-08962A36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E9F4-BFB6-0F31-D95B-DB85E316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AC4B-D281-1B9C-7DAF-3271C17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862E-CE48-0F15-7B01-DDC9241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629F-8F16-1618-50DF-A0AF3E5E5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6FFC-9CA4-D0EE-1450-00EA1E96B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F94D-D19B-A116-8E32-4AE85946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D85F-E7ED-AB91-9B03-5413881C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4F57-242E-B74C-0884-C83C5750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2B0-611F-1F8F-F4BA-778E11E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8658-A5E9-E887-735E-29BA8996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A3C6A-6B21-5C38-95B3-30CE04EF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D871B-C96D-773B-E9E7-F84C059C8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C37D9-FC8A-F42D-13E6-71B439B83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E6D7F-E523-6CCC-B82F-D922818C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E708E-9835-5EA9-DE08-D090F302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F3A8-1169-8666-EF34-2CD89BC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8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2AE6-1121-1AB6-16E8-A7D65CA4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AC527-90A8-75D9-7A2C-728306EB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383CE-53E2-A660-8896-047249D6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7EE04-FFB2-201A-1092-95A58FB7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3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6E01A-FF51-C8A6-EBE6-B18DB5A3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DE32F-71B0-F6B6-6B0A-321CB4FA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1A8F-B1FD-1BD1-7395-E07AC522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9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57F8-6FB7-3F79-0C63-29F89F2D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CCB5-C86F-2344-0D0F-807B9438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927E-DC17-C97A-F82E-443D7CE8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E67B-5A80-4274-3501-BC9EA749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CF24-CB6A-AD04-0BA7-3360C2E2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01369-4466-E665-BA36-CC924E10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4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EB65-450B-FA91-158E-03FA70C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533D-74FF-4C2F-6849-4B348AD8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088B-955C-3B33-A6AE-C4FB7A05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AC18B-6362-A8F7-BF0F-49F2B015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5D59-1A9F-C7CF-7790-DA4078F1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0F73-0527-FBF4-3752-6AFB373A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2D2F1-38D2-7002-569C-E2A3CDEF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BBD28-8380-3A0E-A9C5-8FF980CC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CD32-8BF7-01C8-E72C-369821C4B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668E-9532-4244-9468-48F7D14B89AF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F986-BCF9-C898-6E63-75A73E65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CCC7-DF88-A2F2-8B82-5AC48A054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7873-0A6B-49DC-8A7C-F80109E7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1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328B-D446-426A-880B-AF452FB0AD99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F38-0E1B-495C-9695-D6FA3C72A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6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NUL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AA49-8A62-EFCA-BBAB-8406FCEF5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Clase 6: Teoría clásica del Test (Indicador)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9FB1C-4CD7-F1B0-8780-9D389B7CF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34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0FC4-1D44-4EC3-B226-B8972507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 vez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F5A150-664A-491D-916A-8F377FF43B71}"/>
              </a:ext>
            </a:extLst>
          </p:cNvPr>
          <p:cNvSpPr/>
          <p:nvPr/>
        </p:nvSpPr>
        <p:spPr>
          <a:xfrm>
            <a:off x="5025005" y="1452694"/>
            <a:ext cx="1652631" cy="78209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dirty="0"/>
              <a:t>Persona A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9B4800-B505-4A6A-9925-2FACE5C09718}"/>
              </a:ext>
            </a:extLst>
          </p:cNvPr>
          <p:cNvSpPr/>
          <p:nvPr/>
        </p:nvSpPr>
        <p:spPr>
          <a:xfrm>
            <a:off x="8155496" y="1452694"/>
            <a:ext cx="1652631" cy="78209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dirty="0"/>
              <a:t>Persona B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434D6-9A61-4C59-819A-C022777DE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0" t="27485" r="38232" b="26865"/>
          <a:stretch/>
        </p:blipFill>
        <p:spPr>
          <a:xfrm>
            <a:off x="8369414" y="2550253"/>
            <a:ext cx="1224793" cy="1543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C165E-1F77-4879-AE36-446B3BF0C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0" t="27485" r="38232" b="26865"/>
          <a:stretch/>
        </p:blipFill>
        <p:spPr>
          <a:xfrm>
            <a:off x="5238923" y="2400650"/>
            <a:ext cx="1224793" cy="1543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D803A7-7BC7-46C7-AF98-0523B58CC234}"/>
              </a:ext>
            </a:extLst>
          </p:cNvPr>
          <p:cNvSpPr txBox="1"/>
          <p:nvPr/>
        </p:nvSpPr>
        <p:spPr>
          <a:xfrm>
            <a:off x="7166062" y="1659077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DFEB6-4C96-48C7-B1F1-686B30E5572E}"/>
              </a:ext>
            </a:extLst>
          </p:cNvPr>
          <p:cNvSpPr txBox="1"/>
          <p:nvPr/>
        </p:nvSpPr>
        <p:spPr>
          <a:xfrm>
            <a:off x="2383873" y="1477320"/>
            <a:ext cx="211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Mismo nivel latente de inseguridad alimentaria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96B20-D369-46A7-8041-7A8602246927}"/>
              </a:ext>
            </a:extLst>
          </p:cNvPr>
          <p:cNvSpPr txBox="1"/>
          <p:nvPr/>
        </p:nvSpPr>
        <p:spPr>
          <a:xfrm>
            <a:off x="6542945" y="4224622"/>
            <a:ext cx="195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Ítems de la EMSA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58CD03-BC2A-49C8-8605-6F46B243EA82}"/>
              </a:ext>
            </a:extLst>
          </p:cNvPr>
          <p:cNvSpPr txBox="1"/>
          <p:nvPr/>
        </p:nvSpPr>
        <p:spPr>
          <a:xfrm>
            <a:off x="4723001" y="4977251"/>
            <a:ext cx="188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Score observado A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5929E-ED75-40D8-8D39-65D14979E41E}"/>
              </a:ext>
            </a:extLst>
          </p:cNvPr>
          <p:cNvSpPr txBox="1"/>
          <p:nvPr/>
        </p:nvSpPr>
        <p:spPr>
          <a:xfrm>
            <a:off x="8767893" y="5026295"/>
            <a:ext cx="188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Score observado B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86A90-CC2F-4BE0-B637-B61382FAA9CB}"/>
              </a:ext>
            </a:extLst>
          </p:cNvPr>
          <p:cNvSpPr txBox="1"/>
          <p:nvPr/>
        </p:nvSpPr>
        <p:spPr>
          <a:xfrm>
            <a:off x="6984999" y="5038193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38818-45FC-4924-9E3B-8E8BE311B7FA}"/>
              </a:ext>
            </a:extLst>
          </p:cNvPr>
          <p:cNvCxnSpPr/>
          <p:nvPr/>
        </p:nvCxnSpPr>
        <p:spPr>
          <a:xfrm flipV="1">
            <a:off x="5780015" y="5623582"/>
            <a:ext cx="1132513" cy="517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BEA7A-0A47-4866-85EE-E3BFCB831158}"/>
              </a:ext>
            </a:extLst>
          </p:cNvPr>
          <p:cNvSpPr txBox="1"/>
          <p:nvPr/>
        </p:nvSpPr>
        <p:spPr>
          <a:xfrm>
            <a:off x="3263317" y="6006879"/>
            <a:ext cx="197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Atenuación por error aleatorio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4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9245-CFF6-50BC-EAB4-055F6844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del modelo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06921E-7D12-49F1-A56D-7A2C23606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" y="1376103"/>
            <a:ext cx="6105237" cy="304225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9CD071-8BE4-A3AA-6B3B-66CC80DF5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" y="4194054"/>
            <a:ext cx="6188364" cy="2439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8CE99E-E6D7-9F4E-B0F7-24E536366A11}"/>
              </a:ext>
            </a:extLst>
          </p:cNvPr>
          <p:cNvSpPr txBox="1"/>
          <p:nvPr/>
        </p:nvSpPr>
        <p:spPr>
          <a:xfrm>
            <a:off x="8000050" y="2762893"/>
            <a:ext cx="3362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Sin el </a:t>
            </a:r>
            <a:r>
              <a:rPr lang="es-MX" dirty="0">
                <a:solidFill>
                  <a:srgbClr val="FF0000"/>
                </a:solidFill>
              </a:rPr>
              <a:t>modelo teórico </a:t>
            </a:r>
            <a:r>
              <a:rPr lang="es-MX" dirty="0"/>
              <a:t>las correlaciones (parámetro) pierden sentido y utilidad!</a:t>
            </a:r>
          </a:p>
          <a:p>
            <a:endParaRPr lang="es-MX" dirty="0"/>
          </a:p>
          <a:p>
            <a:r>
              <a:rPr lang="es-MX" dirty="0">
                <a:solidFill>
                  <a:srgbClr val="7030A0"/>
                </a:solidFill>
              </a:rPr>
              <a:t>¿Cómo saber que dos correlaciones rastrean la misma señal? </a:t>
            </a:r>
          </a:p>
          <a:p>
            <a:endParaRPr lang="es-MX" dirty="0">
              <a:solidFill>
                <a:srgbClr val="7030A0"/>
              </a:solidFill>
            </a:endParaRPr>
          </a:p>
          <a:p>
            <a:endParaRPr lang="es-MX" dirty="0">
              <a:solidFill>
                <a:srgbClr val="7030A0"/>
              </a:solidFill>
            </a:endParaRPr>
          </a:p>
          <a:p>
            <a:r>
              <a:rPr lang="es-MX" dirty="0">
                <a:solidFill>
                  <a:srgbClr val="7030A0"/>
                </a:solidFill>
              </a:rPr>
              <a:t>Sin modelo NO hay medición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52768EC-F7E6-457D-8874-6F0995925BCB}"/>
              </a:ext>
            </a:extLst>
          </p:cNvPr>
          <p:cNvSpPr/>
          <p:nvPr/>
        </p:nvSpPr>
        <p:spPr>
          <a:xfrm>
            <a:off x="7820020" y="4667250"/>
            <a:ext cx="114295" cy="1143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FD52AE2-1836-48F1-871F-0DEC536ED568}"/>
              </a:ext>
            </a:extLst>
          </p:cNvPr>
          <p:cNvGrpSpPr/>
          <p:nvPr/>
        </p:nvGrpSpPr>
        <p:grpSpPr>
          <a:xfrm>
            <a:off x="6600825" y="2543175"/>
            <a:ext cx="3705225" cy="3362325"/>
            <a:chOff x="4362450" y="1695450"/>
            <a:chExt cx="3705225" cy="336232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72D1C5EC-3C48-45A7-816C-5672B44BCBDF}"/>
                </a:ext>
              </a:extLst>
            </p:cNvPr>
            <p:cNvCxnSpPr/>
            <p:nvPr/>
          </p:nvCxnSpPr>
          <p:spPr>
            <a:xfrm>
              <a:off x="4362450" y="1695450"/>
              <a:ext cx="0" cy="33623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3C444E8-74F1-4F04-B0B8-B8364A18D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2451" y="5057775"/>
              <a:ext cx="37052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FCB5C72-6EA2-4A43-A57A-CF878B1C1A80}"/>
              </a:ext>
            </a:extLst>
          </p:cNvPr>
          <p:cNvSpPr/>
          <p:nvPr/>
        </p:nvSpPr>
        <p:spPr>
          <a:xfrm>
            <a:off x="8963025" y="3638550"/>
            <a:ext cx="114295" cy="1143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F647AE6-0BCD-4B56-8FD1-AAD955CF8DC5}"/>
              </a:ext>
            </a:extLst>
          </p:cNvPr>
          <p:cNvGrpSpPr/>
          <p:nvPr/>
        </p:nvGrpSpPr>
        <p:grpSpPr>
          <a:xfrm>
            <a:off x="7286623" y="4657725"/>
            <a:ext cx="1223962" cy="123825"/>
            <a:chOff x="5048248" y="3810000"/>
            <a:chExt cx="1223962" cy="123825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C2F5660-ED49-4965-BAEB-E7161C894AA2}"/>
                </a:ext>
              </a:extLst>
            </p:cNvPr>
            <p:cNvSpPr/>
            <p:nvPr/>
          </p:nvSpPr>
          <p:spPr>
            <a:xfrm>
              <a:off x="5048248" y="3819525"/>
              <a:ext cx="114295" cy="1143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00BCEB8-B72C-49EF-8DB4-84AA2C63A0CD}"/>
                </a:ext>
              </a:extLst>
            </p:cNvPr>
            <p:cNvSpPr/>
            <p:nvPr/>
          </p:nvSpPr>
          <p:spPr>
            <a:xfrm>
              <a:off x="6157915" y="3810000"/>
              <a:ext cx="114295" cy="1143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C96174C-65CF-44C9-B5D9-24E58D5F3E7B}"/>
              </a:ext>
            </a:extLst>
          </p:cNvPr>
          <p:cNvGrpSpPr/>
          <p:nvPr/>
        </p:nvGrpSpPr>
        <p:grpSpPr>
          <a:xfrm>
            <a:off x="8404169" y="3629025"/>
            <a:ext cx="1232007" cy="123825"/>
            <a:chOff x="6165794" y="2781300"/>
            <a:chExt cx="1232007" cy="123825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3453A5-F0D5-4E34-9958-9D4232F39393}"/>
                </a:ext>
              </a:extLst>
            </p:cNvPr>
            <p:cNvSpPr/>
            <p:nvPr/>
          </p:nvSpPr>
          <p:spPr>
            <a:xfrm>
              <a:off x="6165794" y="2790825"/>
              <a:ext cx="114295" cy="1143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75A1954-1BA2-4AF8-AA68-BF714D93AFC2}"/>
                </a:ext>
              </a:extLst>
            </p:cNvPr>
            <p:cNvSpPr/>
            <p:nvPr/>
          </p:nvSpPr>
          <p:spPr>
            <a:xfrm>
              <a:off x="7283506" y="2781300"/>
              <a:ext cx="114295" cy="1143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Picture 2" descr="Fluid and Crystallized Intelligence - Learning Cybernetics">
            <a:extLst>
              <a:ext uri="{FF2B5EF4-FFF2-40B4-BE49-F238E27FC236}">
                <a16:creationId xmlns:a16="http://schemas.microsoft.com/office/drawing/2014/main" id="{34F914C5-4288-456A-9FCC-C3FDE4D3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75" y="1190356"/>
            <a:ext cx="8572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B0A58EB-C9B0-43A4-B9D8-F8C463E35E5C}"/>
              </a:ext>
            </a:extLst>
          </p:cNvPr>
          <p:cNvCxnSpPr>
            <a:cxnSpLocks/>
          </p:cNvCxnSpPr>
          <p:nvPr/>
        </p:nvCxnSpPr>
        <p:spPr>
          <a:xfrm flipV="1">
            <a:off x="6648450" y="3257550"/>
            <a:ext cx="3914775" cy="1787464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39D92E1-8B9A-4180-8017-C7A81165B4B0}"/>
              </a:ext>
            </a:extLst>
          </p:cNvPr>
          <p:cNvCxnSpPr/>
          <p:nvPr/>
        </p:nvCxnSpPr>
        <p:spPr>
          <a:xfrm flipH="1">
            <a:off x="6610350" y="2533650"/>
            <a:ext cx="3705225" cy="336232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A777425-0019-4E6D-AD47-A0D2AD7E64D5}"/>
              </a:ext>
            </a:extLst>
          </p:cNvPr>
          <p:cNvSpPr txBox="1"/>
          <p:nvPr/>
        </p:nvSpPr>
        <p:spPr>
          <a:xfrm>
            <a:off x="552450" y="1715184"/>
            <a:ext cx="4905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 presencia de medidas falibles (desviaciones accidentales en la medición), los coeficientes de correlación se atenúan.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Cuánto se atenúan estos coeficientes depende de cuan </a:t>
            </a:r>
            <a:r>
              <a:rPr lang="es-MX" b="1" i="1" dirty="0"/>
              <a:t>confiables</a:t>
            </a:r>
            <a:r>
              <a:rPr lang="es-MX" dirty="0"/>
              <a:t> sean sus medidas. </a:t>
            </a:r>
          </a:p>
        </p:txBody>
      </p:sp>
      <p:pic>
        <p:nvPicPr>
          <p:cNvPr id="1032" name="Picture 8" descr="t distribution with 10 degrees of freedom and a standard normal... |  Download Scientific Diagram">
            <a:extLst>
              <a:ext uri="{FF2B5EF4-FFF2-40B4-BE49-F238E27FC236}">
                <a16:creationId xmlns:a16="http://schemas.microsoft.com/office/drawing/2014/main" id="{7D6B1BF1-23F2-41FB-BCF6-3286953AD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r="4117"/>
          <a:stretch/>
        </p:blipFill>
        <p:spPr bwMode="auto">
          <a:xfrm>
            <a:off x="769709" y="3045204"/>
            <a:ext cx="4073751" cy="262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47912DBF-89F7-4D1C-9FF1-E0CF26E2FA22}"/>
              </a:ext>
            </a:extLst>
          </p:cNvPr>
          <p:cNvGrpSpPr/>
          <p:nvPr/>
        </p:nvGrpSpPr>
        <p:grpSpPr>
          <a:xfrm>
            <a:off x="2812350" y="2956263"/>
            <a:ext cx="114295" cy="2766737"/>
            <a:chOff x="2812350" y="2956263"/>
            <a:chExt cx="114295" cy="2766737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635D9D1-2820-4FE9-BB7D-FA0B580CD842}"/>
                </a:ext>
              </a:extLst>
            </p:cNvPr>
            <p:cNvSpPr/>
            <p:nvPr/>
          </p:nvSpPr>
          <p:spPr>
            <a:xfrm>
              <a:off x="2812350" y="5608700"/>
              <a:ext cx="114295" cy="114300"/>
            </a:xfrm>
            <a:prstGeom prst="ellipse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6421ABD-9458-4D99-A768-65E167167071}"/>
                </a:ext>
              </a:extLst>
            </p:cNvPr>
            <p:cNvCxnSpPr>
              <a:cxnSpLocks/>
            </p:cNvCxnSpPr>
            <p:nvPr/>
          </p:nvCxnSpPr>
          <p:spPr>
            <a:xfrm>
              <a:off x="2847862" y="2956263"/>
              <a:ext cx="16738" cy="272336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D0508FD-7CF8-499F-8B3D-A6A9D82C689E}"/>
                  </a:ext>
                </a:extLst>
              </p:cNvPr>
              <p:cNvSpPr txBox="1"/>
              <p:nvPr/>
            </p:nvSpPr>
            <p:spPr>
              <a:xfrm>
                <a:off x="1548158" y="6045693"/>
                <a:ext cx="275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𝑐𝑜𝑛𝑓𝑖𝑎𝑏𝑙𝑒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𝑎𝑙𝑒𝑎𝑡𝑜𝑟𝑖𝑜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D0508FD-7CF8-499F-8B3D-A6A9D82C6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158" y="6045693"/>
                <a:ext cx="2756973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Arco 1037">
            <a:extLst>
              <a:ext uri="{FF2B5EF4-FFF2-40B4-BE49-F238E27FC236}">
                <a16:creationId xmlns:a16="http://schemas.microsoft.com/office/drawing/2014/main" id="{EF4057DF-0378-4447-8017-0D9BC92ECA3A}"/>
              </a:ext>
            </a:extLst>
          </p:cNvPr>
          <p:cNvSpPr/>
          <p:nvPr/>
        </p:nvSpPr>
        <p:spPr>
          <a:xfrm>
            <a:off x="9782175" y="2406589"/>
            <a:ext cx="1557562" cy="1374836"/>
          </a:xfrm>
          <a:prstGeom prst="arc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72953E2F-BCEB-4F7A-A456-C8C1BB8F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>
            <a:normAutofit fontScale="90000"/>
          </a:bodyPr>
          <a:lstStyle/>
          <a:p>
            <a:r>
              <a:rPr lang="es-MX" dirty="0"/>
              <a:t>Atenuación de coeficientes de correlación</a:t>
            </a:r>
          </a:p>
        </p:txBody>
      </p:sp>
    </p:spTree>
    <p:extLst>
      <p:ext uri="{BB962C8B-B14F-4D97-AF65-F5344CB8AC3E}">
        <p14:creationId xmlns:p14="http://schemas.microsoft.com/office/powerpoint/2010/main" val="12560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06" y="274639"/>
            <a:ext cx="8561294" cy="782098"/>
          </a:xfrm>
        </p:spPr>
        <p:txBody>
          <a:bodyPr>
            <a:normAutofit fontScale="90000"/>
          </a:bodyPr>
          <a:lstStyle/>
          <a:p>
            <a:r>
              <a:rPr lang="es-MX" dirty="0"/>
              <a:t>Consecuencias de la falta de confiabilidad (i.e. alto error de medición)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4968508" y="27640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5108467" y="248814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4828549" y="268239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5316651" y="284567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5282524" y="32897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5621451" y="29467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5156046" y="311003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5913809" y="24464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5463101" y="258202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4898528" y="319082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5178446" y="34724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5691430" y="34724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5120908" y="29164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5260867" y="264054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4980949" y="283479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5469051" y="299807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5434924" y="34421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5773851" y="30991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5308446" y="326243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5615501" y="33830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5615501" y="273442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5050928" y="334322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5330846" y="36248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5843830" y="36248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6193727" y="222079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6333686" y="194491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6053768" y="213915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6541870" y="23024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6507743" y="27465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6846670" y="24035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6381265" y="256679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6113060" y="327900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6688320" y="203878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6123747" y="26475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6403665" y="29292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916649" y="29292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6346127" y="237319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6486086" y="209731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6206168" y="229155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6694270" y="24548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6660143" y="28989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6999070" y="25559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6533665" y="271919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840720" y="28398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6840720" y="219118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6276147" y="27999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6556065" y="3081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7069049" y="3081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800102" y="343828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580810" y="37381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6873168" y="323790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22460" y="33734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50789" y="426390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28410" y="37895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33210" y="38905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574860" y="417452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574860" y="35258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03189" y="441630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7467102" y="35379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7806029" y="31949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7340624" y="33582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072419" y="40704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083106" y="34390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7363024" y="37206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7876008" y="37206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7305486" y="316464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7653629" y="324628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7619502" y="36903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7958429" y="33473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7493024" y="35106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7800079" y="36312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7235506" y="35914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515424" y="38730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8028408" y="38730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759461" y="42297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4839056" y="43405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5131414" y="384021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4680706" y="39757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4909035" y="486622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4686656" y="439184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4991456" y="44929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4833106" y="47768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4833106" y="41281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5061435" y="501862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5725348" y="41402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6064275" y="37972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5598870" y="39605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5330665" y="467276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5341352" y="404135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5621270" y="43229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6134254" y="43229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5563732" y="37669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5911875" y="384860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5877748" y="42926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6216675" y="39496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5751270" y="41129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6058325" y="423359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5493752" y="419375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5773670" y="44753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6286654" y="44753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6017707" y="48320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8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737036" y="22954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2876995" y="201955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597077" y="221379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3085179" y="237708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3051052" y="28211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3389979" y="24781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924574" y="26414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3682337" y="197785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3231629" y="211342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667056" y="27222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946974" y="30038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3459958" y="30038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889436" y="24478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3029395" y="217195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749477" y="236619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237579" y="252948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3203452" y="29735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3542379" y="26305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3076974" y="27938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384029" y="291447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3384029" y="226582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819456" y="28746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3099374" y="31562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3612358" y="31562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3962255" y="175219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6333686" y="194491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3822296" y="167055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6541870" y="23024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6507743" y="27465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6846670" y="24035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6381265" y="256679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3881588" y="281040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6688320" y="203878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892275" y="217898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6403665" y="29292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916649" y="29292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6346127" y="237319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6486086" y="209731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3974696" y="182295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6694270" y="24548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6660143" y="28989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6999070" y="25559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6533665" y="271919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840720" y="28398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6840720" y="219118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4044675" y="233138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6556065" y="3081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7069049" y="3081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800102" y="343828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580810" y="37381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6873168" y="323790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22460" y="33734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50789" y="426390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28410" y="37895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33210" y="38905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574860" y="417452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574860" y="35258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03189" y="441630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7467102" y="35379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7806029" y="31949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7340624" y="33582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072419" y="40704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083106" y="34390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7363024" y="37206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7876008" y="37206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7305486" y="316464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7653629" y="324628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7619502" y="36903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7958429" y="33473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7493024" y="35106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7800079" y="36312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7235506" y="35914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515424" y="38730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8028408" y="38730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759461" y="42297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607584" y="387191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899942" y="337161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449234" y="350718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677563" y="439762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2455184" y="392324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759984" y="402431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601634" y="430824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601634" y="365958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829963" y="455002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3493876" y="36716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3832803" y="33286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3367398" y="34919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3099193" y="420416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3109880" y="35727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389798" y="385438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902782" y="385438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3332260" y="329836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3680403" y="338000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646276" y="38240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3985203" y="34810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3519798" y="36443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826853" y="376500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262280" y="37251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542198" y="400678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6286654" y="44753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786235" y="436345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5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Clasificación ideal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737036" y="22954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2876995" y="201955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597077" y="221379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3085179" y="237708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3051052" y="28211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3389979" y="24781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924574" y="264143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3682337" y="197785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3231629" y="211342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667056" y="27222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946974" y="30038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3459958" y="30038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889436" y="24478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3029395" y="217195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749477" y="236619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237579" y="252948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3203452" y="29735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3542379" y="26305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3076974" y="279383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384029" y="291447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3384029" y="226582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819456" y="28746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3099374" y="31562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3612358" y="31562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3962255" y="175219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6333686" y="1944910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3822296" y="167055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6541870" y="230243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6507743" y="274650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6846670" y="240350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6381265" y="256679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3881588" y="281040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6688320" y="203878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892275" y="217898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6403665" y="292921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916649" y="292921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6346127" y="2373195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6486086" y="2097310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3974696" y="182295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6694270" y="245483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6660143" y="289890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6999070" y="255590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6533665" y="271919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840720" y="283983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6840720" y="219118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4044675" y="233138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6556065" y="308161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7069049" y="308161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800102" y="343828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580810" y="373819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6873168" y="323790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22460" y="337347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50789" y="426390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28410" y="378952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33210" y="389059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574860" y="417452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574860" y="352587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03189" y="441630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7467102" y="353795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7806029" y="319495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7340624" y="335824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072419" y="407045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083106" y="343903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7363024" y="372066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7876008" y="372066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7305486" y="316464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7653629" y="324628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7619502" y="369035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7958429" y="334735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7493024" y="351064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7800079" y="3631285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7235506" y="359143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515424" y="387306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8028408" y="387306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759461" y="422973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607584" y="387191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899942" y="337161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449234" y="350718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677563" y="439762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2455184" y="392324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759984" y="402431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601634" y="430824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601634" y="365958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829963" y="455002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3493876" y="36716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3832803" y="33286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3367398" y="34919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3099193" y="420416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3109880" y="35727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389798" y="38543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902782" y="38543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3332260" y="329836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3680403" y="338000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646276" y="38240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3985203" y="34810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3519798" y="36443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826853" y="376500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262280" y="37251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542198" y="40067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6286654" y="4475381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786235" y="436345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6540-9BDE-46ED-A984-39999981B0B9}"/>
              </a:ext>
            </a:extLst>
          </p:cNvPr>
          <p:cNvSpPr txBox="1"/>
          <p:nvPr/>
        </p:nvSpPr>
        <p:spPr>
          <a:xfrm>
            <a:off x="2759984" y="5310231"/>
            <a:ext cx="18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A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DCC94E0-7C74-42E7-BA27-C802A08C5D7A}"/>
              </a:ext>
            </a:extLst>
          </p:cNvPr>
          <p:cNvSpPr txBox="1"/>
          <p:nvPr/>
        </p:nvSpPr>
        <p:spPr>
          <a:xfrm>
            <a:off x="6615050" y="5156818"/>
            <a:ext cx="18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8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77" y="63316"/>
            <a:ext cx="10515600" cy="1325563"/>
          </a:xfrm>
        </p:spPr>
        <p:txBody>
          <a:bodyPr/>
          <a:lstStyle/>
          <a:p>
            <a:r>
              <a:rPr lang="es-MX" dirty="0"/>
              <a:t>Clasificación factible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4464779" y="238408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4604738" y="210819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4324820" y="23024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4812922" y="24657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4778795" y="290979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5117722" y="256679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4652317" y="273007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5410080" y="206649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959372" y="220206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4394799" y="281087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4674717" y="309250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5187701" y="309250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4617179" y="253648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4757138" y="226059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4477220" y="24548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4965322" y="26181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4931195" y="306219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5270122" y="271919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4804717" y="288247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5111772" y="300312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5111772" y="235446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4547199" y="296327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4827117" y="324490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5340101" y="324490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5689998" y="184084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5581656" y="227219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5550039" y="175919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5789840" y="262972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5755713" y="307379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6094640" y="273079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5629235" y="289407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5609331" y="289904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5936290" y="236606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5620018" y="226763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5651635" y="325650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164619" y="325650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5594097" y="2700481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5734056" y="2424596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5702439" y="191159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5942240" y="278212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5908113" y="322619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6247040" y="288319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5781635" y="304647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088690" y="3167120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6088690" y="251846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5772418" y="242003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5804035" y="340890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6317019" y="340890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048072" y="376557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5828780" y="406548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6121138" y="3565188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5670430" y="370075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5898759" y="459119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5676380" y="411681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5981180" y="421788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5822830" y="4501810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5822830" y="385315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051159" y="474359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6715072" y="386524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7053999" y="352224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6588594" y="368552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6320389" y="439773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6331076" y="376632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6610994" y="404795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7123978" y="404795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6553456" y="3491932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6901599" y="3573575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6867472" y="401764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7206399" y="367464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6740994" y="3837929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7048049" y="3958571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6483476" y="3918723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6763394" y="420035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7276378" y="420035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007431" y="4557024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4335327" y="396055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4627685" y="346026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4176977" y="359583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4405306" y="448626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4182927" y="401188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4487727" y="411295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4329377" y="43968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4329377" y="374823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4557706" y="463866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5221619" y="37603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5560546" y="34173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5095141" y="358060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4826936" y="429281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4837623" y="366139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5117541" y="39430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5630525" y="39430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5060003" y="338700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5408146" y="346864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5374019" y="39127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5712946" y="35697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5247541" y="373300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5554596" y="385364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4990023" y="381379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5269941" y="40954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5534624" y="4802667"/>
            <a:ext cx="139959" cy="16328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5513978" y="445209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6540-9BDE-46ED-A984-39999981B0B9}"/>
              </a:ext>
            </a:extLst>
          </p:cNvPr>
          <p:cNvSpPr txBox="1"/>
          <p:nvPr/>
        </p:nvSpPr>
        <p:spPr>
          <a:xfrm>
            <a:off x="3996723" y="5150818"/>
            <a:ext cx="18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A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DCC94E0-7C74-42E7-BA27-C802A08C5D7A}"/>
              </a:ext>
            </a:extLst>
          </p:cNvPr>
          <p:cNvSpPr txBox="1"/>
          <p:nvPr/>
        </p:nvSpPr>
        <p:spPr>
          <a:xfrm>
            <a:off x="6615050" y="5156818"/>
            <a:ext cx="18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Grupo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03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9" y="181192"/>
            <a:ext cx="10515600" cy="1024661"/>
          </a:xfrm>
        </p:spPr>
        <p:txBody>
          <a:bodyPr/>
          <a:lstStyle/>
          <a:p>
            <a:r>
              <a:rPr lang="es-MX" dirty="0"/>
              <a:t>Concepto y observaciones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4968508" y="27640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5108467" y="248814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4828549" y="268239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5316651" y="284567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5282524" y="32897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5621451" y="29467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5156046" y="311003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5913809" y="24464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5463101" y="258202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4898528" y="319082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5178446" y="34724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5691430" y="34724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5120908" y="29164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5260867" y="264054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4980949" y="283479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5469051" y="299807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5434924" y="34421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5773851" y="309914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5308446" y="326243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5615501" y="33830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5615501" y="273442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5050928" y="334322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5330846" y="36248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5843830" y="36248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6193727" y="222079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6333686" y="194491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6053768" y="213915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6541870" y="23024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6507743" y="27465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6846670" y="24035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6381265" y="256679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6113060" y="327900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6688320" y="203878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6123747" y="26475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6403665" y="29292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916649" y="29292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6346127" y="237319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6486086" y="209731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6206168" y="229155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6694270" y="24548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6660143" y="28989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6999070" y="255590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6533665" y="271919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840720" y="28398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6840720" y="219118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6276147" y="27999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6556065" y="3081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7069049" y="3081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800102" y="343828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580810" y="37381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6873168" y="323790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22460" y="33734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50789" y="426390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28410" y="37895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33210" y="38905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574860" y="417452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574860" y="35258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03189" y="441630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7467102" y="35379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7806029" y="31949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7340624" y="33582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072419" y="40704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083106" y="34390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7363024" y="37206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7876008" y="37206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7305486" y="316464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7653629" y="324628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7619502" y="36903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7958429" y="33473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7493024" y="35106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7800079" y="36312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7235506" y="35914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515424" y="38730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8028408" y="38730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759461" y="42297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4839056" y="43405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5131414" y="384021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4680706" y="39757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4909035" y="486622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4686656" y="439184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4991456" y="44929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4833106" y="47768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4833106" y="412818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5061435" y="501862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5725348" y="41402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6064275" y="37972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5598870" y="39605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5330665" y="467276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5341352" y="404135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5621270" y="43229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6134254" y="43229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5563732" y="37669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5911875" y="384860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5877748" y="42926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6216675" y="394967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5751270" y="411295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6058325" y="423359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5493752" y="419375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5773670" y="44753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6286654" y="447538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6017707" y="48320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2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48342"/>
            <a:ext cx="10515600" cy="1024661"/>
          </a:xfrm>
        </p:spPr>
        <p:txBody>
          <a:bodyPr/>
          <a:lstStyle/>
          <a:p>
            <a:r>
              <a:rPr lang="es-MX" dirty="0"/>
              <a:t>Concepto y observaciones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390709" y="156731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1852349" y="134210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250750" y="148567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2738852" y="164896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2704725" y="209302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4092851" y="310740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578247" y="191331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2977202" y="257655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739843" y="371435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320729" y="19941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600647" y="227574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4162830" y="36331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543109" y="171971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1987154" y="166989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244529" y="179725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940451" y="315873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2857125" y="224542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4245251" y="325980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2730647" y="206571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842579" y="363379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4086901" y="289508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473129" y="21465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2753047" y="242814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4315230" y="37855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4918492" y="443223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5058451" y="41563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4778533" y="435059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5143246" y="433110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5796271" y="44984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5571435" y="461494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5120572" y="385925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4584460" y="343966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5413085" y="425022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531723" y="339387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5692193" y="46811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205177" y="46811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5070892" y="458463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5210851" y="43087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4930933" y="450299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5419035" y="466627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5948671" y="46508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5723835" y="476734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5822193" y="44711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129248" y="45917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5565485" y="440262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3892314" y="34304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5844593" y="48335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6357577" y="48335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991065" y="469341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623042" y="45233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7064131" y="449302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64692" y="41586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93021" y="50490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70642" y="457466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75442" y="46757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617092" y="49596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617092" y="43110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45421" y="52014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8355008" y="50337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8702181" y="48999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8228530" y="48540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114651" y="485559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971012" y="49348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8250930" y="521648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8763914" y="521648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6594014" y="491659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8541535" y="474210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8507408" y="51861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8846335" y="48431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8380930" y="50064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8687985" y="512710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8123412" y="50872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372169" y="47999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7549953" y="487024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801693" y="501487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455522" y="29012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553615" y="264349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006712" y="198967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943734" y="337809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3152655" y="28262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632496" y="308757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086197" y="26813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258281" y="24514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962556" y="28735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4196748" y="43009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4535675" y="39579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4070270" y="41212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2780967" y="317407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2763553" y="28446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043471" y="31262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556455" y="31262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4035132" y="3927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4383275" y="400926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299949" y="309595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4688075" y="41103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4540812" y="41906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480526" y="303688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721121" y="386675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195871" y="32786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3708855" y="32786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439908" y="363533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76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48342"/>
            <a:ext cx="10515600" cy="1024661"/>
          </a:xfrm>
        </p:spPr>
        <p:txBody>
          <a:bodyPr/>
          <a:lstStyle/>
          <a:p>
            <a:r>
              <a:rPr lang="es-MX" dirty="0"/>
              <a:t>Concepto y observaciones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390709" y="156731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1852349" y="134210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250750" y="148567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2738852" y="164896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2704725" y="209302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4092851" y="310740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578247" y="191331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2977202" y="257655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739843" y="371435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320729" y="19941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600647" y="227574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4162830" y="36331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543109" y="171971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1987154" y="166989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244529" y="179725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940451" y="315873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2857125" y="224542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4245251" y="325980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2730647" y="206571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842579" y="363379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4086901" y="289508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473129" y="214650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2753047" y="242814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4315230" y="37855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4918492" y="443223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5058451" y="41563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4778533" y="435059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5143246" y="433110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5796271" y="44984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5571435" y="461494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5120572" y="385925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4584460" y="343966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5413085" y="425022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531723" y="339387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5692193" y="46811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205177" y="46811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5070892" y="458463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5210851" y="430875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4930933" y="450299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5419035" y="466627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5948671" y="465085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5723835" y="476734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5822193" y="44711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129248" y="45917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5565485" y="440262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3892314" y="343044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5844593" y="48335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6357577" y="483356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991065" y="469341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623042" y="45233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7064131" y="449302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64692" y="41586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93021" y="50490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70642" y="457466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75442" y="467573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617092" y="49596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617092" y="43110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45421" y="52014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8355008" y="50337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8702181" y="48999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8228530" y="48540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114651" y="485559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971012" y="49348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8250930" y="521648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8763914" y="521648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6594014" y="491659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8541535" y="474210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8507408" y="51861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8846335" y="48431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8380930" y="500645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8687985" y="5127101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8123412" y="508725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372169" y="47999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7549953" y="487024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801693" y="501487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455522" y="2901273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553615" y="264349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006712" y="198967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943734" y="337809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3152655" y="28262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632496" y="3087579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086197" y="268134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258281" y="245148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962556" y="2873596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4196748" y="43009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4535675" y="39579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4070270" y="412121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2780967" y="317407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2763553" y="284463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043471" y="31262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556455" y="31262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4035132" y="3927617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4383275" y="4009260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299949" y="3095954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4688075" y="411032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4540812" y="419063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480526" y="3036882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721121" y="3866758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195871" y="32786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3708855" y="327866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439908" y="3635335"/>
            <a:ext cx="139959" cy="163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D2A102-4AB8-4262-99EE-756106C2EFD2}"/>
              </a:ext>
            </a:extLst>
          </p:cNvPr>
          <p:cNvSpPr/>
          <p:nvPr/>
        </p:nvSpPr>
        <p:spPr>
          <a:xfrm>
            <a:off x="1803633" y="1484851"/>
            <a:ext cx="7113864" cy="3808602"/>
          </a:xfrm>
          <a:custGeom>
            <a:avLst/>
            <a:gdLst>
              <a:gd name="connsiteX0" fmla="*/ 0 w 7113864"/>
              <a:gd name="connsiteY0" fmla="*/ 0 h 3808602"/>
              <a:gd name="connsiteX1" fmla="*/ 1887523 w 7113864"/>
              <a:gd name="connsiteY1" fmla="*/ 2365696 h 3808602"/>
              <a:gd name="connsiteX2" fmla="*/ 7113864 w 7113864"/>
              <a:gd name="connsiteY2" fmla="*/ 3808602 h 38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3864" h="3808602">
                <a:moveTo>
                  <a:pt x="0" y="0"/>
                </a:moveTo>
                <a:cubicBezTo>
                  <a:pt x="350939" y="865464"/>
                  <a:pt x="701879" y="1730929"/>
                  <a:pt x="1887523" y="2365696"/>
                </a:cubicBezTo>
                <a:cubicBezTo>
                  <a:pt x="3073167" y="3000463"/>
                  <a:pt x="5093515" y="3404532"/>
                  <a:pt x="7113864" y="3808602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AF7C3-9E7E-4F0D-9CF0-FE5581E96095}"/>
              </a:ext>
            </a:extLst>
          </p:cNvPr>
          <p:cNvSpPr txBox="1"/>
          <p:nvPr/>
        </p:nvSpPr>
        <p:spPr>
          <a:xfrm>
            <a:off x="9249003" y="4980985"/>
            <a:ext cx="17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Score verdadero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3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D392-8DDB-49BC-BDB3-0C252AB3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651" y="274639"/>
            <a:ext cx="8791663" cy="7820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de la idea de variable </a:t>
            </a:r>
            <a:r>
              <a:rPr lang="en-US" dirty="0" err="1"/>
              <a:t>latente</a:t>
            </a:r>
            <a:endParaRPr lang="en-GB" dirty="0"/>
          </a:p>
        </p:txBody>
      </p:sp>
      <p:pic>
        <p:nvPicPr>
          <p:cNvPr id="4" name="Picture 2" descr="Fluid and Crystallized Intelligence - Learning Cybernetics">
            <a:extLst>
              <a:ext uri="{FF2B5EF4-FFF2-40B4-BE49-F238E27FC236}">
                <a16:creationId xmlns:a16="http://schemas.microsoft.com/office/drawing/2014/main" id="{431A6BAF-AF95-40B1-811B-91EA14FE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3" y="2974768"/>
            <a:ext cx="8572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E212B3-BE21-419A-B0B7-F8D051D5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45" y="1258852"/>
            <a:ext cx="4044351" cy="5072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3B3CEA-DEF5-4BED-9D4F-90793EA91B45}"/>
              </a:ext>
            </a:extLst>
          </p:cNvPr>
          <p:cNvSpPr txBox="1"/>
          <p:nvPr/>
        </p:nvSpPr>
        <p:spPr>
          <a:xfrm>
            <a:off x="5341397" y="2917717"/>
            <a:ext cx="243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Suponemos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que 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consecuencias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reflejo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producto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resultado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68B8BB-6EE0-4D49-851B-0B6B8B7AC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86" y="1258852"/>
            <a:ext cx="3489350" cy="5072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4F3C28-8C63-4063-9632-A87DAE6A0BF0}"/>
              </a:ext>
            </a:extLst>
          </p:cNvPr>
          <p:cNvSpPr txBox="1"/>
          <p:nvPr/>
        </p:nvSpPr>
        <p:spPr>
          <a:xfrm>
            <a:off x="2183907" y="6454066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 = T + e … e=0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D0CC7-F2EF-4CB5-AABE-E312041F5C5F}"/>
              </a:ext>
            </a:extLst>
          </p:cNvPr>
          <p:cNvSpPr txBox="1"/>
          <p:nvPr/>
        </p:nvSpPr>
        <p:spPr>
          <a:xfrm>
            <a:off x="9092214" y="642180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 = T + e … e&gt;0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792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71" y="131595"/>
            <a:ext cx="10515600" cy="1024661"/>
          </a:xfrm>
        </p:spPr>
        <p:txBody>
          <a:bodyPr/>
          <a:lstStyle/>
          <a:p>
            <a:r>
              <a:rPr lang="es-MX" dirty="0"/>
              <a:t>Concepto y observaciones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390709" y="15673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1852349" y="134210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250750" y="1485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2738852" y="1648961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2704725" y="20930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4092851" y="310740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578247" y="19133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2977202" y="257655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739843" y="37143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320729" y="19941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600647" y="22757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4162830" y="363311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543109" y="17197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1987154" y="166989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244529" y="179725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940451" y="31587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2857125" y="22454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4245251" y="325980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2730647" y="20657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842579" y="363379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4086901" y="289508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473129" y="21465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2753047" y="24281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4315230" y="37855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4918492" y="44322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5058451" y="41563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4778533" y="43505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5143246" y="433110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5796271" y="44984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5571435" y="46149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5120572" y="38592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4565501" y="34419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5413085" y="42502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531723" y="339387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5692193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205177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5070892" y="45846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5210851" y="43087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4930933" y="45029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5419035" y="46662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5948671" y="46508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5723835" y="47673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5822193" y="447114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129248" y="45917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5565485" y="44026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3892314" y="343044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5844593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6357577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991065" y="469341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623042" y="45233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7064131" y="449302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64692" y="41586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93021" y="50490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70642" y="457466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75442" y="46757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617092" y="495966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617092" y="43110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45421" y="52014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8355008" y="50337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8702181" y="48999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8228530" y="48540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114651" y="485559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971012" y="49348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8250930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8763914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6594014" y="491659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8541535" y="474210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8507408" y="5186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8846335" y="4843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8380930" y="50064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8687985" y="512710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8123412" y="50872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372169" y="47999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7549953" y="487024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801693" y="50148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455522" y="290127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553615" y="26434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006712" y="1989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943734" y="33780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3152655" y="28262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632496" y="308757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086197" y="26813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258281" y="245148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962556" y="287359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4196748" y="4300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4535675" y="3957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4070270" y="41212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2780967" y="31740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2763553" y="284463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043471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556455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4035132" y="39276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4383275" y="400926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299949" y="309595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4688075" y="41103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4540812" y="41906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480526" y="3036882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721121" y="38667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195871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3708855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439908" y="36353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D2A102-4AB8-4262-99EE-756106C2EFD2}"/>
              </a:ext>
            </a:extLst>
          </p:cNvPr>
          <p:cNvSpPr/>
          <p:nvPr/>
        </p:nvSpPr>
        <p:spPr>
          <a:xfrm>
            <a:off x="1803633" y="1484851"/>
            <a:ext cx="7113864" cy="3808602"/>
          </a:xfrm>
          <a:custGeom>
            <a:avLst/>
            <a:gdLst>
              <a:gd name="connsiteX0" fmla="*/ 0 w 7113864"/>
              <a:gd name="connsiteY0" fmla="*/ 0 h 3808602"/>
              <a:gd name="connsiteX1" fmla="*/ 1887523 w 7113864"/>
              <a:gd name="connsiteY1" fmla="*/ 2365696 h 3808602"/>
              <a:gd name="connsiteX2" fmla="*/ 7113864 w 7113864"/>
              <a:gd name="connsiteY2" fmla="*/ 3808602 h 38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3864" h="3808602">
                <a:moveTo>
                  <a:pt x="0" y="0"/>
                </a:moveTo>
                <a:cubicBezTo>
                  <a:pt x="350939" y="865464"/>
                  <a:pt x="701879" y="1730929"/>
                  <a:pt x="1887523" y="2365696"/>
                </a:cubicBezTo>
                <a:cubicBezTo>
                  <a:pt x="3073167" y="3000463"/>
                  <a:pt x="5093515" y="3404532"/>
                  <a:pt x="7113864" y="3808602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AF7C3-9E7E-4F0D-9CF0-FE5581E96095}"/>
              </a:ext>
            </a:extLst>
          </p:cNvPr>
          <p:cNvSpPr txBox="1"/>
          <p:nvPr/>
        </p:nvSpPr>
        <p:spPr>
          <a:xfrm>
            <a:off x="9249003" y="4980985"/>
            <a:ext cx="17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Score verdadero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29CA28-3304-4295-BC6E-49128A31C625}"/>
              </a:ext>
            </a:extLst>
          </p:cNvPr>
          <p:cNvCxnSpPr>
            <a:cxnSpLocks/>
          </p:cNvCxnSpPr>
          <p:nvPr/>
        </p:nvCxnSpPr>
        <p:spPr>
          <a:xfrm flipV="1">
            <a:off x="1593907" y="3771845"/>
            <a:ext cx="8220260" cy="62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234425B-E14F-4F31-A30A-32504CDAF379}"/>
              </a:ext>
            </a:extLst>
          </p:cNvPr>
          <p:cNvSpPr txBox="1"/>
          <p:nvPr/>
        </p:nvSpPr>
        <p:spPr>
          <a:xfrm>
            <a:off x="8757964" y="2895735"/>
            <a:ext cx="14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Creación de categorías!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447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349" y="141022"/>
            <a:ext cx="10515600" cy="1024661"/>
          </a:xfrm>
        </p:spPr>
        <p:txBody>
          <a:bodyPr/>
          <a:lstStyle/>
          <a:p>
            <a:r>
              <a:rPr lang="es-MX" dirty="0"/>
              <a:t>Ideal en medición: Tiempo 1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390709" y="15673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1852349" y="134210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250750" y="1485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2738852" y="1648961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2704725" y="20930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4092851" y="310740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578247" y="19133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2977202" y="257655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739843" y="37143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320729" y="19941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600647" y="22757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4162830" y="363311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543109" y="17197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1987154" y="166989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244529" y="179725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940451" y="31587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2857125" y="22454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4245251" y="325980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2730647" y="20657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842579" y="363379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4086901" y="289508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473129" y="21465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2753047" y="24281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4315230" y="37855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4918492" y="44322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5058451" y="41563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4778533" y="43505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5143246" y="433110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5796271" y="44984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5571435" y="46149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5120572" y="38592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4565501" y="34419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5413085" y="42502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531723" y="339387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5692193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205177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5070892" y="45846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5210851" y="43087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4930933" y="45029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5419035" y="46662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5948671" y="46508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5723835" y="47673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5822193" y="447114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129248" y="45917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5565485" y="44026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3892314" y="343044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5844593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6357577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991065" y="469341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623042" y="45233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7064131" y="449302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64692" y="41586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93021" y="50490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70642" y="457466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75442" y="46757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617092" y="495966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617092" y="43110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45421" y="52014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8355008" y="50337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8702181" y="48999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8228530" y="48540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114651" y="485559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971012" y="49348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8250930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8763914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6594014" y="491659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8541535" y="474210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8507408" y="5186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8846335" y="4843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8380930" y="50064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8687985" y="512710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8123412" y="50872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372169" y="47999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7549953" y="487024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801693" y="50148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455522" y="290127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553615" y="26434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006712" y="1989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943734" y="33780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3152655" y="28262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632496" y="308757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086197" y="26813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258281" y="245148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962556" y="287359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4196748" y="4300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4535675" y="3957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4070270" y="41212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2780967" y="31740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2763553" y="284463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043471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556455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4035132" y="39276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4383275" y="400926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299949" y="309595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4688075" y="41103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4540812" y="41906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480526" y="3036882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721121" y="38667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195871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3708855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439908" y="36353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D2A102-4AB8-4262-99EE-756106C2EFD2}"/>
              </a:ext>
            </a:extLst>
          </p:cNvPr>
          <p:cNvSpPr/>
          <p:nvPr/>
        </p:nvSpPr>
        <p:spPr>
          <a:xfrm>
            <a:off x="1803633" y="1484851"/>
            <a:ext cx="7113864" cy="3808602"/>
          </a:xfrm>
          <a:custGeom>
            <a:avLst/>
            <a:gdLst>
              <a:gd name="connsiteX0" fmla="*/ 0 w 7113864"/>
              <a:gd name="connsiteY0" fmla="*/ 0 h 3808602"/>
              <a:gd name="connsiteX1" fmla="*/ 1887523 w 7113864"/>
              <a:gd name="connsiteY1" fmla="*/ 2365696 h 3808602"/>
              <a:gd name="connsiteX2" fmla="*/ 7113864 w 7113864"/>
              <a:gd name="connsiteY2" fmla="*/ 3808602 h 38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3864" h="3808602">
                <a:moveTo>
                  <a:pt x="0" y="0"/>
                </a:moveTo>
                <a:cubicBezTo>
                  <a:pt x="350939" y="865464"/>
                  <a:pt x="701879" y="1730929"/>
                  <a:pt x="1887523" y="2365696"/>
                </a:cubicBezTo>
                <a:cubicBezTo>
                  <a:pt x="3073167" y="3000463"/>
                  <a:pt x="5093515" y="3404532"/>
                  <a:pt x="7113864" y="3808602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AF7C3-9E7E-4F0D-9CF0-FE5581E96095}"/>
              </a:ext>
            </a:extLst>
          </p:cNvPr>
          <p:cNvSpPr txBox="1"/>
          <p:nvPr/>
        </p:nvSpPr>
        <p:spPr>
          <a:xfrm>
            <a:off x="9249003" y="4980985"/>
            <a:ext cx="17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Score verdadero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0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113" y="149401"/>
            <a:ext cx="10515600" cy="1024661"/>
          </a:xfrm>
        </p:spPr>
        <p:txBody>
          <a:bodyPr/>
          <a:lstStyle/>
          <a:p>
            <a:r>
              <a:rPr lang="es-MX" dirty="0"/>
              <a:t>Ideal en medición: Tiempo 2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390709" y="15673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1852349" y="134210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250750" y="1485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2193210" y="216032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2704725" y="20930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4083190" y="3703871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578247" y="19133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2977202" y="257655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253637" y="355369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320729" y="19941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600647" y="22757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3860967" y="4126722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543109" y="17197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1987154" y="166989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244529" y="179725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940451" y="31587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2857125" y="22454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4453254" y="36288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2730647" y="20657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842579" y="363379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3113450" y="367598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473129" y="21465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2753047" y="24281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4315230" y="37855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4918492" y="44322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5058451" y="41563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4778533" y="43505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5143246" y="433110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5796271" y="44984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5571435" y="46149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3574880" y="400926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3709354" y="355158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5413085" y="42502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316218" y="387148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5692193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205177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5070892" y="45846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5210851" y="43087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4930933" y="45029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5419035" y="46662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5948671" y="46508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5723835" y="47673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5822193" y="447114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129248" y="45917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5565485" y="44026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3892314" y="343044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5844593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6357577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991065" y="469341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623042" y="45233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7064131" y="449302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64692" y="41586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93021" y="50490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70642" y="457466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75442" y="46757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617092" y="495966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617092" y="43110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45421" y="52014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8355008" y="50337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8702181" y="48999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8228530" y="48540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114651" y="485559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971012" y="49348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8250930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8763914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6594014" y="491659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8541535" y="474210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8507408" y="5186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8846335" y="4843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8380930" y="50064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8687985" y="512710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8123412" y="50872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372169" y="47999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7549953" y="487024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801693" y="50148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455522" y="290127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553615" y="26434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006712" y="1989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943734" y="33780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3152655" y="28262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632496" y="308757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086197" y="26813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258281" y="245148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962556" y="287359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4196748" y="4300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4535675" y="3957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4070270" y="41212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2780967" y="31740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2763553" y="284463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043471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556455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4035132" y="39276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4383275" y="400926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299949" y="309595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4688075" y="41103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4540812" y="41906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480526" y="3036882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721121" y="38667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195871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3708855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439908" y="36353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D2A102-4AB8-4262-99EE-756106C2EFD2}"/>
              </a:ext>
            </a:extLst>
          </p:cNvPr>
          <p:cNvSpPr/>
          <p:nvPr/>
        </p:nvSpPr>
        <p:spPr>
          <a:xfrm>
            <a:off x="1803633" y="1484851"/>
            <a:ext cx="7113864" cy="3808602"/>
          </a:xfrm>
          <a:custGeom>
            <a:avLst/>
            <a:gdLst>
              <a:gd name="connsiteX0" fmla="*/ 0 w 7113864"/>
              <a:gd name="connsiteY0" fmla="*/ 0 h 3808602"/>
              <a:gd name="connsiteX1" fmla="*/ 1887523 w 7113864"/>
              <a:gd name="connsiteY1" fmla="*/ 2365696 h 3808602"/>
              <a:gd name="connsiteX2" fmla="*/ 7113864 w 7113864"/>
              <a:gd name="connsiteY2" fmla="*/ 3808602 h 38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3864" h="3808602">
                <a:moveTo>
                  <a:pt x="0" y="0"/>
                </a:moveTo>
                <a:cubicBezTo>
                  <a:pt x="350939" y="865464"/>
                  <a:pt x="701879" y="1730929"/>
                  <a:pt x="1887523" y="2365696"/>
                </a:cubicBezTo>
                <a:cubicBezTo>
                  <a:pt x="3073167" y="3000463"/>
                  <a:pt x="5093515" y="3404532"/>
                  <a:pt x="7113864" y="3808602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AF7C3-9E7E-4F0D-9CF0-FE5581E96095}"/>
              </a:ext>
            </a:extLst>
          </p:cNvPr>
          <p:cNvSpPr txBox="1"/>
          <p:nvPr/>
        </p:nvSpPr>
        <p:spPr>
          <a:xfrm>
            <a:off x="9249003" y="4980985"/>
            <a:ext cx="17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Score verdadero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8D6532-D4DF-4FCD-942E-BCCB4C2D4F8A}"/>
              </a:ext>
            </a:extLst>
          </p:cNvPr>
          <p:cNvSpPr txBox="1"/>
          <p:nvPr/>
        </p:nvSpPr>
        <p:spPr>
          <a:xfrm>
            <a:off x="7204090" y="2256315"/>
            <a:ext cx="346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cambios en la posición relativa son pequeños y aleatorios!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39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260" y="97531"/>
            <a:ext cx="10515600" cy="1024661"/>
          </a:xfrm>
        </p:spPr>
        <p:txBody>
          <a:bodyPr/>
          <a:lstStyle/>
          <a:p>
            <a:r>
              <a:rPr lang="es-MX" dirty="0"/>
              <a:t>Lejos del ideal en medición: Tiempo 1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390709" y="15673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1852349" y="134210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2250750" y="1485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2738852" y="1648961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2704725" y="20930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4092851" y="310740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578247" y="19133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2977202" y="257655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739843" y="37143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320729" y="19941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2600647" y="22757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4162830" y="363311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543109" y="171971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1987154" y="166989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2244529" y="179725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940451" y="31587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2857125" y="224542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4245251" y="325980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2730647" y="206571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842579" y="363379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4086901" y="289508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2473129" y="214650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2753047" y="242814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4315230" y="37855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4918492" y="44322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5058451" y="41563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4778533" y="43505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5143246" y="433110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>
            <a:off x="5796271" y="44984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5571435" y="46149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5120572" y="38592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4565501" y="34419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5413085" y="42502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531723" y="339387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>
            <a:off x="5692193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6205177" y="46811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5070892" y="458463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5210851" y="43087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4930933" y="45029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5419035" y="46662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>
            <a:off x="5948671" y="46508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>
            <a:off x="5723835" y="476734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>
            <a:off x="5822193" y="447114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6129248" y="45917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5565485" y="440262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3892314" y="343044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>
            <a:off x="5844593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6357577" y="483356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6991065" y="469341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6623042" y="45233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7064131" y="449302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6464692" y="41586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6693021" y="50490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6470642" y="457466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6775442" y="467573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6617092" y="495966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6617092" y="43110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6845421" y="520144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8355008" y="50337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8702181" y="48999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8228530" y="48540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7114651" y="485559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7971012" y="49348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8250930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8763914" y="5216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6594014" y="491659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8541535" y="474210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8507408" y="5186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8846335" y="484317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8380930" y="50064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8687985" y="512710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8123412" y="508725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7372169" y="47999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7549953" y="487024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7801693" y="501487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>
            <a:off x="2455522" y="290127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553615" y="26434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006712" y="1989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2943734" y="337809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>
            <a:off x="3152655" y="28262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632496" y="308757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086197" y="26813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258281" y="245148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>
            <a:off x="2962556" y="287359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4196748" y="4300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4535675" y="3957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4070270" y="41212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2780967" y="31740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>
            <a:off x="2763553" y="284463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043471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556455" y="31262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4035132" y="392761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4383275" y="400926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299949" y="309595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4688075" y="41103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4540812" y="41906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480526" y="3036882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721121" y="38667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>
            <a:off x="3195871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3708855" y="32786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439908" y="363533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D2A102-4AB8-4262-99EE-756106C2EFD2}"/>
              </a:ext>
            </a:extLst>
          </p:cNvPr>
          <p:cNvSpPr/>
          <p:nvPr/>
        </p:nvSpPr>
        <p:spPr>
          <a:xfrm>
            <a:off x="1803633" y="1484851"/>
            <a:ext cx="7113864" cy="3808602"/>
          </a:xfrm>
          <a:custGeom>
            <a:avLst/>
            <a:gdLst>
              <a:gd name="connsiteX0" fmla="*/ 0 w 7113864"/>
              <a:gd name="connsiteY0" fmla="*/ 0 h 3808602"/>
              <a:gd name="connsiteX1" fmla="*/ 1887523 w 7113864"/>
              <a:gd name="connsiteY1" fmla="*/ 2365696 h 3808602"/>
              <a:gd name="connsiteX2" fmla="*/ 7113864 w 7113864"/>
              <a:gd name="connsiteY2" fmla="*/ 3808602 h 38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3864" h="3808602">
                <a:moveTo>
                  <a:pt x="0" y="0"/>
                </a:moveTo>
                <a:cubicBezTo>
                  <a:pt x="350939" y="865464"/>
                  <a:pt x="701879" y="1730929"/>
                  <a:pt x="1887523" y="2365696"/>
                </a:cubicBezTo>
                <a:cubicBezTo>
                  <a:pt x="3073167" y="3000463"/>
                  <a:pt x="5093515" y="3404532"/>
                  <a:pt x="7113864" y="3808602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AF7C3-9E7E-4F0D-9CF0-FE5581E96095}"/>
              </a:ext>
            </a:extLst>
          </p:cNvPr>
          <p:cNvSpPr txBox="1"/>
          <p:nvPr/>
        </p:nvSpPr>
        <p:spPr>
          <a:xfrm>
            <a:off x="9249003" y="4980985"/>
            <a:ext cx="17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Score verdadero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B48-D36E-4287-865A-B107E1A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48342"/>
            <a:ext cx="10515600" cy="1024661"/>
          </a:xfrm>
        </p:spPr>
        <p:txBody>
          <a:bodyPr/>
          <a:lstStyle/>
          <a:p>
            <a:r>
              <a:rPr lang="es-MX" dirty="0"/>
              <a:t>Lejos del ideal en medición: Tiempo 2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ED909F-A28F-4189-A124-15BBC8DBAB60}"/>
              </a:ext>
            </a:extLst>
          </p:cNvPr>
          <p:cNvSpPr/>
          <p:nvPr/>
        </p:nvSpPr>
        <p:spPr>
          <a:xfrm>
            <a:off x="2122162" y="265122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8B238-4892-4B5B-BDB8-BAA99B1E4258}"/>
              </a:ext>
            </a:extLst>
          </p:cNvPr>
          <p:cNvSpPr/>
          <p:nvPr/>
        </p:nvSpPr>
        <p:spPr>
          <a:xfrm>
            <a:off x="1701566" y="1844707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B34BFA-C4F1-4003-A534-B919191B7B43}"/>
              </a:ext>
            </a:extLst>
          </p:cNvPr>
          <p:cNvSpPr/>
          <p:nvPr/>
        </p:nvSpPr>
        <p:spPr>
          <a:xfrm>
            <a:off x="1982203" y="256958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F4B0B8-BF62-410E-9467-0C6E28E21E0F}"/>
              </a:ext>
            </a:extLst>
          </p:cNvPr>
          <p:cNvSpPr/>
          <p:nvPr/>
        </p:nvSpPr>
        <p:spPr>
          <a:xfrm>
            <a:off x="1742559" y="2327072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BE855-B238-4D52-B9EB-85D76A586C56}"/>
              </a:ext>
            </a:extLst>
          </p:cNvPr>
          <p:cNvSpPr/>
          <p:nvPr/>
        </p:nvSpPr>
        <p:spPr>
          <a:xfrm>
            <a:off x="2436178" y="317693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F336FA-3785-4DAC-ABE6-05AB923DC2B4}"/>
              </a:ext>
            </a:extLst>
          </p:cNvPr>
          <p:cNvSpPr/>
          <p:nvPr/>
        </p:nvSpPr>
        <p:spPr>
          <a:xfrm>
            <a:off x="3965708" y="356756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545E1B-0B91-4623-B651-B48CB60B1AF6}"/>
              </a:ext>
            </a:extLst>
          </p:cNvPr>
          <p:cNvSpPr/>
          <p:nvPr/>
        </p:nvSpPr>
        <p:spPr>
          <a:xfrm>
            <a:off x="2309700" y="299722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5316B-CBBA-407F-AA2E-99D0F706F26B}"/>
              </a:ext>
            </a:extLst>
          </p:cNvPr>
          <p:cNvSpPr/>
          <p:nvPr/>
        </p:nvSpPr>
        <p:spPr>
          <a:xfrm>
            <a:off x="3396961" y="270297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A29A0-0807-4BCD-9672-14BF4C73021F}"/>
              </a:ext>
            </a:extLst>
          </p:cNvPr>
          <p:cNvSpPr/>
          <p:nvPr/>
        </p:nvSpPr>
        <p:spPr>
          <a:xfrm>
            <a:off x="4612700" y="417452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B0832-659F-4543-BDBC-1A3ABA8C67C0}"/>
              </a:ext>
            </a:extLst>
          </p:cNvPr>
          <p:cNvSpPr/>
          <p:nvPr/>
        </p:nvSpPr>
        <p:spPr>
          <a:xfrm>
            <a:off x="2052182" y="307801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45EB4D-CC15-48E4-A9F0-CF41F48FC00E}"/>
              </a:ext>
            </a:extLst>
          </p:cNvPr>
          <p:cNvSpPr/>
          <p:nvPr/>
        </p:nvSpPr>
        <p:spPr>
          <a:xfrm>
            <a:off x="5956130" y="48350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00668A-405F-4D94-8AA8-71A9B35FBBC7}"/>
              </a:ext>
            </a:extLst>
          </p:cNvPr>
          <p:cNvSpPr/>
          <p:nvPr/>
        </p:nvSpPr>
        <p:spPr>
          <a:xfrm>
            <a:off x="4035687" y="4093277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F2A342-A6E8-42ED-A77D-F5190A96F813}"/>
              </a:ext>
            </a:extLst>
          </p:cNvPr>
          <p:cNvSpPr/>
          <p:nvPr/>
        </p:nvSpPr>
        <p:spPr>
          <a:xfrm>
            <a:off x="2274562" y="280362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836AD5-7DA9-416C-8650-9EF5FC205E36}"/>
              </a:ext>
            </a:extLst>
          </p:cNvPr>
          <p:cNvSpPr/>
          <p:nvPr/>
        </p:nvSpPr>
        <p:spPr>
          <a:xfrm>
            <a:off x="2373787" y="229020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1B91C-4BAE-444A-8CE4-8D7E9F573700}"/>
              </a:ext>
            </a:extLst>
          </p:cNvPr>
          <p:cNvSpPr/>
          <p:nvPr/>
        </p:nvSpPr>
        <p:spPr>
          <a:xfrm>
            <a:off x="1975982" y="28811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DDE6D3-CE60-4180-91DF-F5CEB63B3D1B}"/>
              </a:ext>
            </a:extLst>
          </p:cNvPr>
          <p:cNvSpPr/>
          <p:nvPr/>
        </p:nvSpPr>
        <p:spPr>
          <a:xfrm>
            <a:off x="3813308" y="361889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B520CB-726A-4702-8851-7A24EF95268C}"/>
              </a:ext>
            </a:extLst>
          </p:cNvPr>
          <p:cNvSpPr/>
          <p:nvPr/>
        </p:nvSpPr>
        <p:spPr>
          <a:xfrm>
            <a:off x="3276884" y="237184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8B0404-C15A-491E-873E-22F4D19376F8}"/>
              </a:ext>
            </a:extLst>
          </p:cNvPr>
          <p:cNvSpPr/>
          <p:nvPr/>
        </p:nvSpPr>
        <p:spPr>
          <a:xfrm>
            <a:off x="4118108" y="371996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7BBE54-6F20-44AD-BF97-0A86CC9849E9}"/>
              </a:ext>
            </a:extLst>
          </p:cNvPr>
          <p:cNvSpPr/>
          <p:nvPr/>
        </p:nvSpPr>
        <p:spPr>
          <a:xfrm>
            <a:off x="2462100" y="314962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0FF0F-0477-4F23-9D62-6EDD99B0FC34}"/>
              </a:ext>
            </a:extLst>
          </p:cNvPr>
          <p:cNvSpPr/>
          <p:nvPr/>
        </p:nvSpPr>
        <p:spPr>
          <a:xfrm>
            <a:off x="3715436" y="409395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E878AE-C620-4818-91B3-54AECA8B163F}"/>
              </a:ext>
            </a:extLst>
          </p:cNvPr>
          <p:cNvSpPr/>
          <p:nvPr/>
        </p:nvSpPr>
        <p:spPr>
          <a:xfrm>
            <a:off x="3959758" y="335524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811431-C493-4FB8-8A29-D1B20F9A6EA1}"/>
              </a:ext>
            </a:extLst>
          </p:cNvPr>
          <p:cNvSpPr/>
          <p:nvPr/>
        </p:nvSpPr>
        <p:spPr>
          <a:xfrm>
            <a:off x="5828612" y="4705844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6BBD2-23A6-4D7D-A7C7-E8AE1FCCFD14}"/>
              </a:ext>
            </a:extLst>
          </p:cNvPr>
          <p:cNvSpPr/>
          <p:nvPr/>
        </p:nvSpPr>
        <p:spPr>
          <a:xfrm>
            <a:off x="3172806" y="255456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ACA80-B5D1-4254-B564-7478B59FDF92}"/>
              </a:ext>
            </a:extLst>
          </p:cNvPr>
          <p:cNvSpPr/>
          <p:nvPr/>
        </p:nvSpPr>
        <p:spPr>
          <a:xfrm>
            <a:off x="4188087" y="424567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CA753-179F-4565-B378-BF2B8C1EB4F5}"/>
              </a:ext>
            </a:extLst>
          </p:cNvPr>
          <p:cNvSpPr/>
          <p:nvPr/>
        </p:nvSpPr>
        <p:spPr>
          <a:xfrm>
            <a:off x="3693648" y="235844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086E20-E662-4BA5-9AEC-D39BC1ADB5C2}"/>
              </a:ext>
            </a:extLst>
          </p:cNvPr>
          <p:cNvSpPr/>
          <p:nvPr/>
        </p:nvSpPr>
        <p:spPr>
          <a:xfrm>
            <a:off x="3145301" y="304005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79B7BC-9AB9-4F17-8F09-60A3BF8A3794}"/>
              </a:ext>
            </a:extLst>
          </p:cNvPr>
          <p:cNvSpPr/>
          <p:nvPr/>
        </p:nvSpPr>
        <p:spPr>
          <a:xfrm>
            <a:off x="4778533" y="435059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B7243-5206-44CE-A714-336826EA6116}"/>
              </a:ext>
            </a:extLst>
          </p:cNvPr>
          <p:cNvSpPr/>
          <p:nvPr/>
        </p:nvSpPr>
        <p:spPr>
          <a:xfrm>
            <a:off x="3230096" y="321479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2A2506-BC17-48BE-9C40-5ABAF6988C76}"/>
              </a:ext>
            </a:extLst>
          </p:cNvPr>
          <p:cNvSpPr/>
          <p:nvPr/>
        </p:nvSpPr>
        <p:spPr>
          <a:xfrm rot="20923694">
            <a:off x="2896722" y="355792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E35CA7-416B-4D63-94A5-D66C7CE6DE22}"/>
              </a:ext>
            </a:extLst>
          </p:cNvPr>
          <p:cNvSpPr/>
          <p:nvPr/>
        </p:nvSpPr>
        <p:spPr>
          <a:xfrm>
            <a:off x="3658285" y="349864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261A99-1BE7-4D57-B88E-A8645E130B71}"/>
              </a:ext>
            </a:extLst>
          </p:cNvPr>
          <p:cNvSpPr/>
          <p:nvPr/>
        </p:nvSpPr>
        <p:spPr>
          <a:xfrm>
            <a:off x="3207422" y="274295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DD549A-BC34-494E-AEEA-FB2B24D66859}"/>
              </a:ext>
            </a:extLst>
          </p:cNvPr>
          <p:cNvSpPr/>
          <p:nvPr/>
        </p:nvSpPr>
        <p:spPr>
          <a:xfrm>
            <a:off x="4438358" y="390211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D0540-7474-4509-8A0C-945305B2D60B}"/>
              </a:ext>
            </a:extLst>
          </p:cNvPr>
          <p:cNvSpPr/>
          <p:nvPr/>
        </p:nvSpPr>
        <p:spPr>
          <a:xfrm>
            <a:off x="3499935" y="313392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BD1491-7363-405A-BCCC-4AC7DC3CA083}"/>
              </a:ext>
            </a:extLst>
          </p:cNvPr>
          <p:cNvSpPr/>
          <p:nvPr/>
        </p:nvSpPr>
        <p:spPr>
          <a:xfrm>
            <a:off x="3404580" y="385403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17BE3D-417C-4B67-BE2D-DBE927D21DEE}"/>
              </a:ext>
            </a:extLst>
          </p:cNvPr>
          <p:cNvSpPr/>
          <p:nvPr/>
        </p:nvSpPr>
        <p:spPr>
          <a:xfrm rot="20923694">
            <a:off x="2792644" y="374064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AD0BE9-9613-47C7-815C-4D6C3A4BCB2E}"/>
              </a:ext>
            </a:extLst>
          </p:cNvPr>
          <p:cNvSpPr/>
          <p:nvPr/>
        </p:nvSpPr>
        <p:spPr>
          <a:xfrm>
            <a:off x="3305405" y="40940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45B4E-BCC7-46AD-86E1-0E10D70A24D4}"/>
              </a:ext>
            </a:extLst>
          </p:cNvPr>
          <p:cNvSpPr/>
          <p:nvPr/>
        </p:nvSpPr>
        <p:spPr>
          <a:xfrm>
            <a:off x="3157742" y="346833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F45806-D0E3-4327-9AB1-23D5257093F9}"/>
              </a:ext>
            </a:extLst>
          </p:cNvPr>
          <p:cNvSpPr/>
          <p:nvPr/>
        </p:nvSpPr>
        <p:spPr>
          <a:xfrm>
            <a:off x="3297701" y="319245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99B9C1-7349-4503-A86C-BC3512C70693}"/>
              </a:ext>
            </a:extLst>
          </p:cNvPr>
          <p:cNvSpPr/>
          <p:nvPr/>
        </p:nvSpPr>
        <p:spPr>
          <a:xfrm>
            <a:off x="3706089" y="242920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37E22-E155-4F5B-B1F1-9B907C306DD1}"/>
              </a:ext>
            </a:extLst>
          </p:cNvPr>
          <p:cNvSpPr/>
          <p:nvPr/>
        </p:nvSpPr>
        <p:spPr>
          <a:xfrm>
            <a:off x="3505885" y="354997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8A94C9-6793-4B52-9712-ECBD30298AD4}"/>
              </a:ext>
            </a:extLst>
          </p:cNvPr>
          <p:cNvSpPr/>
          <p:nvPr/>
        </p:nvSpPr>
        <p:spPr>
          <a:xfrm rot="20923694">
            <a:off x="3049122" y="371032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6D0AD2-78CF-4578-941D-FD57D4D67101}"/>
              </a:ext>
            </a:extLst>
          </p:cNvPr>
          <p:cNvSpPr/>
          <p:nvPr/>
        </p:nvSpPr>
        <p:spPr>
          <a:xfrm rot="20923694">
            <a:off x="2824286" y="382681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91D1C5-FF90-4EFB-8C92-8F11BBF90510}"/>
              </a:ext>
            </a:extLst>
          </p:cNvPr>
          <p:cNvSpPr/>
          <p:nvPr/>
        </p:nvSpPr>
        <p:spPr>
          <a:xfrm rot="20923694">
            <a:off x="2922644" y="353061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E88C11-43EE-49CA-B43D-C9F4EE80C8ED}"/>
              </a:ext>
            </a:extLst>
          </p:cNvPr>
          <p:cNvSpPr/>
          <p:nvPr/>
        </p:nvSpPr>
        <p:spPr>
          <a:xfrm>
            <a:off x="3229476" y="400467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220799-B7C6-490D-B341-BECEB955CA7E}"/>
              </a:ext>
            </a:extLst>
          </p:cNvPr>
          <p:cNvSpPr/>
          <p:nvPr/>
        </p:nvSpPr>
        <p:spPr>
          <a:xfrm>
            <a:off x="3652335" y="328632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5132DDE-B91A-4077-8DE6-E015715F6FCA}"/>
              </a:ext>
            </a:extLst>
          </p:cNvPr>
          <p:cNvSpPr/>
          <p:nvPr/>
        </p:nvSpPr>
        <p:spPr>
          <a:xfrm>
            <a:off x="3765171" y="389060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0AD100-AB5B-4AEA-BE08-1CF7C7C73934}"/>
              </a:ext>
            </a:extLst>
          </p:cNvPr>
          <p:cNvSpPr/>
          <p:nvPr/>
        </p:nvSpPr>
        <p:spPr>
          <a:xfrm rot="20923694">
            <a:off x="2945044" y="389304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FB250-5FDC-4974-B529-026363AF5CD9}"/>
              </a:ext>
            </a:extLst>
          </p:cNvPr>
          <p:cNvSpPr/>
          <p:nvPr/>
        </p:nvSpPr>
        <p:spPr>
          <a:xfrm>
            <a:off x="3457805" y="424645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2940AB-5D32-4ED7-862E-6CB5AF49BC33}"/>
              </a:ext>
            </a:extLst>
          </p:cNvPr>
          <p:cNvSpPr/>
          <p:nvPr/>
        </p:nvSpPr>
        <p:spPr>
          <a:xfrm>
            <a:off x="4091293" y="410630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FEDDB4-D3FB-4555-853A-673BF33D3B4F}"/>
              </a:ext>
            </a:extLst>
          </p:cNvPr>
          <p:cNvSpPr/>
          <p:nvPr/>
        </p:nvSpPr>
        <p:spPr>
          <a:xfrm>
            <a:off x="3723270" y="393622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827BBA-1798-4680-BC45-B475EC1BE6D8}"/>
              </a:ext>
            </a:extLst>
          </p:cNvPr>
          <p:cNvSpPr/>
          <p:nvPr/>
        </p:nvSpPr>
        <p:spPr>
          <a:xfrm>
            <a:off x="4164359" y="390591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5C1845-777A-4648-A175-1A52082AC336}"/>
              </a:ext>
            </a:extLst>
          </p:cNvPr>
          <p:cNvSpPr/>
          <p:nvPr/>
        </p:nvSpPr>
        <p:spPr>
          <a:xfrm>
            <a:off x="3564920" y="357150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0E98DA-937F-4B84-AB6E-8F3B4FC4E385}"/>
              </a:ext>
            </a:extLst>
          </p:cNvPr>
          <p:cNvSpPr/>
          <p:nvPr/>
        </p:nvSpPr>
        <p:spPr>
          <a:xfrm>
            <a:off x="5038034" y="459365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06E2C-6FB3-442D-840D-A755A13EDC6B}"/>
              </a:ext>
            </a:extLst>
          </p:cNvPr>
          <p:cNvSpPr/>
          <p:nvPr/>
        </p:nvSpPr>
        <p:spPr>
          <a:xfrm>
            <a:off x="3570870" y="398755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DECA40-39E4-4369-9EB8-BDA7E6E5364D}"/>
              </a:ext>
            </a:extLst>
          </p:cNvPr>
          <p:cNvSpPr/>
          <p:nvPr/>
        </p:nvSpPr>
        <p:spPr>
          <a:xfrm>
            <a:off x="3875670" y="408862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6C024-BB45-4953-83F0-FEF19E4F37D4}"/>
              </a:ext>
            </a:extLst>
          </p:cNvPr>
          <p:cNvSpPr/>
          <p:nvPr/>
        </p:nvSpPr>
        <p:spPr>
          <a:xfrm>
            <a:off x="3717320" y="437255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B6AE1A6-A6E8-49B3-B903-EA8785B9B709}"/>
              </a:ext>
            </a:extLst>
          </p:cNvPr>
          <p:cNvSpPr/>
          <p:nvPr/>
        </p:nvSpPr>
        <p:spPr>
          <a:xfrm>
            <a:off x="3717320" y="372390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B04F45-2B9D-4029-B439-7A494D41C065}"/>
              </a:ext>
            </a:extLst>
          </p:cNvPr>
          <p:cNvSpPr/>
          <p:nvPr/>
        </p:nvSpPr>
        <p:spPr>
          <a:xfrm>
            <a:off x="5190434" y="474605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E92948-D28E-4A2B-93A9-7081079BBA13}"/>
              </a:ext>
            </a:extLst>
          </p:cNvPr>
          <p:cNvSpPr/>
          <p:nvPr/>
        </p:nvSpPr>
        <p:spPr>
          <a:xfrm>
            <a:off x="4990175" y="447857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755B5E-4FFC-413B-B187-8850322A1585}"/>
              </a:ext>
            </a:extLst>
          </p:cNvPr>
          <p:cNvSpPr/>
          <p:nvPr/>
        </p:nvSpPr>
        <p:spPr>
          <a:xfrm>
            <a:off x="5337348" y="434478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FC76D8-1768-44DD-B7CE-0FDF48963E84}"/>
              </a:ext>
            </a:extLst>
          </p:cNvPr>
          <p:cNvSpPr/>
          <p:nvPr/>
        </p:nvSpPr>
        <p:spPr>
          <a:xfrm>
            <a:off x="6816401" y="443177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33DD059-4839-45C6-B2DB-2BFB56BE369F}"/>
              </a:ext>
            </a:extLst>
          </p:cNvPr>
          <p:cNvSpPr/>
          <p:nvPr/>
        </p:nvSpPr>
        <p:spPr>
          <a:xfrm>
            <a:off x="4214879" y="426848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1586F6-A55B-4821-A62E-BE3785DBF394}"/>
              </a:ext>
            </a:extLst>
          </p:cNvPr>
          <p:cNvSpPr/>
          <p:nvPr/>
        </p:nvSpPr>
        <p:spPr>
          <a:xfrm>
            <a:off x="6558883" y="451256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59971A-C4A7-40EA-B6EB-9A158C143D18}"/>
              </a:ext>
            </a:extLst>
          </p:cNvPr>
          <p:cNvSpPr/>
          <p:nvPr/>
        </p:nvSpPr>
        <p:spPr>
          <a:xfrm>
            <a:off x="4886097" y="46612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E5FEAA-9B00-4880-8B0E-04C6EF8B2D08}"/>
              </a:ext>
            </a:extLst>
          </p:cNvPr>
          <p:cNvSpPr/>
          <p:nvPr/>
        </p:nvSpPr>
        <p:spPr>
          <a:xfrm>
            <a:off x="5399081" y="4661285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47010E-4B60-4795-B1A2-6BD0235FE9CE}"/>
              </a:ext>
            </a:extLst>
          </p:cNvPr>
          <p:cNvSpPr/>
          <p:nvPr/>
        </p:nvSpPr>
        <p:spPr>
          <a:xfrm>
            <a:off x="3694242" y="432948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DE79C4-75FD-4D9C-A85F-A78904945F75}"/>
              </a:ext>
            </a:extLst>
          </p:cNvPr>
          <p:cNvSpPr/>
          <p:nvPr/>
        </p:nvSpPr>
        <p:spPr>
          <a:xfrm>
            <a:off x="5176702" y="4186906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B05AB6-E697-4769-A9BF-D70C53CD60C9}"/>
              </a:ext>
            </a:extLst>
          </p:cNvPr>
          <p:cNvSpPr/>
          <p:nvPr/>
        </p:nvSpPr>
        <p:spPr>
          <a:xfrm>
            <a:off x="5142575" y="463097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B3D8FD-BB59-4F7D-8808-F8243F054C4B}"/>
              </a:ext>
            </a:extLst>
          </p:cNvPr>
          <p:cNvSpPr/>
          <p:nvPr/>
        </p:nvSpPr>
        <p:spPr>
          <a:xfrm>
            <a:off x="5724360" y="432107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16DD97-FB7C-46BA-84AA-AC68EA7C56C8}"/>
              </a:ext>
            </a:extLst>
          </p:cNvPr>
          <p:cNvSpPr/>
          <p:nvPr/>
        </p:nvSpPr>
        <p:spPr>
          <a:xfrm>
            <a:off x="5016097" y="445126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36FEC4-16F0-4B08-9916-F92CCDE6B5C2}"/>
              </a:ext>
            </a:extLst>
          </p:cNvPr>
          <p:cNvSpPr/>
          <p:nvPr/>
        </p:nvSpPr>
        <p:spPr>
          <a:xfrm>
            <a:off x="5323152" y="4571902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659BC-492B-4206-A8CC-86251B17C545}"/>
              </a:ext>
            </a:extLst>
          </p:cNvPr>
          <p:cNvSpPr/>
          <p:nvPr/>
        </p:nvSpPr>
        <p:spPr>
          <a:xfrm>
            <a:off x="6711283" y="4664964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AC0918-86D0-4E6F-8B3F-8AE3A7BE92FC}"/>
              </a:ext>
            </a:extLst>
          </p:cNvPr>
          <p:cNvSpPr/>
          <p:nvPr/>
        </p:nvSpPr>
        <p:spPr>
          <a:xfrm>
            <a:off x="5960040" y="4377649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420428-79C6-4AFC-BB61-97747F8234A5}"/>
              </a:ext>
            </a:extLst>
          </p:cNvPr>
          <p:cNvSpPr/>
          <p:nvPr/>
        </p:nvSpPr>
        <p:spPr>
          <a:xfrm>
            <a:off x="6137824" y="444795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517332-CB83-4037-A1E9-C814F6D216EB}"/>
              </a:ext>
            </a:extLst>
          </p:cNvPr>
          <p:cNvSpPr/>
          <p:nvPr/>
        </p:nvSpPr>
        <p:spPr>
          <a:xfrm>
            <a:off x="6389564" y="459259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7E00B3-1A09-4261-A63B-62FA8DDCD8FA}"/>
              </a:ext>
            </a:extLst>
          </p:cNvPr>
          <p:cNvSpPr/>
          <p:nvPr/>
        </p:nvSpPr>
        <p:spPr>
          <a:xfrm rot="20923694">
            <a:off x="2187198" y="363176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6F089A-4E41-4C29-9A2E-F54DCB41B150}"/>
              </a:ext>
            </a:extLst>
          </p:cNvPr>
          <p:cNvSpPr/>
          <p:nvPr/>
        </p:nvSpPr>
        <p:spPr>
          <a:xfrm>
            <a:off x="2973374" y="276991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940CD3-6B73-49FA-BDE2-D4945BF091EB}"/>
              </a:ext>
            </a:extLst>
          </p:cNvPr>
          <p:cNvSpPr/>
          <p:nvPr/>
        </p:nvSpPr>
        <p:spPr>
          <a:xfrm>
            <a:off x="2006712" y="19896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C50542-8895-4F0C-BE5D-984B6E7C7ACF}"/>
              </a:ext>
            </a:extLst>
          </p:cNvPr>
          <p:cNvSpPr/>
          <p:nvPr/>
        </p:nvSpPr>
        <p:spPr>
          <a:xfrm>
            <a:off x="3504897" y="2880772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E3BE3-D356-42B4-BD12-27E427BF314A}"/>
              </a:ext>
            </a:extLst>
          </p:cNvPr>
          <p:cNvSpPr/>
          <p:nvPr/>
        </p:nvSpPr>
        <p:spPr>
          <a:xfrm rot="20923694">
            <a:off x="2757188" y="4016903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90ACB2-8C78-47F2-BDA2-007F6A441187}"/>
              </a:ext>
            </a:extLst>
          </p:cNvPr>
          <p:cNvSpPr/>
          <p:nvPr/>
        </p:nvSpPr>
        <p:spPr>
          <a:xfrm>
            <a:off x="2632496" y="3087579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54B0E-B546-408E-A3C5-510EEA7BE93F}"/>
              </a:ext>
            </a:extLst>
          </p:cNvPr>
          <p:cNvSpPr/>
          <p:nvPr/>
        </p:nvSpPr>
        <p:spPr>
          <a:xfrm>
            <a:off x="2086197" y="268134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4B85FB-3064-483E-8578-1E4B5C28F503}"/>
              </a:ext>
            </a:extLst>
          </p:cNvPr>
          <p:cNvSpPr/>
          <p:nvPr/>
        </p:nvSpPr>
        <p:spPr>
          <a:xfrm>
            <a:off x="2678040" y="257790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24CA44-1173-496D-A1C5-0BF22AB81FEF}"/>
              </a:ext>
            </a:extLst>
          </p:cNvPr>
          <p:cNvSpPr/>
          <p:nvPr/>
        </p:nvSpPr>
        <p:spPr>
          <a:xfrm rot="20923694">
            <a:off x="2694232" y="360408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DB425B-2753-4402-8594-7BCA2F39B3EE}"/>
              </a:ext>
            </a:extLst>
          </p:cNvPr>
          <p:cNvSpPr/>
          <p:nvPr/>
        </p:nvSpPr>
        <p:spPr>
          <a:xfrm>
            <a:off x="4196748" y="430092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BEDE9F-2B7D-4175-9EC5-8B2E4F8FB833}"/>
              </a:ext>
            </a:extLst>
          </p:cNvPr>
          <p:cNvSpPr/>
          <p:nvPr/>
        </p:nvSpPr>
        <p:spPr>
          <a:xfrm>
            <a:off x="4408532" y="441809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101741-F28D-43BB-BB60-470009972221}"/>
              </a:ext>
            </a:extLst>
          </p:cNvPr>
          <p:cNvSpPr/>
          <p:nvPr/>
        </p:nvSpPr>
        <p:spPr>
          <a:xfrm>
            <a:off x="3943127" y="4581377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79B46B-7114-4DAB-989E-267D89E5BB14}"/>
              </a:ext>
            </a:extLst>
          </p:cNvPr>
          <p:cNvSpPr/>
          <p:nvPr/>
        </p:nvSpPr>
        <p:spPr>
          <a:xfrm>
            <a:off x="2780967" y="3174075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7465244-E89B-4516-883C-17FE6A8C5F40}"/>
              </a:ext>
            </a:extLst>
          </p:cNvPr>
          <p:cNvSpPr/>
          <p:nvPr/>
        </p:nvSpPr>
        <p:spPr>
          <a:xfrm rot="20923694">
            <a:off x="2495229" y="357512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79F633-C7BA-4C6B-86C8-9849BBFB7718}"/>
              </a:ext>
            </a:extLst>
          </p:cNvPr>
          <p:cNvSpPr/>
          <p:nvPr/>
        </p:nvSpPr>
        <p:spPr>
          <a:xfrm>
            <a:off x="3604634" y="262893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9058A28-CBCB-4C44-981F-BD5681ED19E4}"/>
              </a:ext>
            </a:extLst>
          </p:cNvPr>
          <p:cNvSpPr/>
          <p:nvPr/>
        </p:nvSpPr>
        <p:spPr>
          <a:xfrm>
            <a:off x="3429312" y="358642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E910397-F239-49FB-A8DA-B7485438D357}"/>
              </a:ext>
            </a:extLst>
          </p:cNvPr>
          <p:cNvSpPr/>
          <p:nvPr/>
        </p:nvSpPr>
        <p:spPr>
          <a:xfrm>
            <a:off x="3907989" y="4387780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98EE3-8537-432E-AD07-371406C76BBC}"/>
              </a:ext>
            </a:extLst>
          </p:cNvPr>
          <p:cNvSpPr/>
          <p:nvPr/>
        </p:nvSpPr>
        <p:spPr>
          <a:xfrm>
            <a:off x="4256132" y="4469423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38ED3D-05DA-4463-9DEB-2A9CD2CBF1B7}"/>
              </a:ext>
            </a:extLst>
          </p:cNvPr>
          <p:cNvSpPr/>
          <p:nvPr/>
        </p:nvSpPr>
        <p:spPr>
          <a:xfrm>
            <a:off x="3172806" y="3556117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2591F5-1E87-4B40-AF65-CCD08AE7FB59}"/>
              </a:ext>
            </a:extLst>
          </p:cNvPr>
          <p:cNvSpPr/>
          <p:nvPr/>
        </p:nvSpPr>
        <p:spPr>
          <a:xfrm>
            <a:off x="4560932" y="457049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1379376-75D1-46E0-9E0D-4EA87C6E3853}"/>
              </a:ext>
            </a:extLst>
          </p:cNvPr>
          <p:cNvSpPr/>
          <p:nvPr/>
        </p:nvSpPr>
        <p:spPr>
          <a:xfrm>
            <a:off x="4540812" y="4190638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E56CAC2-29A1-4407-87A5-C4AF6A30997E}"/>
              </a:ext>
            </a:extLst>
          </p:cNvPr>
          <p:cNvSpPr/>
          <p:nvPr/>
        </p:nvSpPr>
        <p:spPr>
          <a:xfrm>
            <a:off x="3067943" y="4236056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117A3B-F6A4-44EE-8169-F1BC56E11F8F}"/>
              </a:ext>
            </a:extLst>
          </p:cNvPr>
          <p:cNvSpPr/>
          <p:nvPr/>
        </p:nvSpPr>
        <p:spPr>
          <a:xfrm>
            <a:off x="3593978" y="4326921"/>
            <a:ext cx="139959" cy="1632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2614B9-855C-4FF8-BDF9-921BBDCE8778}"/>
              </a:ext>
            </a:extLst>
          </p:cNvPr>
          <p:cNvSpPr/>
          <p:nvPr/>
        </p:nvSpPr>
        <p:spPr>
          <a:xfrm rot="20923694">
            <a:off x="3068951" y="3385410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12F45F-5B9E-4FC4-9B26-9455717C10E9}"/>
              </a:ext>
            </a:extLst>
          </p:cNvPr>
          <p:cNvSpPr/>
          <p:nvPr/>
        </p:nvSpPr>
        <p:spPr>
          <a:xfrm>
            <a:off x="3581712" y="373882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122A786-F2A2-474F-B902-EDF98BCFB7FB}"/>
              </a:ext>
            </a:extLst>
          </p:cNvPr>
          <p:cNvSpPr/>
          <p:nvPr/>
        </p:nvSpPr>
        <p:spPr>
          <a:xfrm>
            <a:off x="3312765" y="4095498"/>
            <a:ext cx="139959" cy="16328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0EEED0-70BA-406E-BAB4-F18E0C6F69BC}"/>
              </a:ext>
            </a:extLst>
          </p:cNvPr>
          <p:cNvCxnSpPr/>
          <p:nvPr/>
        </p:nvCxnSpPr>
        <p:spPr>
          <a:xfrm flipH="1" flipV="1">
            <a:off x="1526796" y="1434517"/>
            <a:ext cx="67112" cy="43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D84CF1-AE77-45B1-8818-69F3DCD23146}"/>
              </a:ext>
            </a:extLst>
          </p:cNvPr>
          <p:cNvCxnSpPr>
            <a:cxnSpLocks/>
          </p:cNvCxnSpPr>
          <p:nvPr/>
        </p:nvCxnSpPr>
        <p:spPr>
          <a:xfrm flipV="1">
            <a:off x="1326876" y="5694175"/>
            <a:ext cx="9033545" cy="7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EBEEB18-11F6-4CE9-BD4A-B76BF5737697}"/>
              </a:ext>
            </a:extLst>
          </p:cNvPr>
          <p:cNvSpPr txBox="1"/>
          <p:nvPr/>
        </p:nvSpPr>
        <p:spPr>
          <a:xfrm>
            <a:off x="276836" y="2998077"/>
            <a:ext cx="131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Concepto:</a:t>
            </a:r>
          </a:p>
          <a:p>
            <a:r>
              <a:rPr lang="es-MX" dirty="0"/>
              <a:t>Nivel de vida 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CF625E-8B8A-4836-9874-E45020B13FFE}"/>
              </a:ext>
            </a:extLst>
          </p:cNvPr>
          <p:cNvSpPr txBox="1"/>
          <p:nvPr/>
        </p:nvSpPr>
        <p:spPr>
          <a:xfrm>
            <a:off x="2057134" y="5886285"/>
            <a:ext cx="770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Manifestaciones (Observables): Bienes durables, ingreso, activos, vivienda, nivel educativo, etc. </a:t>
            </a:r>
            <a:endParaRPr lang="en-GB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D2A102-4AB8-4262-99EE-756106C2EFD2}"/>
              </a:ext>
            </a:extLst>
          </p:cNvPr>
          <p:cNvSpPr/>
          <p:nvPr/>
        </p:nvSpPr>
        <p:spPr>
          <a:xfrm>
            <a:off x="1803633" y="1484851"/>
            <a:ext cx="7113864" cy="3808602"/>
          </a:xfrm>
          <a:custGeom>
            <a:avLst/>
            <a:gdLst>
              <a:gd name="connsiteX0" fmla="*/ 0 w 7113864"/>
              <a:gd name="connsiteY0" fmla="*/ 0 h 3808602"/>
              <a:gd name="connsiteX1" fmla="*/ 1887523 w 7113864"/>
              <a:gd name="connsiteY1" fmla="*/ 2365696 h 3808602"/>
              <a:gd name="connsiteX2" fmla="*/ 7113864 w 7113864"/>
              <a:gd name="connsiteY2" fmla="*/ 3808602 h 38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3864" h="3808602">
                <a:moveTo>
                  <a:pt x="0" y="0"/>
                </a:moveTo>
                <a:cubicBezTo>
                  <a:pt x="350939" y="865464"/>
                  <a:pt x="701879" y="1730929"/>
                  <a:pt x="1887523" y="2365696"/>
                </a:cubicBezTo>
                <a:cubicBezTo>
                  <a:pt x="3073167" y="3000463"/>
                  <a:pt x="5093515" y="3404532"/>
                  <a:pt x="7113864" y="3808602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AF7C3-9E7E-4F0D-9CF0-FE5581E96095}"/>
              </a:ext>
            </a:extLst>
          </p:cNvPr>
          <p:cNvSpPr txBox="1"/>
          <p:nvPr/>
        </p:nvSpPr>
        <p:spPr>
          <a:xfrm>
            <a:off x="9249003" y="4980985"/>
            <a:ext cx="170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Score verdadero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D841C23-8CF0-4B55-9443-42AF1687DAC0}"/>
              </a:ext>
            </a:extLst>
          </p:cNvPr>
          <p:cNvSpPr txBox="1"/>
          <p:nvPr/>
        </p:nvSpPr>
        <p:spPr>
          <a:xfrm>
            <a:off x="8313490" y="2884394"/>
            <a:ext cx="1659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posición tiene una probabilidad lejana al 1 o .9 de repetirse.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20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12519E3-03BC-4580-B5C8-2F74A106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/>
          <a:lstStyle/>
          <a:p>
            <a:r>
              <a:rPr lang="es-MX" dirty="0"/>
              <a:t>¿Cuál es el problema entonces?</a:t>
            </a:r>
          </a:p>
        </p:txBody>
      </p:sp>
      <p:pic>
        <p:nvPicPr>
          <p:cNvPr id="4" name="Marcador de contenido 4" descr="Measurement Theory and Applications for the Social Sciences - Adobe Acrobat Reader DC">
            <a:extLst>
              <a:ext uri="{FF2B5EF4-FFF2-40B4-BE49-F238E27FC236}">
                <a16:creationId xmlns:a16="http://schemas.microsoft.com/office/drawing/2014/main" id="{CDC79E55-F2AE-47FE-936D-22DC79770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6848" r="31170" b="9437"/>
          <a:stretch/>
        </p:blipFill>
        <p:spPr>
          <a:xfrm>
            <a:off x="675689" y="1592038"/>
            <a:ext cx="5788242" cy="445280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30AC41-4A98-4EC7-9FE5-54FBDA60F0D2}"/>
                  </a:ext>
                </a:extLst>
              </p:cNvPr>
              <p:cNvSpPr txBox="1"/>
              <p:nvPr/>
            </p:nvSpPr>
            <p:spPr>
              <a:xfrm>
                <a:off x="7518400" y="3900345"/>
                <a:ext cx="3266087" cy="590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𝑟𝑒𝑙𝑖𝑎𝑏𝑖𝑙𝑖𝑡𝑦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𝑟𝑒𝑙𝑖𝑎𝑏𝑖𝑙𝑖𝑡𝑦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30AC41-4A98-4EC7-9FE5-54FBDA60F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0" y="3900345"/>
                <a:ext cx="3266087" cy="590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88F4A308-8CCC-4C7F-B74D-F86274381BAA}"/>
              </a:ext>
            </a:extLst>
          </p:cNvPr>
          <p:cNvSpPr txBox="1"/>
          <p:nvPr/>
        </p:nvSpPr>
        <p:spPr>
          <a:xfrm>
            <a:off x="6855408" y="1601378"/>
            <a:ext cx="5028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decrece la confiabilidad de nuestras medidas y la suerte se vuelve más importante, las magnitudes de los coeficientes de correlación se acercan a cero (las correlaciones positivas se vuelven menos positivas y las correlaciones negativas se vuelven menos negativas)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53F19A9-0D55-49B9-B12C-573816EB58B2}"/>
                  </a:ext>
                </a:extLst>
              </p:cNvPr>
              <p:cNvSpPr txBox="1"/>
              <p:nvPr/>
            </p:nvSpPr>
            <p:spPr>
              <a:xfrm>
                <a:off x="7052568" y="5081091"/>
                <a:ext cx="37319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b="0" dirty="0">
                    <a:solidFill>
                      <a:srgbClr val="C00000"/>
                    </a:solidFill>
                  </a:rPr>
                  <a:t>¿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𝑐𝑜𝑛𝑓𝑖𝑎𝑏𝑙𝑒</m:t>
                    </m:r>
                    <m:r>
                      <a:rPr lang="es-MX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s-MX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𝑎𝑙𝑒𝑎𝑡𝑜𝑟𝑖𝑜</m:t>
                        </m:r>
                      </m:e>
                      <m:sup>
                        <m:r>
                          <a:rPr lang="es-MX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MX" sz="24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53F19A9-0D55-49B9-B12C-573816EB5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68" y="5081091"/>
                <a:ext cx="3731919" cy="461665"/>
              </a:xfrm>
              <a:prstGeom prst="rect">
                <a:avLst/>
              </a:prstGeom>
              <a:blipFill>
                <a:blip r:embed="rId5"/>
                <a:stretch>
                  <a:fillRect l="-2614" t="-10667" r="-1634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inking Wondering Emoji Emoticon KS3 KS4 Ilustración - Twinkl">
            <a:extLst>
              <a:ext uri="{FF2B5EF4-FFF2-40B4-BE49-F238E27FC236}">
                <a16:creationId xmlns:a16="http://schemas.microsoft.com/office/drawing/2014/main" id="{089FBFA9-6AA0-4D3C-89ED-51052E21F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r="25096"/>
          <a:stretch/>
        </p:blipFill>
        <p:spPr bwMode="auto">
          <a:xfrm>
            <a:off x="10789560" y="5382794"/>
            <a:ext cx="1167128" cy="12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B788-FAB2-43DA-BE63-B9F3C6A8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Confiabilidad (es relativa)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708D1-6D8C-4D41-98F9-7490F3D8DAA3}"/>
              </a:ext>
            </a:extLst>
          </p:cNvPr>
          <p:cNvSpPr txBox="1"/>
          <p:nvPr/>
        </p:nvSpPr>
        <p:spPr>
          <a:xfrm>
            <a:off x="469783" y="1946246"/>
            <a:ext cx="128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Variable latente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5F6C72-B0E6-4062-BFFB-A0A812FD6315}"/>
              </a:ext>
            </a:extLst>
          </p:cNvPr>
          <p:cNvCxnSpPr/>
          <p:nvPr/>
        </p:nvCxnSpPr>
        <p:spPr>
          <a:xfrm>
            <a:off x="2567031" y="2248250"/>
            <a:ext cx="8271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16957B0-7ADB-4709-A56C-9A962AB8D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00" y="2711348"/>
            <a:ext cx="6286937" cy="3143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D3EB1-8FFE-4DEC-A711-9871F7DF635E}"/>
              </a:ext>
            </a:extLst>
          </p:cNvPr>
          <p:cNvSpPr txBox="1"/>
          <p:nvPr/>
        </p:nvSpPr>
        <p:spPr>
          <a:xfrm>
            <a:off x="469783" y="3951215"/>
            <a:ext cx="163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Distribución poblacional de la variable latente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155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1AE3-9FB3-4FCD-95DE-7C62992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Confiabilidad (es relativa)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434822-FE3F-47F5-89EE-57E7B230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96" y="1628775"/>
            <a:ext cx="4514850" cy="36004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C28AA-0688-400B-A6B2-3F4D939014A5}"/>
              </a:ext>
            </a:extLst>
          </p:cNvPr>
          <p:cNvSpPr txBox="1"/>
          <p:nvPr/>
        </p:nvSpPr>
        <p:spPr>
          <a:xfrm>
            <a:off x="503339" y="1803633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Scores observados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25C3B-1ED2-4A18-8A7F-DF1B1C8532DE}"/>
              </a:ext>
            </a:extLst>
          </p:cNvPr>
          <p:cNvSpPr txBox="1"/>
          <p:nvPr/>
        </p:nvSpPr>
        <p:spPr>
          <a:xfrm>
            <a:off x="3959604" y="5763237"/>
            <a:ext cx="430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Hacen un buen trabajo ordenando a la población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00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D89E-3197-4539-AA4C-3488F51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Confiabilidad y clasificación</a:t>
            </a:r>
            <a:endParaRPr lang="en-GB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3B7B43B-DCA7-43D7-81B5-3E3780DBC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81" y="1503169"/>
            <a:ext cx="2927758" cy="233479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0D3B87-C144-436B-AEF5-24FAD1DCC57E}"/>
              </a:ext>
            </a:extLst>
          </p:cNvPr>
          <p:cNvCxnSpPr/>
          <p:nvPr/>
        </p:nvCxnSpPr>
        <p:spPr>
          <a:xfrm>
            <a:off x="2441196" y="1443357"/>
            <a:ext cx="0" cy="2334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D5541C-012F-448B-A1C8-3647697A7F38}"/>
              </a:ext>
            </a:extLst>
          </p:cNvPr>
          <p:cNvSpPr txBox="1"/>
          <p:nvPr/>
        </p:nvSpPr>
        <p:spPr>
          <a:xfrm>
            <a:off x="2968304" y="3806280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Formal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1F74E-4132-4D3C-AF57-D4B4280B57FE}"/>
              </a:ext>
            </a:extLst>
          </p:cNvPr>
          <p:cNvSpPr txBox="1"/>
          <p:nvPr/>
        </p:nvSpPr>
        <p:spPr>
          <a:xfrm>
            <a:off x="1386981" y="3781314"/>
            <a:ext cx="11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Informal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1A772-D9A8-4606-BD96-BFF7CD977ADE}"/>
              </a:ext>
            </a:extLst>
          </p:cNvPr>
          <p:cNvSpPr txBox="1"/>
          <p:nvPr/>
        </p:nvSpPr>
        <p:spPr>
          <a:xfrm>
            <a:off x="1006678" y="5184396"/>
            <a:ext cx="41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¿Tienen tus scores “potencia” para poder hacer este tipo de clasificaciones?</a:t>
            </a:r>
            <a:endParaRPr lang="en-GB" dirty="0"/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D02B25F-F544-4349-BEC9-6DE3A992E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7268"/>
            <a:ext cx="5635801" cy="4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9AF4AB-7E86-4E4E-8156-59C6070B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/>
          <a:lstStyle/>
          <a:p>
            <a:r>
              <a:rPr lang="en-US" dirty="0" err="1"/>
              <a:t>Confiabilidad</a:t>
            </a:r>
            <a:r>
              <a:rPr lang="en-US" dirty="0"/>
              <a:t> (</a:t>
            </a:r>
            <a:r>
              <a:rPr lang="en-US" i="1" dirty="0"/>
              <a:t>reliability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E433BDB-DB7D-494D-A9A5-A3817A6FA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MX" dirty="0"/>
                  <a:t>Implicaciones de un concepto relativo de confiabilidad para la lógica de la medición.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𝐶𝑜𝑛𝑓𝑖𝑎𝑏𝑖𝑙𝑖𝑑𝑎𝑑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𝑉𝑎𝑟𝑖𝑎𝑏𝑖𝑙𝑖𝑑𝑎𝑑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𝑖𝑛𝑑𝑖𝑣𝑖𝑑𝑢𝑎𝑙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𝑉𝑎𝑟𝑖𝑎𝑏𝑖𝑙𝑖𝑑𝑎𝑑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𝑖𝑛𝑑𝑖𝑣𝑖𝑑𝑢𝑎𝑙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𝑚𝑒𝑑𝑖𝑐𝑖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MX" b="0" dirty="0"/>
              </a:p>
              <a:p>
                <a:endParaRPr lang="es-MX" dirty="0"/>
              </a:p>
              <a:p>
                <a:pPr lvl="1"/>
                <a:r>
                  <a:rPr lang="es-MX" dirty="0"/>
                  <a:t>El </a:t>
                </a:r>
                <a:r>
                  <a:rPr lang="es-MX" i="1" dirty="0"/>
                  <a:t>coeficiente de confiabilidad</a:t>
                </a:r>
                <a:r>
                  <a:rPr lang="es-MX" dirty="0"/>
                  <a:t> refleja el grado en que un </a:t>
                </a:r>
                <a:r>
                  <a:rPr lang="es-MX" i="1" dirty="0"/>
                  <a:t>instrumento </a:t>
                </a:r>
                <a:r>
                  <a:rPr lang="es-MX" dirty="0"/>
                  <a:t>(artefacto) de medición es capaz de diferenciar entre individuos/objetos de estudio/unidades de observación (sujetos/hogares/familias/familias/escuelas/municipios/países/estados de la naturaleza). </a:t>
                </a:r>
              </a:p>
              <a:p>
                <a:pPr lvl="1"/>
                <a:r>
                  <a:rPr lang="es-MX" dirty="0"/>
                  <a:t>La confiabilidad de una medida está íntimamente ligada a la población sobre la cual se quiere aplicar la medición. </a:t>
                </a:r>
              </a:p>
              <a:p>
                <a:pPr lvl="2"/>
                <a:r>
                  <a:rPr lang="es-MX" dirty="0"/>
                  <a:t>No existe tal cosa como la confiabilidad de un instrumento/artefacto (a secas); el coeficiente sólo tiene significado cuando es aplicado a poblaciones específicas.</a:t>
                </a:r>
              </a:p>
              <a:p>
                <a:pPr lvl="2"/>
                <a:r>
                  <a:rPr lang="es-MX" dirty="0"/>
                  <a:t>Es más difícil distinguir entre estados de la naturaleza (personas/hogares/municipios) si éstos son relativamente homogéneos que si éstos son muy diferentes.</a:t>
                </a:r>
              </a:p>
              <a:p>
                <a:pPr lvl="1"/>
                <a:endParaRPr lang="es-MX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E433BDB-DB7D-494D-A9A5-A3817A6F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2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B992-D714-CF71-CCB1-9B6DF6C5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8255"/>
            <a:ext cx="10515600" cy="1325563"/>
          </a:xfrm>
        </p:spPr>
        <p:txBody>
          <a:bodyPr/>
          <a:lstStyle/>
          <a:p>
            <a:r>
              <a:rPr lang="es-MX" dirty="0"/>
              <a:t>Teoría clásica del test</a:t>
            </a:r>
            <a:endParaRPr lang="en-GB" dirty="0"/>
          </a:p>
        </p:txBody>
      </p:sp>
      <p:pic>
        <p:nvPicPr>
          <p:cNvPr id="16" name="Content Placeholder 1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386E8EF-43D8-D09D-2624-23D46AC7E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24" y="681036"/>
            <a:ext cx="2573477" cy="171565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364D1-0E8D-2B98-7D97-1374A1A2372C}"/>
                  </a:ext>
                </a:extLst>
              </p:cNvPr>
              <p:cNvSpPr txBox="1"/>
              <p:nvPr/>
            </p:nvSpPr>
            <p:spPr>
              <a:xfrm>
                <a:off x="950258" y="3075057"/>
                <a:ext cx="333487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40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4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40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 sz="4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40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4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364D1-0E8D-2B98-7D97-1374A1A23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8" y="3075057"/>
                <a:ext cx="333487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1AE117-EEFE-4E82-95BD-ED460C4164E7}"/>
              </a:ext>
            </a:extLst>
          </p:cNvPr>
          <p:cNvCxnSpPr/>
          <p:nvPr/>
        </p:nvCxnSpPr>
        <p:spPr>
          <a:xfrm flipV="1">
            <a:off x="1434353" y="4001294"/>
            <a:ext cx="0" cy="64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CBD766-F10E-BFD0-B9AF-5BD42D2EB07B}"/>
              </a:ext>
            </a:extLst>
          </p:cNvPr>
          <p:cNvSpPr txBox="1"/>
          <p:nvPr/>
        </p:nvSpPr>
        <p:spPr>
          <a:xfrm>
            <a:off x="708211" y="4693726"/>
            <a:ext cx="1739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Score observado:</a:t>
            </a:r>
          </a:p>
          <a:p>
            <a:endParaRPr lang="es-MX" dirty="0"/>
          </a:p>
          <a:p>
            <a:r>
              <a:rPr lang="es-MX" dirty="0"/>
              <a:t>Indicaciones</a:t>
            </a:r>
          </a:p>
          <a:p>
            <a:endParaRPr lang="es-MX" dirty="0"/>
          </a:p>
          <a:p>
            <a:r>
              <a:rPr lang="es-MX" dirty="0"/>
              <a:t>Indicadores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A6578-7223-D2ED-25AE-260B41CAEDCC}"/>
              </a:ext>
            </a:extLst>
          </p:cNvPr>
          <p:cNvCxnSpPr>
            <a:cxnSpLocks/>
          </p:cNvCxnSpPr>
          <p:nvPr/>
        </p:nvCxnSpPr>
        <p:spPr>
          <a:xfrm>
            <a:off x="2617693" y="2492189"/>
            <a:ext cx="0" cy="421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391F4A-C070-4AB1-C5D7-62A8F7DA4FBB}"/>
              </a:ext>
            </a:extLst>
          </p:cNvPr>
          <p:cNvSpPr txBox="1"/>
          <p:nvPr/>
        </p:nvSpPr>
        <p:spPr>
          <a:xfrm>
            <a:off x="1577787" y="1258240"/>
            <a:ext cx="2442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Score verdadero: Lo que quisieras medir/representar bajo un modelo/Resultado</a:t>
            </a:r>
          </a:p>
          <a:p>
            <a:endParaRPr lang="es-MX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0437DA-891B-B921-CF5D-D647A68E103A}"/>
              </a:ext>
            </a:extLst>
          </p:cNvPr>
          <p:cNvCxnSpPr/>
          <p:nvPr/>
        </p:nvCxnSpPr>
        <p:spPr>
          <a:xfrm flipV="1">
            <a:off x="3657600" y="4001294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7EAD30-B714-E2C3-12FD-9F1065FF653C}"/>
              </a:ext>
            </a:extLst>
          </p:cNvPr>
          <p:cNvSpPr txBox="1"/>
          <p:nvPr/>
        </p:nvSpPr>
        <p:spPr>
          <a:xfrm>
            <a:off x="3003177" y="4874069"/>
            <a:ext cx="23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 que no te interesa y distorsiona lo que concluyes a partir de X</a:t>
            </a:r>
            <a:endParaRPr lang="en-GB" dirty="0"/>
          </a:p>
        </p:txBody>
      </p:sp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4C809CC-8458-696B-1C1E-7395586EC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62" y="2471225"/>
            <a:ext cx="3238680" cy="1701332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0EB3791-5DEF-CBA5-81E9-C2431FF84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35" y="4322506"/>
            <a:ext cx="2771812" cy="207593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8C4386-A897-C4AD-F559-3E58FEF5BFF7}"/>
              </a:ext>
            </a:extLst>
          </p:cNvPr>
          <p:cNvCxnSpPr/>
          <p:nvPr/>
        </p:nvCxnSpPr>
        <p:spPr>
          <a:xfrm flipV="1">
            <a:off x="1667435" y="1622612"/>
            <a:ext cx="5954627" cy="169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6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9AF4AB-7E86-4E4E-8156-59C6070B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/>
          <a:lstStyle/>
          <a:p>
            <a:r>
              <a:rPr lang="en-US" dirty="0" err="1"/>
              <a:t>Confiabilidad</a:t>
            </a:r>
            <a:r>
              <a:rPr lang="en-US" dirty="0"/>
              <a:t> (</a:t>
            </a:r>
            <a:r>
              <a:rPr lang="en-US" i="1" dirty="0"/>
              <a:t>reliability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33BDB-DB7D-494D-A9A5-A3817A6F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Confiabilidad es un término relativo (¿confiable para qué?)</a:t>
            </a:r>
          </a:p>
          <a:p>
            <a:pPr lvl="1"/>
            <a:r>
              <a:rPr lang="es-MX" dirty="0"/>
              <a:t>Nuestra comodidad con un determinado error de medición depende de que éste sea una fracción pequeña del rango en las observaciones</a:t>
            </a:r>
          </a:p>
          <a:p>
            <a:pPr lvl="1"/>
            <a:r>
              <a:rPr lang="es-MX" dirty="0"/>
              <a:t>Para proveer información útil acerca de un error de medición, siempre debe contrastarse con la variación esperada entre las observaciones a llevar a cabo.</a:t>
            </a:r>
          </a:p>
          <a:p>
            <a:pPr lvl="2"/>
            <a:r>
              <a:rPr lang="es-MX" dirty="0"/>
              <a:t>Una</a:t>
            </a:r>
            <a:r>
              <a:rPr lang="en-US" dirty="0"/>
              <a:t> </a:t>
            </a:r>
            <a:r>
              <a:rPr lang="es-MX" dirty="0"/>
              <a:t>función del cociente entre la señal y el ruido</a:t>
            </a:r>
            <a:r>
              <a:rPr lang="en-US" dirty="0"/>
              <a:t>.</a:t>
            </a:r>
          </a:p>
          <a:p>
            <a:pPr lvl="2"/>
            <a:r>
              <a:rPr lang="es-MX" dirty="0"/>
              <a:t>La proporción entre lo relevante y lo irrelevante de nuestras observaciones empíricas (puntajes observados o medidas).</a:t>
            </a:r>
          </a:p>
          <a:p>
            <a:pPr lvl="2"/>
            <a:r>
              <a:rPr lang="es-MX" dirty="0"/>
              <a:t>La fracción de nuestras mediciones que </a:t>
            </a:r>
            <a:r>
              <a:rPr lang="es-MX" b="1" dirty="0"/>
              <a:t>no</a:t>
            </a:r>
            <a:r>
              <a:rPr lang="es-MX" dirty="0"/>
              <a:t> es irrelevante.</a:t>
            </a:r>
          </a:p>
          <a:p>
            <a:pPr lvl="2"/>
            <a:r>
              <a:rPr lang="es-MX" dirty="0"/>
              <a:t>La razón entre la varianza de nuestro interés y la varianza total de nuestras mediciones. </a:t>
            </a:r>
          </a:p>
          <a:p>
            <a:pPr lvl="2"/>
            <a:r>
              <a:rPr lang="es-MX" dirty="0"/>
              <a:t>El porcentaje de la variación de nuestras mediciones que no es error. </a:t>
            </a:r>
          </a:p>
          <a:p>
            <a:pPr lvl="2"/>
            <a:r>
              <a:rPr lang="es-MX" dirty="0"/>
              <a:t>La proporción de la varianza de nuestras mediciones que se debe a diferencias entre los individuos/objetos de estudio (“el-mundo-allá-afuera”).</a:t>
            </a:r>
          </a:p>
          <a:p>
            <a:pPr lvl="1"/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9AF4AB-7E86-4E4E-8156-59C6070B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Confiabilidad</a:t>
            </a:r>
            <a:r>
              <a:rPr lang="en-US" dirty="0"/>
              <a:t> (</a:t>
            </a:r>
            <a:r>
              <a:rPr lang="en-US" i="1" dirty="0"/>
              <a:t>reliability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33BDB-DB7D-494D-A9A5-A3817A6FA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5"/>
            <a:ext cx="6856429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No tiene sentido hablar de la confiabilidad (a secas) de un termómetro sin saber el rango de las temperaturas para las que va a ser utilizado.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ES UN ERROR HABLAR DE LA CONFIABILIDAD DE UN TEST (ARTEFACTO). 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L	a confiabilidad NO es una propiedad inherente e inmutable de una escala. 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la confiabilidad se refiere al RESULTADO obtenido con un instrumento (artefacto) y no al instrumento (artefacto) mismo. 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La confiabilidad ES el resultado de la interacción entre el instrumento/artefacto y el sistema empírico al que éste es aplicado (objetos/individuos y su situación). </a:t>
            </a:r>
          </a:p>
          <a:p>
            <a:pPr lvl="1"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" name="Picture 4" descr="Amazon.com: Biostatistics: The Bare Essentials (9781556643699): Norman,  Geoffrey R., Streiner, David L.: Books">
            <a:extLst>
              <a:ext uri="{FF2B5EF4-FFF2-40B4-BE49-F238E27FC236}">
                <a16:creationId xmlns:a16="http://schemas.microsoft.com/office/drawing/2014/main" id="{0D273656-F19F-48E0-A4F0-02AF41850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t="26198" r="20012" b="11523"/>
          <a:stretch/>
        </p:blipFill>
        <p:spPr bwMode="auto">
          <a:xfrm>
            <a:off x="8122757" y="1600204"/>
            <a:ext cx="3532968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4116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28FD-2288-E6E8-DD8D-49ABFA07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estima la confiabilidad?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6A27-C3F8-D359-6892-3A7D0DE49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1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e_6Simulatio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51171" y="1405672"/>
            <a:ext cx="6045940" cy="48367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00773-25C4-4669-B6AC-CD7C100EE88F}"/>
              </a:ext>
            </a:extLst>
          </p:cNvPr>
          <p:cNvSpPr txBox="1"/>
          <p:nvPr/>
        </p:nvSpPr>
        <p:spPr>
          <a:xfrm>
            <a:off x="3851171" y="405441"/>
            <a:ext cx="740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Scores verdaderos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4A393E-0B44-F3BA-AA3F-011CF7A61C47}"/>
              </a:ext>
            </a:extLst>
          </p:cNvPr>
          <p:cNvCxnSpPr/>
          <p:nvPr/>
        </p:nvCxnSpPr>
        <p:spPr>
          <a:xfrm flipV="1">
            <a:off x="2886635" y="2796988"/>
            <a:ext cx="1990165" cy="1102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B197FF-3373-932B-B8D2-DDBDAD8BF7F9}"/>
              </a:ext>
            </a:extLst>
          </p:cNvPr>
          <p:cNvSpPr txBox="1"/>
          <p:nvPr/>
        </p:nvSpPr>
        <p:spPr>
          <a:xfrm>
            <a:off x="779929" y="3603812"/>
            <a:ext cx="16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No lo conocemos!!!!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63987-11AF-2AFD-536D-717BDE50F722}"/>
              </a:ext>
            </a:extLst>
          </p:cNvPr>
          <p:cNvSpPr txBox="1"/>
          <p:nvPr/>
        </p:nvSpPr>
        <p:spPr>
          <a:xfrm>
            <a:off x="10290610" y="3253316"/>
            <a:ext cx="1417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Usar la información que tenemos para poder estimar el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3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gran dificultad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/>
              <a:t>Esto</a:t>
            </a:r>
            <a:r>
              <a:rPr sz="2800" dirty="0"/>
              <a:t> </a:t>
            </a:r>
            <a:r>
              <a:rPr sz="2800" dirty="0" err="1"/>
              <a:t>est</a:t>
            </a:r>
            <a:r>
              <a:rPr lang="es-MX" sz="2800" dirty="0"/>
              <a:t>á</a:t>
            </a:r>
            <a:r>
              <a:rPr sz="2800" dirty="0"/>
              <a:t> </a:t>
            </a:r>
            <a:r>
              <a:rPr sz="2800" dirty="0" err="1"/>
              <a:t>muy</a:t>
            </a:r>
            <a:r>
              <a:rPr sz="2800" dirty="0"/>
              <a:t> bien </a:t>
            </a:r>
            <a:r>
              <a:rPr sz="2800" dirty="0" err="1"/>
              <a:t>porque</a:t>
            </a:r>
            <a:r>
              <a:rPr sz="2800" dirty="0"/>
              <a:t> </a:t>
            </a:r>
            <a:r>
              <a:rPr lang="es-MX" sz="2800" dirty="0"/>
              <a:t>conocemos el valor del score </a:t>
            </a:r>
            <a:r>
              <a:rPr lang="es-MX" sz="2800" dirty="0">
                <a:solidFill>
                  <a:srgbClr val="FF0000"/>
                </a:solidFill>
              </a:rPr>
              <a:t>v</a:t>
            </a:r>
            <a:r>
              <a:rPr sz="2800" dirty="0" err="1">
                <a:solidFill>
                  <a:srgbClr val="FF0000"/>
                </a:solidFill>
              </a:rPr>
              <a:t>erdadero</a:t>
            </a:r>
            <a:r>
              <a:rPr sz="2800" dirty="0"/>
              <a:t>.</a:t>
            </a:r>
            <a:endParaRPr lang="es-MX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s-MX" sz="2800" dirty="0">
                <a:solidFill>
                  <a:srgbClr val="FF0000"/>
                </a:solidFill>
              </a:rPr>
              <a:t>Pero nunca lo conocemos! </a:t>
            </a:r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lang="es-MX" sz="2800" dirty="0"/>
              <a:t>S</a:t>
            </a:r>
            <a:r>
              <a:rPr sz="2800" dirty="0" err="1"/>
              <a:t>ólo</a:t>
            </a:r>
            <a:r>
              <a:rPr sz="2800" dirty="0"/>
              <a:t> </a:t>
            </a:r>
            <a:r>
              <a:rPr sz="2800" dirty="0" err="1"/>
              <a:t>tenemos</a:t>
            </a:r>
            <a:r>
              <a:rPr sz="2800" dirty="0"/>
              <a:t> X1 y X2</a:t>
            </a:r>
            <a:r>
              <a:rPr lang="es-MX" sz="2800" dirty="0"/>
              <a:t>. 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/>
              <a:t>¿</a:t>
            </a:r>
            <a:r>
              <a:rPr sz="2800" dirty="0" err="1"/>
              <a:t>Cómo</a:t>
            </a:r>
            <a:r>
              <a:rPr sz="2800" dirty="0"/>
              <a:t> </a:t>
            </a:r>
            <a:r>
              <a:rPr sz="2800" dirty="0" err="1"/>
              <a:t>sabemos</a:t>
            </a:r>
            <a:r>
              <a:rPr sz="2800" dirty="0"/>
              <a:t> </a:t>
            </a:r>
            <a:r>
              <a:rPr sz="2800" dirty="0" err="1"/>
              <a:t>cuál</a:t>
            </a:r>
            <a:r>
              <a:rPr sz="2800" dirty="0"/>
              <a:t> </a:t>
            </a:r>
            <a:r>
              <a:rPr sz="2800" dirty="0" err="1"/>
              <a:t>tiene</a:t>
            </a:r>
            <a:r>
              <a:rPr sz="2800" dirty="0"/>
              <a:t> </a:t>
            </a:r>
            <a:r>
              <a:rPr sz="2800" dirty="0" err="1"/>
              <a:t>menos</a:t>
            </a:r>
            <a:r>
              <a:rPr sz="2800" dirty="0"/>
              <a:t> </a:t>
            </a:r>
            <a:r>
              <a:rPr sz="2800" dirty="0" err="1"/>
              <a:t>ruido</a:t>
            </a:r>
            <a:r>
              <a:rPr sz="2800" dirty="0"/>
              <a:t> </a:t>
            </a:r>
            <a:r>
              <a:rPr sz="2800" dirty="0" err="1"/>
              <a:t>respecto</a:t>
            </a:r>
            <a:r>
              <a:rPr sz="2800" dirty="0"/>
              <a:t> al valor </a:t>
            </a:r>
            <a:r>
              <a:rPr sz="2800" dirty="0" err="1"/>
              <a:t>verdadero</a:t>
            </a:r>
            <a:r>
              <a:rPr lang="es-MX" sz="2800" dirty="0"/>
              <a:t>?</a:t>
            </a:r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834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6974-7AF3-4C66-9E26-4940CA81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Información y supuestos de la TCT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19BDFB-D468-4771-8921-FA2944B4DFC3}"/>
              </a:ext>
            </a:extLst>
          </p:cNvPr>
          <p:cNvGraphicFramePr>
            <a:graphicFrameLocks noGrp="1"/>
          </p:cNvGraphicFramePr>
          <p:nvPr/>
        </p:nvGraphicFramePr>
        <p:xfrm>
          <a:off x="1981201" y="1748901"/>
          <a:ext cx="7372905" cy="284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183">
                  <a:extLst>
                    <a:ext uri="{9D8B030D-6E8A-4147-A177-3AD203B41FA5}">
                      <a16:colId xmlns:a16="http://schemas.microsoft.com/office/drawing/2014/main" val="3715740542"/>
                    </a:ext>
                  </a:extLst>
                </a:gridCol>
                <a:gridCol w="2239663">
                  <a:extLst>
                    <a:ext uri="{9D8B030D-6E8A-4147-A177-3AD203B41FA5}">
                      <a16:colId xmlns:a16="http://schemas.microsoft.com/office/drawing/2014/main" val="3274611221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121170814"/>
                    </a:ext>
                  </a:extLst>
                </a:gridCol>
                <a:gridCol w="1749225">
                  <a:extLst>
                    <a:ext uri="{9D8B030D-6E8A-4147-A177-3AD203B41FA5}">
                      <a16:colId xmlns:a16="http://schemas.microsoft.com/office/drawing/2014/main" val="1005213467"/>
                    </a:ext>
                  </a:extLst>
                </a:gridCol>
              </a:tblGrid>
              <a:tr h="56994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Matriz de correlación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22644"/>
                  </a:ext>
                </a:extLst>
              </a:tr>
              <a:tr h="569946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 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u="none" strike="noStrike" dirty="0" err="1">
                          <a:effectLst/>
                        </a:rPr>
                        <a:t>Verdadero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X1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X2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647034"/>
                  </a:ext>
                </a:extLst>
              </a:tr>
              <a:tr h="569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u="none" strike="noStrike">
                          <a:effectLst/>
                        </a:rPr>
                        <a:t>Verdadero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880052"/>
                  </a:ext>
                </a:extLst>
              </a:tr>
              <a:tr h="569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u="none" strike="noStrike">
                          <a:effectLst/>
                        </a:rPr>
                        <a:t>X1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GB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428365"/>
                  </a:ext>
                </a:extLst>
              </a:tr>
              <a:tr h="569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400" u="none" strike="noStrike">
                          <a:effectLst/>
                        </a:rPr>
                        <a:t>X2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GB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81435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2543005-CAF9-4AD7-A558-5F8FC15E202C}"/>
              </a:ext>
            </a:extLst>
          </p:cNvPr>
          <p:cNvSpPr/>
          <p:nvPr/>
        </p:nvSpPr>
        <p:spPr>
          <a:xfrm>
            <a:off x="6673049" y="3968318"/>
            <a:ext cx="1171852" cy="961576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E2141-AE2E-47A4-9B15-77249786487E}"/>
              </a:ext>
            </a:extLst>
          </p:cNvPr>
          <p:cNvSpPr txBox="1"/>
          <p:nvPr/>
        </p:nvSpPr>
        <p:spPr>
          <a:xfrm>
            <a:off x="2187606" y="5018671"/>
            <a:ext cx="6960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cálculo de confiabilidad en la TCT gira en torno a los supuestos que nos permiten utilizar los valores de X1 y X2 (</a:t>
            </a:r>
            <a:r>
              <a:rPr lang="es-MX" i="1" dirty="0"/>
              <a:t>Test paralelos, equivalencia tau, … , </a:t>
            </a:r>
            <a:r>
              <a:rPr lang="es-MX" i="1" dirty="0" err="1"/>
              <a:t>half</a:t>
            </a:r>
            <a:r>
              <a:rPr lang="es-MX" i="1" dirty="0"/>
              <a:t>-Split </a:t>
            </a:r>
            <a:r>
              <a:rPr lang="es-MX" i="1" dirty="0" err="1"/>
              <a:t>reliability</a:t>
            </a:r>
            <a:r>
              <a:rPr lang="es-MX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39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8F14-900D-46E8-89CD-548FC1BD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¿Cómo estimar confiabilidad?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A9F834-307C-4671-B755-5DDA40CC3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191" y="1262959"/>
                <a:ext cx="11203618" cy="116274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𝐶𝑜𝑛𝑓𝑖𝑎𝑏𝑖𝑙𝑖𝑑𝑎𝑑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𝑉𝑎𝑟𝑖𝑎𝑏𝑖𝑙𝑖𝑑𝑎𝑑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𝑖𝑛𝑑𝑖𝑣𝑖𝑑𝑢𝑎𝑙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𝑉𝑎𝑟𝑖𝑎𝑏𝑖𝑙𝑖𝑑𝑎𝑑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𝑖𝑛𝑑𝑖𝑣𝑖𝑑𝑢𝑎𝑙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𝑚𝑒𝑑𝑖𝑐𝑖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MX" sz="2400" dirty="0"/>
              </a:p>
              <a:p>
                <a:pPr marL="0" indent="0" algn="ctr">
                  <a:buNone/>
                </a:pPr>
                <a:endParaRPr lang="es-ES" sz="2400" dirty="0"/>
              </a:p>
              <a:p>
                <a:pPr marL="0" indent="0" algn="ctr">
                  <a:buNone/>
                </a:pPr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A9F834-307C-4671-B755-5DDA40CC3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191" y="1262959"/>
                <a:ext cx="11203618" cy="11627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9302A4E2-B0FE-49AB-8DD0-2EB6303167B6}"/>
              </a:ext>
            </a:extLst>
          </p:cNvPr>
          <p:cNvGrpSpPr/>
          <p:nvPr/>
        </p:nvGrpSpPr>
        <p:grpSpPr>
          <a:xfrm>
            <a:off x="7900988" y="2298700"/>
            <a:ext cx="3400424" cy="3625849"/>
            <a:chOff x="4229099" y="1419224"/>
            <a:chExt cx="4848225" cy="4848225"/>
          </a:xfrm>
        </p:grpSpPr>
        <p:pic>
          <p:nvPicPr>
            <p:cNvPr id="10" name="Picture 2" descr="Loved - Openclipart">
              <a:extLst>
                <a:ext uri="{FF2B5EF4-FFF2-40B4-BE49-F238E27FC236}">
                  <a16:creationId xmlns:a16="http://schemas.microsoft.com/office/drawing/2014/main" id="{88B45D2C-196E-4A86-AAAF-B00B6221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099" y="1419224"/>
              <a:ext cx="4848225" cy="484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Normal Distribution - Graph&amp;Calculator - Apps on Google Play">
              <a:extLst>
                <a:ext uri="{FF2B5EF4-FFF2-40B4-BE49-F238E27FC236}">
                  <a16:creationId xmlns:a16="http://schemas.microsoft.com/office/drawing/2014/main" id="{EB7A6A54-FD30-4D19-AFD5-0605D46FBF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9" b="3173"/>
            <a:stretch/>
          </p:blipFill>
          <p:spPr bwMode="auto">
            <a:xfrm>
              <a:off x="5117834" y="3754624"/>
              <a:ext cx="3127315" cy="234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F65FF2-4DEA-4084-BD63-DE025DE6158C}"/>
                </a:ext>
              </a:extLst>
            </p:cNvPr>
            <p:cNvSpPr/>
            <p:nvPr/>
          </p:nvSpPr>
          <p:spPr>
            <a:xfrm>
              <a:off x="6596062" y="5994269"/>
              <a:ext cx="114295" cy="114300"/>
            </a:xfrm>
            <a:prstGeom prst="ellipse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B32A2B7-746C-4104-B1BF-B35C14605481}"/>
                </a:ext>
              </a:extLst>
            </p:cNvPr>
            <p:cNvCxnSpPr>
              <a:cxnSpLocks/>
            </p:cNvCxnSpPr>
            <p:nvPr/>
          </p:nvCxnSpPr>
          <p:spPr>
            <a:xfrm>
              <a:off x="6648312" y="4317476"/>
              <a:ext cx="0" cy="174772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B82CD40-5BCC-49E5-8897-8256C99227C9}"/>
                  </a:ext>
                </a:extLst>
              </p:cNvPr>
              <p:cNvSpPr txBox="1"/>
              <p:nvPr/>
            </p:nvSpPr>
            <p:spPr>
              <a:xfrm>
                <a:off x="977900" y="3149600"/>
                <a:ext cx="51181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dirty="0"/>
                  <a:t>Desafortunadamente, todo lo discutido hasta ahora no sirve de nada si no podemos estimar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sz="3200" dirty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MX" sz="3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B82CD40-5BCC-49E5-8897-8256C992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3149600"/>
                <a:ext cx="5118100" cy="2062103"/>
              </a:xfrm>
              <a:prstGeom prst="rect">
                <a:avLst/>
              </a:prstGeom>
              <a:blipFill>
                <a:blip r:embed="rId6"/>
                <a:stretch>
                  <a:fillRect l="-2976" t="-3846" r="-5000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41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29393E84-6AFA-4022-86BA-5A3453FC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/>
          <a:lstStyle/>
          <a:p>
            <a:r>
              <a:rPr lang="es-MX" sz="4400" dirty="0"/>
              <a:t>¿Cómo estimar confiabilidad?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14B2198-8AF4-47FD-8D03-E8A5392BF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¿Es possible </a:t>
            </a:r>
            <a:r>
              <a:rPr lang="en-US" dirty="0" err="1"/>
              <a:t>deducir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de </a:t>
            </a:r>
            <a:r>
              <a:rPr lang="en-US" dirty="0" err="1"/>
              <a:t>señal</a:t>
            </a:r>
            <a:r>
              <a:rPr lang="en-US" dirty="0"/>
              <a:t> y </a:t>
            </a:r>
            <a:r>
              <a:rPr lang="en-US" dirty="0" err="1"/>
              <a:t>ruido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observación</a:t>
            </a:r>
            <a:r>
              <a:rPr lang="en-US" dirty="0"/>
              <a:t> (por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)?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7CF70BA-3FC1-42D7-8E6B-F5A5005A0C6A}"/>
              </a:ext>
            </a:extLst>
          </p:cNvPr>
          <p:cNvGrpSpPr/>
          <p:nvPr/>
        </p:nvGrpSpPr>
        <p:grpSpPr>
          <a:xfrm>
            <a:off x="7899400" y="1816100"/>
            <a:ext cx="3400424" cy="3625849"/>
            <a:chOff x="4229099" y="1419224"/>
            <a:chExt cx="4848225" cy="4848225"/>
          </a:xfrm>
        </p:grpSpPr>
        <p:pic>
          <p:nvPicPr>
            <p:cNvPr id="12" name="Picture 2" descr="Loved - Openclipart">
              <a:extLst>
                <a:ext uri="{FF2B5EF4-FFF2-40B4-BE49-F238E27FC236}">
                  <a16:creationId xmlns:a16="http://schemas.microsoft.com/office/drawing/2014/main" id="{B41448F5-8A36-4CDA-BE74-C70D56DAC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099" y="1419224"/>
              <a:ext cx="4848225" cy="484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Normal Distribution - Graph&amp;Calculator - Apps on Google Play">
              <a:extLst>
                <a:ext uri="{FF2B5EF4-FFF2-40B4-BE49-F238E27FC236}">
                  <a16:creationId xmlns:a16="http://schemas.microsoft.com/office/drawing/2014/main" id="{6918CC1C-F00C-48E9-A667-2637D7E281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9" b="3173"/>
            <a:stretch/>
          </p:blipFill>
          <p:spPr bwMode="auto">
            <a:xfrm>
              <a:off x="5117834" y="3754624"/>
              <a:ext cx="3127315" cy="234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F4148C2-6B65-4DC6-A76E-8F1AB8F798BE}"/>
                </a:ext>
              </a:extLst>
            </p:cNvPr>
            <p:cNvSpPr/>
            <p:nvPr/>
          </p:nvSpPr>
          <p:spPr>
            <a:xfrm>
              <a:off x="6596062" y="5994269"/>
              <a:ext cx="114295" cy="114300"/>
            </a:xfrm>
            <a:prstGeom prst="ellipse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61A0558-8AD9-4740-BC47-A94E76A9B82E}"/>
                </a:ext>
              </a:extLst>
            </p:cNvPr>
            <p:cNvCxnSpPr>
              <a:cxnSpLocks/>
            </p:cNvCxnSpPr>
            <p:nvPr/>
          </p:nvCxnSpPr>
          <p:spPr>
            <a:xfrm>
              <a:off x="6648312" y="4317476"/>
              <a:ext cx="0" cy="174772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FE96A7-71E0-4E1D-A969-D3ED81787497}"/>
              </a:ext>
            </a:extLst>
          </p:cNvPr>
          <p:cNvGrpSpPr/>
          <p:nvPr/>
        </p:nvGrpSpPr>
        <p:grpSpPr>
          <a:xfrm>
            <a:off x="1668627" y="3484255"/>
            <a:ext cx="2898354" cy="3284000"/>
            <a:chOff x="1871766" y="3200400"/>
            <a:chExt cx="2898354" cy="3284000"/>
          </a:xfrm>
        </p:grpSpPr>
        <p:pic>
          <p:nvPicPr>
            <p:cNvPr id="7" name="Imagen 6" descr="Imagen que contiene juego atlético&#10;&#10;Descripción generada automáticamente">
              <a:extLst>
                <a:ext uri="{FF2B5EF4-FFF2-40B4-BE49-F238E27FC236}">
                  <a16:creationId xmlns:a16="http://schemas.microsoft.com/office/drawing/2014/main" id="{E0906D05-6033-44E3-8E11-C718421C7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66" y="3200400"/>
              <a:ext cx="2860468" cy="3284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C1B6FB68-8A69-415C-B4FF-11266F654613}"/>
                    </a:ext>
                  </a:extLst>
                </p:cNvPr>
                <p:cNvSpPr txBox="1"/>
                <p:nvPr/>
              </p:nvSpPr>
              <p:spPr>
                <a:xfrm>
                  <a:off x="4358640" y="3741420"/>
                  <a:ext cx="4114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C1B6FB68-8A69-415C-B4FF-11266F654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640" y="3741420"/>
                  <a:ext cx="41148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F827945F-4470-41C7-85B5-C48261C3E6CC}"/>
                    </a:ext>
                  </a:extLst>
                </p:cNvPr>
                <p:cNvSpPr txBox="1"/>
                <p:nvPr/>
              </p:nvSpPr>
              <p:spPr>
                <a:xfrm>
                  <a:off x="3454400" y="5126255"/>
                  <a:ext cx="41148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F827945F-4470-41C7-85B5-C48261C3E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400" y="5126255"/>
                  <a:ext cx="41148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9310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ABF-8BB0-4F5F-8489-3390657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Supuestos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1620-B6C6-4819-A7F1-D942BD93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Test paralelos: Primera mitad del Siglo XX</a:t>
            </a:r>
          </a:p>
          <a:p>
            <a:r>
              <a:rPr lang="es-MX" dirty="0"/>
              <a:t>Equivalencia Tau: Mitad del Siglo XX</a:t>
            </a:r>
          </a:p>
          <a:p>
            <a:r>
              <a:rPr lang="es-MX" dirty="0"/>
              <a:t>Medidas congéneres: Finales del XX</a:t>
            </a:r>
          </a:p>
          <a:p>
            <a:endParaRPr lang="es-MX" dirty="0"/>
          </a:p>
          <a:p>
            <a:r>
              <a:rPr lang="es-MX" dirty="0"/>
              <a:t>Ecuaciones estructurales y variables latentes: Presente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220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1E2C-3435-43AE-AE82-6DB9384E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Pensemos estos supuestos</a:t>
            </a:r>
            <a:endParaRPr lang="en-GB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1E30FDD-86E1-4064-A7B5-40D044E24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569"/>
            <a:ext cx="9107171" cy="2619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E4794-2EB1-4F49-A613-C38D9AC2EDCF}"/>
              </a:ext>
            </a:extLst>
          </p:cNvPr>
          <p:cNvSpPr txBox="1"/>
          <p:nvPr/>
        </p:nvSpPr>
        <p:spPr>
          <a:xfrm>
            <a:off x="895739" y="4506686"/>
            <a:ext cx="911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Partimos de que son </a:t>
            </a:r>
            <a:r>
              <a:rPr lang="es-MX" dirty="0" err="1"/>
              <a:t>tests</a:t>
            </a:r>
            <a:r>
              <a:rPr lang="es-MX" dirty="0"/>
              <a:t> del mismos fenómeno… </a:t>
            </a:r>
          </a:p>
          <a:p>
            <a:r>
              <a:rPr lang="es-MX" dirty="0"/>
              <a:t>¿Estas 8 variables se relacionarán de igual manera con la marginación? </a:t>
            </a:r>
          </a:p>
          <a:p>
            <a:r>
              <a:rPr lang="es-MX" dirty="0"/>
              <a:t>¿Tendrán la misma varianza? </a:t>
            </a:r>
          </a:p>
          <a:p>
            <a:endParaRPr lang="es-MX" dirty="0"/>
          </a:p>
          <a:p>
            <a:r>
              <a:rPr lang="es-MX" dirty="0"/>
              <a:t>¿Si ninguna de esas condiciones se cumple, puedo estimar el error?</a:t>
            </a:r>
          </a:p>
          <a:p>
            <a:endParaRPr lang="es-MX" dirty="0"/>
          </a:p>
          <a:p>
            <a:endParaRPr lang="es-MX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26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2726F-3BB2-4B18-9E61-CAC2FC8B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TCT y </a:t>
            </a:r>
            <a:r>
              <a:rPr lang="en-US" dirty="0" err="1"/>
              <a:t>Confiabilidad</a:t>
            </a:r>
            <a:r>
              <a:rPr lang="en-US" dirty="0"/>
              <a:t> (</a:t>
            </a:r>
            <a:r>
              <a:rPr lang="en-US" i="1" dirty="0"/>
              <a:t>reliability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7CE6D-5EF6-49A8-AC87-34827B4E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¿De qué hablamos cuando hablamos de confiabilidad?</a:t>
            </a:r>
          </a:p>
          <a:p>
            <a:r>
              <a:rPr lang="es-MX" i="1" dirty="0"/>
              <a:t>Confiabilidad</a:t>
            </a:r>
            <a:r>
              <a:rPr lang="es-MX" dirty="0"/>
              <a:t> es una (la) manera fundamental de referirse a la cantidad de error </a:t>
            </a:r>
            <a:r>
              <a:rPr lang="es-MX" b="1" dirty="0"/>
              <a:t>inherente a cualquier “indicación”</a:t>
            </a:r>
            <a:r>
              <a:rPr lang="es-MX" dirty="0"/>
              <a:t>.</a:t>
            </a:r>
          </a:p>
          <a:p>
            <a:r>
              <a:rPr lang="es-MX" dirty="0"/>
              <a:t>¿Confiabilidad es un concepto absoluto? </a:t>
            </a:r>
          </a:p>
          <a:p>
            <a:pPr lvl="1"/>
            <a:r>
              <a:rPr lang="es-MX" dirty="0"/>
              <a:t>¿Cuándo nos sentimos satisfechos con un error de medición? </a:t>
            </a:r>
          </a:p>
        </p:txBody>
      </p:sp>
      <p:pic>
        <p:nvPicPr>
          <p:cNvPr id="1026" name="Picture 2" descr="Current local time in Isle of Man">
            <a:extLst>
              <a:ext uri="{FF2B5EF4-FFF2-40B4-BE49-F238E27FC236}">
                <a16:creationId xmlns:a16="http://schemas.microsoft.com/office/drawing/2014/main" id="{E0505C7B-EC8F-4204-8528-A8854EEA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85" y="4337108"/>
            <a:ext cx="1902314" cy="168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Weight Tracker - Monitor your Weight easily.: Appstore for  Android">
            <a:extLst>
              <a:ext uri="{FF2B5EF4-FFF2-40B4-BE49-F238E27FC236}">
                <a16:creationId xmlns:a16="http://schemas.microsoft.com/office/drawing/2014/main" id="{CEDD970C-3361-4EA3-9737-97081EBA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23" y="4337108"/>
            <a:ext cx="1680377" cy="168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mperature-controlled charging">
            <a:extLst>
              <a:ext uri="{FF2B5EF4-FFF2-40B4-BE49-F238E27FC236}">
                <a16:creationId xmlns:a16="http://schemas.microsoft.com/office/drawing/2014/main" id="{E3D02C33-A0C2-42A9-BB47-A6437A1B7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6" t="15067" r="33821" b="13475"/>
          <a:stretch/>
        </p:blipFill>
        <p:spPr bwMode="auto">
          <a:xfrm>
            <a:off x="9340884" y="4337108"/>
            <a:ext cx="1568314" cy="19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05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E0BB-1994-48E1-89A7-38A1D54B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581" y="30111"/>
            <a:ext cx="8812580" cy="1168558"/>
          </a:xfrm>
        </p:spPr>
        <p:txBody>
          <a:bodyPr>
            <a:normAutofit fontScale="90000"/>
          </a:bodyPr>
          <a:lstStyle/>
          <a:p>
            <a:r>
              <a:rPr lang="es-MX" dirty="0"/>
              <a:t>Pero antes algunas nociones del lenguaje SEM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A1359B6-B812-49BF-9E1A-8CBA1C12DF84}"/>
              </a:ext>
            </a:extLst>
          </p:cNvPr>
          <p:cNvGrpSpPr>
            <a:grpSpLocks noChangeAspect="1"/>
          </p:cNvGrpSpPr>
          <p:nvPr/>
        </p:nvGrpSpPr>
        <p:grpSpPr>
          <a:xfrm>
            <a:off x="1563524" y="1930893"/>
            <a:ext cx="2332314" cy="3922791"/>
            <a:chOff x="2388781" y="3078052"/>
            <a:chExt cx="1636788" cy="2752966"/>
          </a:xfrm>
        </p:grpSpPr>
        <p:sp>
          <p:nvSpPr>
            <p:cNvPr id="5" name="Rectángulo 25">
              <a:extLst>
                <a:ext uri="{FF2B5EF4-FFF2-40B4-BE49-F238E27FC236}">
                  <a16:creationId xmlns:a16="http://schemas.microsoft.com/office/drawing/2014/main" id="{200C13C4-F6E9-481B-887E-9CA727DCABB4}"/>
                </a:ext>
              </a:extLst>
            </p:cNvPr>
            <p:cNvSpPr/>
            <p:nvPr/>
          </p:nvSpPr>
          <p:spPr>
            <a:xfrm>
              <a:off x="2842179" y="4725160"/>
              <a:ext cx="279400" cy="233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26">
                  <a:extLst>
                    <a:ext uri="{FF2B5EF4-FFF2-40B4-BE49-F238E27FC236}">
                      <a16:creationId xmlns:a16="http://schemas.microsoft.com/office/drawing/2014/main" id="{07B84C08-28F7-48A4-8BDC-316A03AA94EE}"/>
                    </a:ext>
                  </a:extLst>
                </p:cNvPr>
                <p:cNvSpPr txBox="1"/>
                <p:nvPr/>
              </p:nvSpPr>
              <p:spPr>
                <a:xfrm>
                  <a:off x="2799082" y="4694535"/>
                  <a:ext cx="343700" cy="259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082" y="4694535"/>
                  <a:ext cx="343700" cy="259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o 27">
              <a:extLst>
                <a:ext uri="{FF2B5EF4-FFF2-40B4-BE49-F238E27FC236}">
                  <a16:creationId xmlns:a16="http://schemas.microsoft.com/office/drawing/2014/main" id="{B3ACCDC6-1038-4D98-9236-6B191047BCC2}"/>
                </a:ext>
              </a:extLst>
            </p:cNvPr>
            <p:cNvGrpSpPr/>
            <p:nvPr/>
          </p:nvGrpSpPr>
          <p:grpSpPr>
            <a:xfrm>
              <a:off x="2927928" y="3078052"/>
              <a:ext cx="563418" cy="541148"/>
              <a:chOff x="8249920" y="2153920"/>
              <a:chExt cx="386080" cy="381000"/>
            </a:xfrm>
          </p:grpSpPr>
          <p:sp>
            <p:nvSpPr>
              <p:cNvPr id="22" name="Elipse 28">
                <a:extLst>
                  <a:ext uri="{FF2B5EF4-FFF2-40B4-BE49-F238E27FC236}">
                    <a16:creationId xmlns:a16="http://schemas.microsoft.com/office/drawing/2014/main" id="{DB129C75-2970-45D7-8A9A-35937F9346D8}"/>
                  </a:ext>
                </a:extLst>
              </p:cNvPr>
              <p:cNvSpPr/>
              <p:nvPr/>
            </p:nvSpPr>
            <p:spPr>
              <a:xfrm>
                <a:off x="8249920" y="2153920"/>
                <a:ext cx="38608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9">
                    <a:extLst>
                      <a:ext uri="{FF2B5EF4-FFF2-40B4-BE49-F238E27FC236}">
                        <a16:creationId xmlns:a16="http://schemas.microsoft.com/office/drawing/2014/main" id="{C60A46AA-DECD-40E3-BFF1-E2436BB7565A}"/>
                      </a:ext>
                    </a:extLst>
                  </p:cNvPr>
                  <p:cNvSpPr txBox="1"/>
                  <p:nvPr/>
                </p:nvSpPr>
                <p:spPr>
                  <a:xfrm>
                    <a:off x="8334235" y="2217879"/>
                    <a:ext cx="217450" cy="228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235" y="2217879"/>
                    <a:ext cx="217450" cy="228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Conector recto de flecha 30">
              <a:extLst>
                <a:ext uri="{FF2B5EF4-FFF2-40B4-BE49-F238E27FC236}">
                  <a16:creationId xmlns:a16="http://schemas.microsoft.com/office/drawing/2014/main" id="{5E4BD657-1B23-4A66-BFC1-F4AFC2E42955}"/>
                </a:ext>
              </a:extLst>
            </p:cNvPr>
            <p:cNvCxnSpPr/>
            <p:nvPr/>
          </p:nvCxnSpPr>
          <p:spPr>
            <a:xfrm flipH="1">
              <a:off x="3011055" y="3618083"/>
              <a:ext cx="138314" cy="1120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31">
              <a:extLst>
                <a:ext uri="{FF2B5EF4-FFF2-40B4-BE49-F238E27FC236}">
                  <a16:creationId xmlns:a16="http://schemas.microsoft.com/office/drawing/2014/main" id="{68FC19A9-407B-4333-80AD-B9EFC41BCC4A}"/>
                </a:ext>
              </a:extLst>
            </p:cNvPr>
            <p:cNvSpPr/>
            <p:nvPr/>
          </p:nvSpPr>
          <p:spPr>
            <a:xfrm>
              <a:off x="2468558" y="5450018"/>
              <a:ext cx="38608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32">
                  <a:extLst>
                    <a:ext uri="{FF2B5EF4-FFF2-40B4-BE49-F238E27FC236}">
                      <a16:creationId xmlns:a16="http://schemas.microsoft.com/office/drawing/2014/main" id="{DDD5F842-C72D-4AFD-AE0D-22C75A969336}"/>
                    </a:ext>
                  </a:extLst>
                </p:cNvPr>
                <p:cNvSpPr txBox="1"/>
                <p:nvPr/>
              </p:nvSpPr>
              <p:spPr>
                <a:xfrm>
                  <a:off x="2496013" y="5479150"/>
                  <a:ext cx="321560" cy="259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13" y="5479150"/>
                  <a:ext cx="321560" cy="2591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33">
              <a:extLst>
                <a:ext uri="{FF2B5EF4-FFF2-40B4-BE49-F238E27FC236}">
                  <a16:creationId xmlns:a16="http://schemas.microsoft.com/office/drawing/2014/main" id="{C734571F-673E-4E4D-BD28-3A1219B4D28D}"/>
                </a:ext>
              </a:extLst>
            </p:cNvPr>
            <p:cNvCxnSpPr/>
            <p:nvPr/>
          </p:nvCxnSpPr>
          <p:spPr>
            <a:xfrm flipV="1">
              <a:off x="2730858" y="4953958"/>
              <a:ext cx="218082" cy="52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34">
              <a:extLst>
                <a:ext uri="{FF2B5EF4-FFF2-40B4-BE49-F238E27FC236}">
                  <a16:creationId xmlns:a16="http://schemas.microsoft.com/office/drawing/2014/main" id="{CA604397-6683-4EC5-AC4A-41B12C7F0F26}"/>
                </a:ext>
              </a:extLst>
            </p:cNvPr>
            <p:cNvGrpSpPr/>
            <p:nvPr/>
          </p:nvGrpSpPr>
          <p:grpSpPr>
            <a:xfrm flipH="1">
              <a:off x="3286898" y="3599794"/>
              <a:ext cx="738671" cy="2231223"/>
              <a:chOff x="3372450" y="3560244"/>
              <a:chExt cx="680811" cy="2212935"/>
            </a:xfrm>
          </p:grpSpPr>
          <p:sp>
            <p:nvSpPr>
              <p:cNvPr id="16" name="Rectángulo 35">
                <a:extLst>
                  <a:ext uri="{FF2B5EF4-FFF2-40B4-BE49-F238E27FC236}">
                    <a16:creationId xmlns:a16="http://schemas.microsoft.com/office/drawing/2014/main" id="{62604E76-0F81-4019-8B53-70F7A1EF07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071" y="4667321"/>
                <a:ext cx="279400" cy="2336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36">
                    <a:extLst>
                      <a:ext uri="{FF2B5EF4-FFF2-40B4-BE49-F238E27FC236}">
                        <a16:creationId xmlns:a16="http://schemas.microsoft.com/office/drawing/2014/main" id="{FD1E0F6E-3985-4C16-A29A-A71E64FE51B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12770" y="4642418"/>
                    <a:ext cx="320221" cy="257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MX" dirty="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770" y="4642418"/>
                    <a:ext cx="320221" cy="2570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de flecha 37">
                <a:extLst>
                  <a:ext uri="{FF2B5EF4-FFF2-40B4-BE49-F238E27FC236}">
                    <a16:creationId xmlns:a16="http://schemas.microsoft.com/office/drawing/2014/main" id="{3204B09D-38D5-40D1-95BA-5E7A7515B56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3914947" y="3560244"/>
                <a:ext cx="138314" cy="11207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38">
                <a:extLst>
                  <a:ext uri="{FF2B5EF4-FFF2-40B4-BE49-F238E27FC236}">
                    <a16:creationId xmlns:a16="http://schemas.microsoft.com/office/drawing/2014/main" id="{A3CF63E4-22D4-47F1-93ED-B4AB42B30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2450" y="5392179"/>
                <a:ext cx="38608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39">
                    <a:extLst>
                      <a:ext uri="{FF2B5EF4-FFF2-40B4-BE49-F238E27FC236}">
                        <a16:creationId xmlns:a16="http://schemas.microsoft.com/office/drawing/2014/main" id="{DF7FA3DA-45D7-4E2C-8DD1-E0F4988E5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412955" y="5424197"/>
                    <a:ext cx="299815" cy="257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MX" dirty="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2955" y="5424197"/>
                    <a:ext cx="299815" cy="2570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Conector recto de flecha 40">
                <a:extLst>
                  <a:ext uri="{FF2B5EF4-FFF2-40B4-BE49-F238E27FC236}">
                    <a16:creationId xmlns:a16="http://schemas.microsoft.com/office/drawing/2014/main" id="{C4E1A107-1951-49D4-8981-3BAA3BECF47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634750" y="4896119"/>
                <a:ext cx="218082" cy="522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co 41">
              <a:extLst>
                <a:ext uri="{FF2B5EF4-FFF2-40B4-BE49-F238E27FC236}">
                  <a16:creationId xmlns:a16="http://schemas.microsoft.com/office/drawing/2014/main" id="{3E930A70-A2D8-4980-ACAB-D64E863CAF09}"/>
                </a:ext>
              </a:extLst>
            </p:cNvPr>
            <p:cNvSpPr/>
            <p:nvPr/>
          </p:nvSpPr>
          <p:spPr>
            <a:xfrm>
              <a:off x="2955907" y="4488979"/>
              <a:ext cx="553533" cy="690628"/>
            </a:xfrm>
            <a:prstGeom prst="arc">
              <a:avLst>
                <a:gd name="adj1" fmla="val 1579726"/>
                <a:gd name="adj2" fmla="val 9122114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42">
                  <a:extLst>
                    <a:ext uri="{FF2B5EF4-FFF2-40B4-BE49-F238E27FC236}">
                      <a16:creationId xmlns:a16="http://schemas.microsoft.com/office/drawing/2014/main" id="{F140710E-11A9-4263-870C-375BB1D12A4B}"/>
                    </a:ext>
                  </a:extLst>
                </p:cNvPr>
                <p:cNvSpPr txBox="1"/>
                <p:nvPr/>
              </p:nvSpPr>
              <p:spPr>
                <a:xfrm>
                  <a:off x="3062668" y="5159284"/>
                  <a:ext cx="404943" cy="211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68" y="5159284"/>
                  <a:ext cx="404943" cy="211089"/>
                </a:xfrm>
                <a:prstGeom prst="rect">
                  <a:avLst/>
                </a:prstGeom>
                <a:blipFill>
                  <a:blip r:embed="rId8"/>
                  <a:stretch>
                    <a:fillRect l="-4255" b="-163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uadroTexto 44">
              <a:extLst>
                <a:ext uri="{FF2B5EF4-FFF2-40B4-BE49-F238E27FC236}">
                  <a16:creationId xmlns:a16="http://schemas.microsoft.com/office/drawing/2014/main" id="{DCC22771-8CAC-4527-8869-D6434663110D}"/>
                </a:ext>
              </a:extLst>
            </p:cNvPr>
            <p:cNvSpPr txBox="1"/>
            <p:nvPr/>
          </p:nvSpPr>
          <p:spPr>
            <a:xfrm>
              <a:off x="2388781" y="4049122"/>
              <a:ext cx="46" cy="1943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s-MX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4">
                <a:extLst>
                  <a:ext uri="{FF2B5EF4-FFF2-40B4-BE49-F238E27FC236}">
                    <a16:creationId xmlns:a16="http://schemas.microsoft.com/office/drawing/2014/main" id="{14FBEAA8-DC9A-41F5-8557-1DDBF3DA7C97}"/>
                  </a:ext>
                </a:extLst>
              </p:cNvPr>
              <p:cNvSpPr txBox="1"/>
              <p:nvPr/>
            </p:nvSpPr>
            <p:spPr>
              <a:xfrm>
                <a:off x="1961498" y="3186189"/>
                <a:ext cx="48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4">
                <a:extLst>
                  <a:ext uri="{FF2B5EF4-FFF2-40B4-BE49-F238E27FC236}">
                    <a16:creationId xmlns:a16="http://schemas.microsoft.com/office/drawing/2014/main" id="{14FBEAA8-DC9A-41F5-8557-1DDBF3DA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98" y="3186189"/>
                <a:ext cx="487680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5">
                <a:extLst>
                  <a:ext uri="{FF2B5EF4-FFF2-40B4-BE49-F238E27FC236}">
                    <a16:creationId xmlns:a16="http://schemas.microsoft.com/office/drawing/2014/main" id="{7D54A9BD-995B-43E6-AD60-094D9E34F22B}"/>
                  </a:ext>
                </a:extLst>
              </p:cNvPr>
              <p:cNvSpPr txBox="1"/>
              <p:nvPr/>
            </p:nvSpPr>
            <p:spPr>
              <a:xfrm>
                <a:off x="2962581" y="3186189"/>
                <a:ext cx="48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5">
                <a:extLst>
                  <a:ext uri="{FF2B5EF4-FFF2-40B4-BE49-F238E27FC236}">
                    <a16:creationId xmlns:a16="http://schemas.microsoft.com/office/drawing/2014/main" id="{7D54A9BD-995B-43E6-AD60-094D9E34F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581" y="3186189"/>
                <a:ext cx="48768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o 6">
            <a:extLst>
              <a:ext uri="{FF2B5EF4-FFF2-40B4-BE49-F238E27FC236}">
                <a16:creationId xmlns:a16="http://schemas.microsoft.com/office/drawing/2014/main" id="{8F3E4A14-A6CD-4B56-AFC0-5A4E3E54934B}"/>
              </a:ext>
            </a:extLst>
          </p:cNvPr>
          <p:cNvSpPr/>
          <p:nvPr/>
        </p:nvSpPr>
        <p:spPr>
          <a:xfrm>
            <a:off x="2567733" y="1500326"/>
            <a:ext cx="299594" cy="946473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Arco 7">
            <a:extLst>
              <a:ext uri="{FF2B5EF4-FFF2-40B4-BE49-F238E27FC236}">
                <a16:creationId xmlns:a16="http://schemas.microsoft.com/office/drawing/2014/main" id="{DDF46D3F-1706-45F9-8AEB-E220E19B5D2C}"/>
              </a:ext>
            </a:extLst>
          </p:cNvPr>
          <p:cNvSpPr/>
          <p:nvPr/>
        </p:nvSpPr>
        <p:spPr>
          <a:xfrm rot="10800000">
            <a:off x="1826822" y="5347878"/>
            <a:ext cx="299594" cy="946473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Arco 8">
            <a:extLst>
              <a:ext uri="{FF2B5EF4-FFF2-40B4-BE49-F238E27FC236}">
                <a16:creationId xmlns:a16="http://schemas.microsoft.com/office/drawing/2014/main" id="{215C8A84-9B69-4C69-B03B-DE747563D117}"/>
              </a:ext>
            </a:extLst>
          </p:cNvPr>
          <p:cNvSpPr/>
          <p:nvPr/>
        </p:nvSpPr>
        <p:spPr>
          <a:xfrm rot="10800000">
            <a:off x="3465122" y="5347878"/>
            <a:ext cx="299594" cy="946473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89FB14-EE4C-44B9-8549-B6E565D6C9B9}"/>
              </a:ext>
            </a:extLst>
          </p:cNvPr>
          <p:cNvCxnSpPr>
            <a:stCxn id="22" idx="6"/>
          </p:cNvCxnSpPr>
          <p:nvPr/>
        </p:nvCxnSpPr>
        <p:spPr>
          <a:xfrm flipV="1">
            <a:off x="3134606" y="2290439"/>
            <a:ext cx="2961394" cy="2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0076B-8B70-49E6-8EA2-C630C1D4C5C0}"/>
              </a:ext>
            </a:extLst>
          </p:cNvPr>
          <p:cNvSpPr txBox="1"/>
          <p:nvPr/>
        </p:nvSpPr>
        <p:spPr>
          <a:xfrm>
            <a:off x="6084297" y="2077804"/>
            <a:ext cx="3981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Fenómeno de interés (No lo vemos)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DB06D1-7DEC-4502-8D32-3691B1437BE6}"/>
              </a:ext>
            </a:extLst>
          </p:cNvPr>
          <p:cNvCxnSpPr>
            <a:stCxn id="25" idx="3"/>
          </p:cNvCxnSpPr>
          <p:nvPr/>
        </p:nvCxnSpPr>
        <p:spPr>
          <a:xfrm>
            <a:off x="3450261" y="3370855"/>
            <a:ext cx="2542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E1DDE2-AE4D-4C28-9EB9-7CF2BD33D2C2}"/>
                  </a:ext>
                </a:extLst>
              </p:cNvPr>
              <p:cNvSpPr txBox="1"/>
              <p:nvPr/>
            </p:nvSpPr>
            <p:spPr>
              <a:xfrm>
                <a:off x="6096000" y="2774963"/>
                <a:ext cx="40245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/>
                  <a:t>Relación del score observado con el fenómenos de interés /  Variabilidad causada por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sz="2000" dirty="0"/>
                  <a:t> (variabilidad de interés)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E1DDE2-AE4D-4C28-9EB9-7CF2BD33D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4963"/>
                <a:ext cx="4024544" cy="1323439"/>
              </a:xfrm>
              <a:prstGeom prst="rect">
                <a:avLst/>
              </a:prstGeom>
              <a:blipFill>
                <a:blip r:embed="rId11"/>
                <a:stretch>
                  <a:fillRect l="-1515" t="-2304" r="-606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8AFAB1-8F07-463D-8DB6-D0A33F2C0175}"/>
              </a:ext>
            </a:extLst>
          </p:cNvPr>
          <p:cNvCxnSpPr/>
          <p:nvPr/>
        </p:nvCxnSpPr>
        <p:spPr>
          <a:xfrm>
            <a:off x="3465122" y="4410865"/>
            <a:ext cx="2447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3ABBA6-7C98-40FC-B595-B6328561F1E2}"/>
              </a:ext>
            </a:extLst>
          </p:cNvPr>
          <p:cNvSpPr txBox="1"/>
          <p:nvPr/>
        </p:nvSpPr>
        <p:spPr>
          <a:xfrm>
            <a:off x="6111500" y="4192367"/>
            <a:ext cx="4261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Indicador/variable/ítem/test observada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CEA5F7-555B-4C27-AF3A-FAAE605B15B8}"/>
              </a:ext>
            </a:extLst>
          </p:cNvPr>
          <p:cNvCxnSpPr>
            <a:stCxn id="19" idx="2"/>
          </p:cNvCxnSpPr>
          <p:nvPr/>
        </p:nvCxnSpPr>
        <p:spPr>
          <a:xfrm flipV="1">
            <a:off x="3895838" y="5557421"/>
            <a:ext cx="2112120" cy="22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7263EF-75AA-4144-97BA-52D1E3127B90}"/>
                  </a:ext>
                </a:extLst>
              </p:cNvPr>
              <p:cNvSpPr txBox="1"/>
              <p:nvPr/>
            </p:nvSpPr>
            <p:spPr>
              <a:xfrm>
                <a:off x="6111500" y="5226046"/>
                <a:ext cx="37977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/>
                  <a:t>Término de error. Lo que no se explica por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7263EF-75AA-4144-97BA-52D1E312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00" y="5226046"/>
                <a:ext cx="3797795" cy="707886"/>
              </a:xfrm>
              <a:prstGeom prst="rect">
                <a:avLst/>
              </a:prstGeom>
              <a:blipFill>
                <a:blip r:embed="rId12"/>
                <a:stretch>
                  <a:fillRect l="-176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 animBg="1"/>
      <p:bldP spid="31" grpId="0"/>
      <p:bldP spid="34" grpId="0"/>
      <p:bldP spid="37" grpId="0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3F53-67B4-49C1-8F85-2240F96C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Paralelas, tau-</a:t>
            </a:r>
            <a:r>
              <a:rPr lang="es-MX" dirty="0" err="1"/>
              <a:t>equivalent</a:t>
            </a:r>
            <a:r>
              <a:rPr lang="es-MX" dirty="0"/>
              <a:t> and </a:t>
            </a:r>
            <a:r>
              <a:rPr lang="es-MX" dirty="0" err="1"/>
              <a:t>congeneric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D93E-317B-4F0D-B4F4-DB3832CC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los indicadores son reflejo del mismo fenómeno, estos pueden clasificarse de acuerdo a su grado de </a:t>
            </a:r>
            <a:r>
              <a:rPr lang="es-MX" dirty="0" err="1"/>
              <a:t>similaridad</a:t>
            </a:r>
            <a:r>
              <a:rPr lang="es-MX" dirty="0"/>
              <a:t>: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63BA0AF-C2BE-4D5F-9852-0FB887398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73110" y="1222311"/>
            <a:ext cx="33484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2981C-04C0-4CAC-97AF-C05261AE5337}"/>
              </a:ext>
            </a:extLst>
          </p:cNvPr>
          <p:cNvSpPr txBox="1"/>
          <p:nvPr/>
        </p:nvSpPr>
        <p:spPr>
          <a:xfrm>
            <a:off x="7641771" y="3200400"/>
            <a:ext cx="3940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los tres primeros casos la relación con la variable latente (t) es igual </a:t>
            </a:r>
          </a:p>
          <a:p>
            <a:endParaRPr lang="es-MX" dirty="0"/>
          </a:p>
          <a:p>
            <a:r>
              <a:rPr lang="es-MX" dirty="0"/>
              <a:t>Es factible estimar la </a:t>
            </a:r>
            <a:r>
              <a:rPr lang="es-MX" dirty="0" err="1"/>
              <a:t>confiabilidiad</a:t>
            </a:r>
            <a:r>
              <a:rPr lang="es-MX" dirty="0"/>
              <a:t> como vimos ayer (una de las x juega el papel de t).  (</a:t>
            </a:r>
            <a:r>
              <a:rPr lang="es-MX" dirty="0" err="1"/>
              <a:t>Bandalos</a:t>
            </a:r>
            <a:r>
              <a:rPr lang="es-MX" dirty="0"/>
              <a:t> p. 167)</a:t>
            </a:r>
          </a:p>
          <a:p>
            <a:endParaRPr lang="es-MX" dirty="0"/>
          </a:p>
          <a:p>
            <a:r>
              <a:rPr lang="es-MX" dirty="0"/>
              <a:t>Noten que las condiciones van de más estrictas a menos estrictas</a:t>
            </a:r>
          </a:p>
          <a:p>
            <a:endParaRPr lang="es-MX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645DC-54DC-45A2-9B70-70AE91E70042}"/>
              </a:ext>
            </a:extLst>
          </p:cNvPr>
          <p:cNvSpPr/>
          <p:nvPr/>
        </p:nvSpPr>
        <p:spPr>
          <a:xfrm>
            <a:off x="5931017" y="4236440"/>
            <a:ext cx="385893" cy="123318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035DE-617D-46C8-AC8E-52C708B711CD}"/>
              </a:ext>
            </a:extLst>
          </p:cNvPr>
          <p:cNvCxnSpPr/>
          <p:nvPr/>
        </p:nvCxnSpPr>
        <p:spPr>
          <a:xfrm flipV="1">
            <a:off x="6316910" y="3716323"/>
            <a:ext cx="1324861" cy="1098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ABF-8BB0-4F5F-8489-3390657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podemos saber que esto esta pasando?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1620-B6C6-4819-A7F1-D942BD93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Supuestos:</a:t>
            </a:r>
          </a:p>
          <a:p>
            <a:endParaRPr lang="es-MX" dirty="0"/>
          </a:p>
          <a:p>
            <a:r>
              <a:rPr lang="es-MX" dirty="0"/>
              <a:t>Test paralelos: Primera mitad del Siglo XX</a:t>
            </a:r>
          </a:p>
          <a:p>
            <a:r>
              <a:rPr lang="es-MX" dirty="0"/>
              <a:t>Equivalencia Tau: Mitad del Siglo XX</a:t>
            </a:r>
          </a:p>
          <a:p>
            <a:r>
              <a:rPr lang="es-MX" dirty="0"/>
              <a:t>Medidas congéneres: Finales del XX</a:t>
            </a:r>
          </a:p>
          <a:p>
            <a:endParaRPr lang="es-MX" dirty="0"/>
          </a:p>
          <a:p>
            <a:r>
              <a:rPr lang="es-MX" dirty="0"/>
              <a:t>Ecuaciones estructurales y variables latentes: Presente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842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54D4-8729-47D2-A8A9-373DD06A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paralelos</a:t>
            </a:r>
            <a:endParaRPr lang="en-GB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96E2FB2B-ECBA-4D98-B6D4-278A7748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4387" y="123354"/>
            <a:ext cx="3348423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361FC1-6EC3-43A5-AFBA-20765290B290}"/>
              </a:ext>
            </a:extLst>
          </p:cNvPr>
          <p:cNvCxnSpPr/>
          <p:nvPr/>
        </p:nvCxnSpPr>
        <p:spPr>
          <a:xfrm>
            <a:off x="6342077" y="3330429"/>
            <a:ext cx="2046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FD6759-560C-461A-A998-5B5BC21327FD}"/>
              </a:ext>
            </a:extLst>
          </p:cNvPr>
          <p:cNvSpPr txBox="1"/>
          <p:nvPr/>
        </p:nvSpPr>
        <p:spPr>
          <a:xfrm>
            <a:off x="8613826" y="3059668"/>
            <a:ext cx="3218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  <a:r>
              <a:rPr lang="es-MX" sz="900" dirty="0"/>
              <a:t>1</a:t>
            </a:r>
            <a:r>
              <a:rPr lang="es-MX" dirty="0"/>
              <a:t>=0+1*Y</a:t>
            </a:r>
            <a:r>
              <a:rPr lang="es-MX" sz="1050" dirty="0"/>
              <a:t>2</a:t>
            </a:r>
          </a:p>
          <a:p>
            <a:endParaRPr lang="es-MX" sz="1050" dirty="0"/>
          </a:p>
          <a:p>
            <a:r>
              <a:rPr lang="es-MX" sz="1050" dirty="0"/>
              <a:t>La medias son iguales</a:t>
            </a:r>
          </a:p>
          <a:p>
            <a:endParaRPr lang="es-MX" sz="1050" dirty="0"/>
          </a:p>
          <a:p>
            <a:r>
              <a:rPr lang="es-MX" sz="1050" dirty="0"/>
              <a:t>Las varianzas </a:t>
            </a:r>
            <a:r>
              <a:rPr lang="es-MX" sz="1050" dirty="0" err="1"/>
              <a:t>tambien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357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8DD-A44E-389F-B72A-9ED1AF5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paralelos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/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𝐼𝑛𝑓𝑙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615BD-197C-FCEC-ED1D-21FA38090E8D}"/>
              </a:ext>
            </a:extLst>
          </p:cNvPr>
          <p:cNvSpPr txBox="1"/>
          <p:nvPr/>
        </p:nvSpPr>
        <p:spPr>
          <a:xfrm>
            <a:off x="5482030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41661-01FB-D844-9233-001E32F7135B}"/>
              </a:ext>
            </a:extLst>
          </p:cNvPr>
          <p:cNvCxnSpPr/>
          <p:nvPr/>
        </p:nvCxnSpPr>
        <p:spPr>
          <a:xfrm flipH="1" flipV="1">
            <a:off x="2617694" y="1389529"/>
            <a:ext cx="89647" cy="441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14E6A-9BE5-78F0-C4AB-D875FA8B083F}"/>
              </a:ext>
            </a:extLst>
          </p:cNvPr>
          <p:cNvCxnSpPr/>
          <p:nvPr/>
        </p:nvCxnSpPr>
        <p:spPr>
          <a:xfrm>
            <a:off x="2447365" y="5531224"/>
            <a:ext cx="885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8AC9E2-1465-7E99-214F-80AF49C9D7C4}"/>
              </a:ext>
            </a:extLst>
          </p:cNvPr>
          <p:cNvSpPr txBox="1"/>
          <p:nvPr/>
        </p:nvSpPr>
        <p:spPr>
          <a:xfrm>
            <a:off x="7400477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2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7A6EE-8F6B-11BA-B3B9-A4C3FDDA28ED}"/>
              </a:ext>
            </a:extLst>
          </p:cNvPr>
          <p:cNvSpPr/>
          <p:nvPr/>
        </p:nvSpPr>
        <p:spPr>
          <a:xfrm>
            <a:off x="3612776" y="3599329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EF93B6-B1E5-695C-009F-779E9FB34850}"/>
              </a:ext>
            </a:extLst>
          </p:cNvPr>
          <p:cNvSpPr/>
          <p:nvPr/>
        </p:nvSpPr>
        <p:spPr>
          <a:xfrm>
            <a:off x="5862917" y="3571543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70D2D-A0F8-752F-32A0-40BCF35452DF}"/>
              </a:ext>
            </a:extLst>
          </p:cNvPr>
          <p:cNvSpPr/>
          <p:nvPr/>
        </p:nvSpPr>
        <p:spPr>
          <a:xfrm>
            <a:off x="7940544" y="3554956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18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8DD-A44E-389F-B72A-9ED1AF5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paralelos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/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𝐼𝑛𝑓𝑙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615BD-197C-FCEC-ED1D-21FA38090E8D}"/>
              </a:ext>
            </a:extLst>
          </p:cNvPr>
          <p:cNvSpPr txBox="1"/>
          <p:nvPr/>
        </p:nvSpPr>
        <p:spPr>
          <a:xfrm>
            <a:off x="5482030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41661-01FB-D844-9233-001E32F7135B}"/>
              </a:ext>
            </a:extLst>
          </p:cNvPr>
          <p:cNvCxnSpPr/>
          <p:nvPr/>
        </p:nvCxnSpPr>
        <p:spPr>
          <a:xfrm flipH="1" flipV="1">
            <a:off x="2617694" y="1389529"/>
            <a:ext cx="89647" cy="441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14E6A-9BE5-78F0-C4AB-D875FA8B083F}"/>
              </a:ext>
            </a:extLst>
          </p:cNvPr>
          <p:cNvCxnSpPr/>
          <p:nvPr/>
        </p:nvCxnSpPr>
        <p:spPr>
          <a:xfrm>
            <a:off x="2447365" y="5531224"/>
            <a:ext cx="885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8AC9E2-1465-7E99-214F-80AF49C9D7C4}"/>
              </a:ext>
            </a:extLst>
          </p:cNvPr>
          <p:cNvSpPr txBox="1"/>
          <p:nvPr/>
        </p:nvSpPr>
        <p:spPr>
          <a:xfrm>
            <a:off x="7400477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2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7A6EE-8F6B-11BA-B3B9-A4C3FDDA28ED}"/>
              </a:ext>
            </a:extLst>
          </p:cNvPr>
          <p:cNvSpPr/>
          <p:nvPr/>
        </p:nvSpPr>
        <p:spPr>
          <a:xfrm>
            <a:off x="3541059" y="2514600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EF93B6-B1E5-695C-009F-779E9FB34850}"/>
              </a:ext>
            </a:extLst>
          </p:cNvPr>
          <p:cNvSpPr/>
          <p:nvPr/>
        </p:nvSpPr>
        <p:spPr>
          <a:xfrm>
            <a:off x="5862917" y="3571543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70D2D-A0F8-752F-32A0-40BCF35452DF}"/>
              </a:ext>
            </a:extLst>
          </p:cNvPr>
          <p:cNvSpPr/>
          <p:nvPr/>
        </p:nvSpPr>
        <p:spPr>
          <a:xfrm>
            <a:off x="7940544" y="3554956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81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8DD-A44E-389F-B72A-9ED1AF5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paralelos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/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𝐼𝑛𝑓𝑙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615BD-197C-FCEC-ED1D-21FA38090E8D}"/>
              </a:ext>
            </a:extLst>
          </p:cNvPr>
          <p:cNvSpPr txBox="1"/>
          <p:nvPr/>
        </p:nvSpPr>
        <p:spPr>
          <a:xfrm>
            <a:off x="5482030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41661-01FB-D844-9233-001E32F7135B}"/>
              </a:ext>
            </a:extLst>
          </p:cNvPr>
          <p:cNvCxnSpPr/>
          <p:nvPr/>
        </p:nvCxnSpPr>
        <p:spPr>
          <a:xfrm flipH="1" flipV="1">
            <a:off x="2617694" y="1389529"/>
            <a:ext cx="89647" cy="441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14E6A-9BE5-78F0-C4AB-D875FA8B083F}"/>
              </a:ext>
            </a:extLst>
          </p:cNvPr>
          <p:cNvCxnSpPr/>
          <p:nvPr/>
        </p:nvCxnSpPr>
        <p:spPr>
          <a:xfrm>
            <a:off x="2447365" y="5531224"/>
            <a:ext cx="885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8AC9E2-1465-7E99-214F-80AF49C9D7C4}"/>
              </a:ext>
            </a:extLst>
          </p:cNvPr>
          <p:cNvSpPr txBox="1"/>
          <p:nvPr/>
        </p:nvSpPr>
        <p:spPr>
          <a:xfrm>
            <a:off x="7400477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2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7A6EE-8F6B-11BA-B3B9-A4C3FDDA28ED}"/>
              </a:ext>
            </a:extLst>
          </p:cNvPr>
          <p:cNvSpPr/>
          <p:nvPr/>
        </p:nvSpPr>
        <p:spPr>
          <a:xfrm>
            <a:off x="3541059" y="2514600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EF93B6-B1E5-695C-009F-779E9FB34850}"/>
              </a:ext>
            </a:extLst>
          </p:cNvPr>
          <p:cNvSpPr/>
          <p:nvPr/>
        </p:nvSpPr>
        <p:spPr>
          <a:xfrm>
            <a:off x="5536910" y="2615447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70D2D-A0F8-752F-32A0-40BCF35452DF}"/>
              </a:ext>
            </a:extLst>
          </p:cNvPr>
          <p:cNvSpPr/>
          <p:nvPr/>
        </p:nvSpPr>
        <p:spPr>
          <a:xfrm>
            <a:off x="7614537" y="2598860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953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E0BB-1994-48E1-89A7-38A1D54B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581" y="30111"/>
            <a:ext cx="8812580" cy="1168558"/>
          </a:xfrm>
        </p:spPr>
        <p:txBody>
          <a:bodyPr>
            <a:normAutofit/>
          </a:bodyPr>
          <a:lstStyle/>
          <a:p>
            <a:r>
              <a:rPr lang="es-MX" dirty="0"/>
              <a:t>Test paralelos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A1359B6-B812-49BF-9E1A-8CBA1C12DF84}"/>
              </a:ext>
            </a:extLst>
          </p:cNvPr>
          <p:cNvGrpSpPr>
            <a:grpSpLocks noChangeAspect="1"/>
          </p:cNvGrpSpPr>
          <p:nvPr/>
        </p:nvGrpSpPr>
        <p:grpSpPr>
          <a:xfrm>
            <a:off x="1563524" y="1930893"/>
            <a:ext cx="2332314" cy="3922791"/>
            <a:chOff x="2388781" y="3078052"/>
            <a:chExt cx="1636788" cy="2752966"/>
          </a:xfrm>
        </p:grpSpPr>
        <p:sp>
          <p:nvSpPr>
            <p:cNvPr id="5" name="Rectángulo 25">
              <a:extLst>
                <a:ext uri="{FF2B5EF4-FFF2-40B4-BE49-F238E27FC236}">
                  <a16:creationId xmlns:a16="http://schemas.microsoft.com/office/drawing/2014/main" id="{200C13C4-F6E9-481B-887E-9CA727DCABB4}"/>
                </a:ext>
              </a:extLst>
            </p:cNvPr>
            <p:cNvSpPr/>
            <p:nvPr/>
          </p:nvSpPr>
          <p:spPr>
            <a:xfrm>
              <a:off x="2842179" y="4725160"/>
              <a:ext cx="279400" cy="233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26">
                  <a:extLst>
                    <a:ext uri="{FF2B5EF4-FFF2-40B4-BE49-F238E27FC236}">
                      <a16:creationId xmlns:a16="http://schemas.microsoft.com/office/drawing/2014/main" id="{07B84C08-28F7-48A4-8BDC-316A03AA94EE}"/>
                    </a:ext>
                  </a:extLst>
                </p:cNvPr>
                <p:cNvSpPr txBox="1"/>
                <p:nvPr/>
              </p:nvSpPr>
              <p:spPr>
                <a:xfrm>
                  <a:off x="2799082" y="4694535"/>
                  <a:ext cx="343700" cy="259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082" y="4694535"/>
                  <a:ext cx="343700" cy="259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o 27">
              <a:extLst>
                <a:ext uri="{FF2B5EF4-FFF2-40B4-BE49-F238E27FC236}">
                  <a16:creationId xmlns:a16="http://schemas.microsoft.com/office/drawing/2014/main" id="{B3ACCDC6-1038-4D98-9236-6B191047BCC2}"/>
                </a:ext>
              </a:extLst>
            </p:cNvPr>
            <p:cNvGrpSpPr/>
            <p:nvPr/>
          </p:nvGrpSpPr>
          <p:grpSpPr>
            <a:xfrm>
              <a:off x="2927928" y="3078052"/>
              <a:ext cx="563418" cy="541148"/>
              <a:chOff x="8249920" y="2153920"/>
              <a:chExt cx="386080" cy="381000"/>
            </a:xfrm>
          </p:grpSpPr>
          <p:sp>
            <p:nvSpPr>
              <p:cNvPr id="22" name="Elipse 28">
                <a:extLst>
                  <a:ext uri="{FF2B5EF4-FFF2-40B4-BE49-F238E27FC236}">
                    <a16:creationId xmlns:a16="http://schemas.microsoft.com/office/drawing/2014/main" id="{DB129C75-2970-45D7-8A9A-35937F9346D8}"/>
                  </a:ext>
                </a:extLst>
              </p:cNvPr>
              <p:cNvSpPr/>
              <p:nvPr/>
            </p:nvSpPr>
            <p:spPr>
              <a:xfrm>
                <a:off x="8249920" y="2153920"/>
                <a:ext cx="38608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9">
                    <a:extLst>
                      <a:ext uri="{FF2B5EF4-FFF2-40B4-BE49-F238E27FC236}">
                        <a16:creationId xmlns:a16="http://schemas.microsoft.com/office/drawing/2014/main" id="{C60A46AA-DECD-40E3-BFF1-E2436BB7565A}"/>
                      </a:ext>
                    </a:extLst>
                  </p:cNvPr>
                  <p:cNvSpPr txBox="1"/>
                  <p:nvPr/>
                </p:nvSpPr>
                <p:spPr>
                  <a:xfrm>
                    <a:off x="8334235" y="2217879"/>
                    <a:ext cx="217450" cy="228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s-MX" sz="2400" dirty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235" y="2217879"/>
                    <a:ext cx="217450" cy="228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Conector recto de flecha 30">
              <a:extLst>
                <a:ext uri="{FF2B5EF4-FFF2-40B4-BE49-F238E27FC236}">
                  <a16:creationId xmlns:a16="http://schemas.microsoft.com/office/drawing/2014/main" id="{5E4BD657-1B23-4A66-BFC1-F4AFC2E42955}"/>
                </a:ext>
              </a:extLst>
            </p:cNvPr>
            <p:cNvCxnSpPr/>
            <p:nvPr/>
          </p:nvCxnSpPr>
          <p:spPr>
            <a:xfrm flipH="1">
              <a:off x="3011055" y="3618083"/>
              <a:ext cx="138314" cy="1120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31">
              <a:extLst>
                <a:ext uri="{FF2B5EF4-FFF2-40B4-BE49-F238E27FC236}">
                  <a16:creationId xmlns:a16="http://schemas.microsoft.com/office/drawing/2014/main" id="{68FC19A9-407B-4333-80AD-B9EFC41BCC4A}"/>
                </a:ext>
              </a:extLst>
            </p:cNvPr>
            <p:cNvSpPr/>
            <p:nvPr/>
          </p:nvSpPr>
          <p:spPr>
            <a:xfrm>
              <a:off x="2468558" y="5450018"/>
              <a:ext cx="38608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32">
                  <a:extLst>
                    <a:ext uri="{FF2B5EF4-FFF2-40B4-BE49-F238E27FC236}">
                      <a16:creationId xmlns:a16="http://schemas.microsoft.com/office/drawing/2014/main" id="{DDD5F842-C72D-4AFD-AE0D-22C75A969336}"/>
                    </a:ext>
                  </a:extLst>
                </p:cNvPr>
                <p:cNvSpPr txBox="1"/>
                <p:nvPr/>
              </p:nvSpPr>
              <p:spPr>
                <a:xfrm>
                  <a:off x="2496013" y="5479150"/>
                  <a:ext cx="321560" cy="259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13" y="5479150"/>
                  <a:ext cx="321560" cy="2591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33">
              <a:extLst>
                <a:ext uri="{FF2B5EF4-FFF2-40B4-BE49-F238E27FC236}">
                  <a16:creationId xmlns:a16="http://schemas.microsoft.com/office/drawing/2014/main" id="{C734571F-673E-4E4D-BD28-3A1219B4D28D}"/>
                </a:ext>
              </a:extLst>
            </p:cNvPr>
            <p:cNvCxnSpPr/>
            <p:nvPr/>
          </p:nvCxnSpPr>
          <p:spPr>
            <a:xfrm flipV="1">
              <a:off x="2730858" y="4953958"/>
              <a:ext cx="218082" cy="52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34">
              <a:extLst>
                <a:ext uri="{FF2B5EF4-FFF2-40B4-BE49-F238E27FC236}">
                  <a16:creationId xmlns:a16="http://schemas.microsoft.com/office/drawing/2014/main" id="{CA604397-6683-4EC5-AC4A-41B12C7F0F26}"/>
                </a:ext>
              </a:extLst>
            </p:cNvPr>
            <p:cNvGrpSpPr/>
            <p:nvPr/>
          </p:nvGrpSpPr>
          <p:grpSpPr>
            <a:xfrm flipH="1">
              <a:off x="3286898" y="3599794"/>
              <a:ext cx="738671" cy="2231223"/>
              <a:chOff x="3372450" y="3560244"/>
              <a:chExt cx="680811" cy="2212935"/>
            </a:xfrm>
          </p:grpSpPr>
          <p:sp>
            <p:nvSpPr>
              <p:cNvPr id="16" name="Rectángulo 35">
                <a:extLst>
                  <a:ext uri="{FF2B5EF4-FFF2-40B4-BE49-F238E27FC236}">
                    <a16:creationId xmlns:a16="http://schemas.microsoft.com/office/drawing/2014/main" id="{62604E76-0F81-4019-8B53-70F7A1EF07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071" y="4667321"/>
                <a:ext cx="279400" cy="2336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36">
                    <a:extLst>
                      <a:ext uri="{FF2B5EF4-FFF2-40B4-BE49-F238E27FC236}">
                        <a16:creationId xmlns:a16="http://schemas.microsoft.com/office/drawing/2014/main" id="{FD1E0F6E-3985-4C16-A29A-A71E64FE51B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12770" y="4642418"/>
                    <a:ext cx="320221" cy="257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MX" dirty="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770" y="4642418"/>
                    <a:ext cx="320221" cy="2570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de flecha 37">
                <a:extLst>
                  <a:ext uri="{FF2B5EF4-FFF2-40B4-BE49-F238E27FC236}">
                    <a16:creationId xmlns:a16="http://schemas.microsoft.com/office/drawing/2014/main" id="{3204B09D-38D5-40D1-95BA-5E7A7515B56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3914947" y="3560244"/>
                <a:ext cx="138314" cy="11207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38">
                <a:extLst>
                  <a:ext uri="{FF2B5EF4-FFF2-40B4-BE49-F238E27FC236}">
                    <a16:creationId xmlns:a16="http://schemas.microsoft.com/office/drawing/2014/main" id="{A3CF63E4-22D4-47F1-93ED-B4AB42B30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2450" y="5392179"/>
                <a:ext cx="38608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39">
                    <a:extLst>
                      <a:ext uri="{FF2B5EF4-FFF2-40B4-BE49-F238E27FC236}">
                        <a16:creationId xmlns:a16="http://schemas.microsoft.com/office/drawing/2014/main" id="{DF7FA3DA-45D7-4E2C-8DD1-E0F4988E5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412955" y="5424197"/>
                    <a:ext cx="299815" cy="257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MX" dirty="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2955" y="5424197"/>
                    <a:ext cx="299815" cy="2570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Conector recto de flecha 40">
                <a:extLst>
                  <a:ext uri="{FF2B5EF4-FFF2-40B4-BE49-F238E27FC236}">
                    <a16:creationId xmlns:a16="http://schemas.microsoft.com/office/drawing/2014/main" id="{C4E1A107-1951-49D4-8981-3BAA3BECF47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634750" y="4896119"/>
                <a:ext cx="218082" cy="522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Arco 41">
              <a:extLst>
                <a:ext uri="{FF2B5EF4-FFF2-40B4-BE49-F238E27FC236}">
                  <a16:creationId xmlns:a16="http://schemas.microsoft.com/office/drawing/2014/main" id="{3E930A70-A2D8-4980-ACAB-D64E863CAF09}"/>
                </a:ext>
              </a:extLst>
            </p:cNvPr>
            <p:cNvSpPr/>
            <p:nvPr/>
          </p:nvSpPr>
          <p:spPr>
            <a:xfrm>
              <a:off x="2955907" y="4488979"/>
              <a:ext cx="553533" cy="690628"/>
            </a:xfrm>
            <a:prstGeom prst="arc">
              <a:avLst>
                <a:gd name="adj1" fmla="val 1579726"/>
                <a:gd name="adj2" fmla="val 9122114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42">
                  <a:extLst>
                    <a:ext uri="{FF2B5EF4-FFF2-40B4-BE49-F238E27FC236}">
                      <a16:creationId xmlns:a16="http://schemas.microsoft.com/office/drawing/2014/main" id="{F140710E-11A9-4263-870C-375BB1D12A4B}"/>
                    </a:ext>
                  </a:extLst>
                </p:cNvPr>
                <p:cNvSpPr txBox="1"/>
                <p:nvPr/>
              </p:nvSpPr>
              <p:spPr>
                <a:xfrm>
                  <a:off x="3062668" y="5159284"/>
                  <a:ext cx="404943" cy="211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68" y="5159284"/>
                  <a:ext cx="404943" cy="211089"/>
                </a:xfrm>
                <a:prstGeom prst="rect">
                  <a:avLst/>
                </a:prstGeom>
                <a:blipFill>
                  <a:blip r:embed="rId8"/>
                  <a:stretch>
                    <a:fillRect l="-4255" b="-163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uadroTexto 44">
              <a:extLst>
                <a:ext uri="{FF2B5EF4-FFF2-40B4-BE49-F238E27FC236}">
                  <a16:creationId xmlns:a16="http://schemas.microsoft.com/office/drawing/2014/main" id="{DCC22771-8CAC-4527-8869-D6434663110D}"/>
                </a:ext>
              </a:extLst>
            </p:cNvPr>
            <p:cNvSpPr txBox="1"/>
            <p:nvPr/>
          </p:nvSpPr>
          <p:spPr>
            <a:xfrm>
              <a:off x="2388781" y="4049122"/>
              <a:ext cx="46" cy="1943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s-MX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4">
                <a:extLst>
                  <a:ext uri="{FF2B5EF4-FFF2-40B4-BE49-F238E27FC236}">
                    <a16:creationId xmlns:a16="http://schemas.microsoft.com/office/drawing/2014/main" id="{14FBEAA8-DC9A-41F5-8557-1DDBF3DA7C97}"/>
                  </a:ext>
                </a:extLst>
              </p:cNvPr>
              <p:cNvSpPr txBox="1"/>
              <p:nvPr/>
            </p:nvSpPr>
            <p:spPr>
              <a:xfrm>
                <a:off x="1961498" y="3186189"/>
                <a:ext cx="48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4">
                <a:extLst>
                  <a:ext uri="{FF2B5EF4-FFF2-40B4-BE49-F238E27FC236}">
                    <a16:creationId xmlns:a16="http://schemas.microsoft.com/office/drawing/2014/main" id="{14FBEAA8-DC9A-41F5-8557-1DDBF3DA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98" y="3186189"/>
                <a:ext cx="487680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5">
                <a:extLst>
                  <a:ext uri="{FF2B5EF4-FFF2-40B4-BE49-F238E27FC236}">
                    <a16:creationId xmlns:a16="http://schemas.microsoft.com/office/drawing/2014/main" id="{7D54A9BD-995B-43E6-AD60-094D9E34F22B}"/>
                  </a:ext>
                </a:extLst>
              </p:cNvPr>
              <p:cNvSpPr txBox="1"/>
              <p:nvPr/>
            </p:nvSpPr>
            <p:spPr>
              <a:xfrm>
                <a:off x="2962581" y="3186189"/>
                <a:ext cx="48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5">
                <a:extLst>
                  <a:ext uri="{FF2B5EF4-FFF2-40B4-BE49-F238E27FC236}">
                    <a16:creationId xmlns:a16="http://schemas.microsoft.com/office/drawing/2014/main" id="{7D54A9BD-995B-43E6-AD60-094D9E34F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581" y="3186189"/>
                <a:ext cx="48768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o 6">
            <a:extLst>
              <a:ext uri="{FF2B5EF4-FFF2-40B4-BE49-F238E27FC236}">
                <a16:creationId xmlns:a16="http://schemas.microsoft.com/office/drawing/2014/main" id="{8F3E4A14-A6CD-4B56-AFC0-5A4E3E54934B}"/>
              </a:ext>
            </a:extLst>
          </p:cNvPr>
          <p:cNvSpPr/>
          <p:nvPr/>
        </p:nvSpPr>
        <p:spPr>
          <a:xfrm>
            <a:off x="2567733" y="1500326"/>
            <a:ext cx="299594" cy="946473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Arco 7">
            <a:extLst>
              <a:ext uri="{FF2B5EF4-FFF2-40B4-BE49-F238E27FC236}">
                <a16:creationId xmlns:a16="http://schemas.microsoft.com/office/drawing/2014/main" id="{DDF46D3F-1706-45F9-8AEB-E220E19B5D2C}"/>
              </a:ext>
            </a:extLst>
          </p:cNvPr>
          <p:cNvSpPr/>
          <p:nvPr/>
        </p:nvSpPr>
        <p:spPr>
          <a:xfrm rot="10800000">
            <a:off x="1826822" y="5347878"/>
            <a:ext cx="299594" cy="946473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Arco 8">
            <a:extLst>
              <a:ext uri="{FF2B5EF4-FFF2-40B4-BE49-F238E27FC236}">
                <a16:creationId xmlns:a16="http://schemas.microsoft.com/office/drawing/2014/main" id="{215C8A84-9B69-4C69-B03B-DE747563D117}"/>
              </a:ext>
            </a:extLst>
          </p:cNvPr>
          <p:cNvSpPr/>
          <p:nvPr/>
        </p:nvSpPr>
        <p:spPr>
          <a:xfrm rot="10800000">
            <a:off x="3465122" y="5347878"/>
            <a:ext cx="299594" cy="946473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89FB14-EE4C-44B9-8549-B6E565D6C9B9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3134606" y="2290439"/>
            <a:ext cx="2961394" cy="2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0076B-8B70-49E6-8EA2-C630C1D4C5C0}"/>
              </a:ext>
            </a:extLst>
          </p:cNvPr>
          <p:cNvSpPr txBox="1"/>
          <p:nvPr/>
        </p:nvSpPr>
        <p:spPr>
          <a:xfrm>
            <a:off x="6084297" y="2077804"/>
            <a:ext cx="5698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Cambios fenómeno, con misma media respecto a </a:t>
            </a:r>
            <a:r>
              <a:rPr lang="es-MX" sz="2000" dirty="0" err="1"/>
              <a:t>X´s</a:t>
            </a:r>
            <a:endParaRPr lang="es-MX" sz="2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DB06D1-7DEC-4502-8D32-3691B1437BE6}"/>
              </a:ext>
            </a:extLst>
          </p:cNvPr>
          <p:cNvCxnSpPr>
            <a:stCxn id="25" idx="3"/>
          </p:cNvCxnSpPr>
          <p:nvPr/>
        </p:nvCxnSpPr>
        <p:spPr>
          <a:xfrm>
            <a:off x="3450261" y="3370855"/>
            <a:ext cx="2542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E1DDE2-AE4D-4C28-9EB9-7CF2BD33D2C2}"/>
              </a:ext>
            </a:extLst>
          </p:cNvPr>
          <p:cNvSpPr txBox="1"/>
          <p:nvPr/>
        </p:nvSpPr>
        <p:spPr>
          <a:xfrm>
            <a:off x="6096000" y="2774963"/>
            <a:ext cx="4024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Las lambdas son iguales. Misma reacción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8AFAB1-8F07-463D-8DB6-D0A33F2C0175}"/>
              </a:ext>
            </a:extLst>
          </p:cNvPr>
          <p:cNvCxnSpPr/>
          <p:nvPr/>
        </p:nvCxnSpPr>
        <p:spPr>
          <a:xfrm>
            <a:off x="3465122" y="4410865"/>
            <a:ext cx="24474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3ABBA6-7C98-40FC-B595-B6328561F1E2}"/>
              </a:ext>
            </a:extLst>
          </p:cNvPr>
          <p:cNvSpPr txBox="1"/>
          <p:nvPr/>
        </p:nvSpPr>
        <p:spPr>
          <a:xfrm>
            <a:off x="6111500" y="4192367"/>
            <a:ext cx="4261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Indicador/variable/ítem/test observada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CEA5F7-555B-4C27-AF3A-FAAE605B15B8}"/>
              </a:ext>
            </a:extLst>
          </p:cNvPr>
          <p:cNvCxnSpPr>
            <a:stCxn id="19" idx="2"/>
          </p:cNvCxnSpPr>
          <p:nvPr/>
        </p:nvCxnSpPr>
        <p:spPr>
          <a:xfrm flipV="1">
            <a:off x="3895838" y="5557421"/>
            <a:ext cx="2112120" cy="22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7263EF-75AA-4144-97BA-52D1E3127B90}"/>
              </a:ext>
            </a:extLst>
          </p:cNvPr>
          <p:cNvSpPr txBox="1"/>
          <p:nvPr/>
        </p:nvSpPr>
        <p:spPr>
          <a:xfrm>
            <a:off x="6111500" y="5226046"/>
            <a:ext cx="379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Los errores son los mismos</a:t>
            </a:r>
          </a:p>
        </p:txBody>
      </p:sp>
    </p:spTree>
    <p:extLst>
      <p:ext uri="{BB962C8B-B14F-4D97-AF65-F5344CB8AC3E}">
        <p14:creationId xmlns:p14="http://schemas.microsoft.com/office/powerpoint/2010/main" val="21745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 animBg="1"/>
      <p:bldP spid="31" grpId="0"/>
      <p:bldP spid="34" grpId="0"/>
      <p:bldP spid="37" grpId="0"/>
      <p:bldP spid="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B68D-2E3D-40CF-BC42-D619CF4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828" y="207280"/>
            <a:ext cx="10515600" cy="893224"/>
          </a:xfrm>
        </p:spPr>
        <p:txBody>
          <a:bodyPr>
            <a:normAutofit/>
          </a:bodyPr>
          <a:lstStyle/>
          <a:p>
            <a:r>
              <a:rPr lang="es-MX" dirty="0" err="1"/>
              <a:t>Tests</a:t>
            </a:r>
            <a:r>
              <a:rPr lang="es-MX" dirty="0"/>
              <a:t> (medidas/indicadores) paralelos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F757-D08B-4790-AA11-E1A545DB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0811"/>
            <a:ext cx="10972800" cy="10507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No siempre puedo repetir y además en medición derivada busco ampliar el espectro de </a:t>
            </a:r>
            <a:r>
              <a:rPr lang="es-MX" dirty="0">
                <a:solidFill>
                  <a:srgbClr val="FF0000"/>
                </a:solidFill>
              </a:rPr>
              <a:t>información</a:t>
            </a:r>
          </a:p>
          <a:p>
            <a:pPr marL="0" indent="0">
              <a:buNone/>
            </a:pPr>
            <a:r>
              <a:rPr lang="es-MX" dirty="0"/>
              <a:t>Incluyo más ítems y supongo que son paralelos</a:t>
            </a:r>
            <a:endParaRPr lang="en-GB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835755-C856-4ABB-AAFC-72D2F6E13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59" y="2592198"/>
            <a:ext cx="7457522" cy="38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E35-CBD7-4F2E-A7AA-1D42D7B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Tests</a:t>
            </a:r>
            <a:r>
              <a:rPr lang="es-MX" dirty="0"/>
              <a:t> (medidas/indicadores) paralelos</a:t>
            </a:r>
            <a:endParaRPr lang="en-GB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2EEC35-384C-4401-9477-078F7D032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14" y="1798615"/>
            <a:ext cx="4760191" cy="2035154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F9938DB6-6064-4A9B-B319-4457BE929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16" y="1690688"/>
            <a:ext cx="4737784" cy="35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De qué forma añade esa variabilidad?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 err="1"/>
                  <a:t>Segun</a:t>
                </a:r>
                <a:r>
                  <a:rPr lang="es-ES" dirty="0"/>
                  <a:t> la TCT se traduce en lo siguiente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dirty="0"/>
                  <a:t>Para la </a:t>
                </a:r>
                <a:r>
                  <a:rPr dirty="0" err="1"/>
                  <a:t>primera</a:t>
                </a:r>
                <a:r>
                  <a:rPr dirty="0"/>
                  <a:t> </a:t>
                </a:r>
                <a:r>
                  <a:rPr dirty="0" err="1"/>
                  <a:t>medida</a:t>
                </a:r>
                <a:r>
                  <a:rPr dirty="0"/>
                  <a:t> </a:t>
                </a:r>
                <a:r>
                  <a:rPr dirty="0" err="1"/>
                  <a:t>tenemos</a:t>
                </a:r>
                <a:r>
                  <a:rPr dirty="0"/>
                  <a:t> poco error</a:t>
                </a:r>
                <a:r>
                  <a:rPr lang="es-MX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,.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6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BE002-6EA2-400C-9AC5-73F3DF0A7447}"/>
              </a:ext>
            </a:extLst>
          </p:cNvPr>
          <p:cNvCxnSpPr/>
          <p:nvPr/>
        </p:nvCxnSpPr>
        <p:spPr>
          <a:xfrm flipV="1">
            <a:off x="7399090" y="2567031"/>
            <a:ext cx="1082180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F8BABC-5BAD-4041-AF07-D79D484A45A3}"/>
              </a:ext>
            </a:extLst>
          </p:cNvPr>
          <p:cNvSpPr txBox="1"/>
          <p:nvPr/>
        </p:nvSpPr>
        <p:spPr>
          <a:xfrm>
            <a:off x="8707772" y="2214694"/>
            <a:ext cx="1702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Las respuestas de la estudiante A tienen poca variabilidad!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Es muy consistente!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 esto se extiende al resto del grupo, estamos haciendo una buena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44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ABF-8BB0-4F5F-8489-3390657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podemos saber que esto esta pasando?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1620-B6C6-4819-A7F1-D942BD93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Supuestos:</a:t>
            </a:r>
          </a:p>
          <a:p>
            <a:endParaRPr lang="es-MX" dirty="0"/>
          </a:p>
          <a:p>
            <a:r>
              <a:rPr lang="es-MX" dirty="0"/>
              <a:t>Test paralelos: Primera mitad del Siglo XX</a:t>
            </a:r>
          </a:p>
          <a:p>
            <a:r>
              <a:rPr lang="es-MX" dirty="0">
                <a:solidFill>
                  <a:srgbClr val="FF0000"/>
                </a:solidFill>
              </a:rPr>
              <a:t>Equivalencia Tau: Mitad del Siglo XX</a:t>
            </a:r>
          </a:p>
          <a:p>
            <a:r>
              <a:rPr lang="es-MX" dirty="0"/>
              <a:t>Medidas congéneres: Finales del XX</a:t>
            </a:r>
          </a:p>
          <a:p>
            <a:endParaRPr lang="es-MX" dirty="0"/>
          </a:p>
          <a:p>
            <a:r>
              <a:rPr lang="es-MX" dirty="0"/>
              <a:t>Ecuaciones estructurales y variables latentes: Presente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920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54D4-8729-47D2-A8A9-373DD06A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Equivalencia Tau</a:t>
            </a:r>
            <a:endParaRPr lang="en-GB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96E2FB2B-ECBA-4D98-B6D4-278A7748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4387" y="123354"/>
            <a:ext cx="3348423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361FC1-6EC3-43A5-AFBA-20765290B290}"/>
              </a:ext>
            </a:extLst>
          </p:cNvPr>
          <p:cNvCxnSpPr/>
          <p:nvPr/>
        </p:nvCxnSpPr>
        <p:spPr>
          <a:xfrm>
            <a:off x="6360007" y="3868311"/>
            <a:ext cx="2046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FD6759-560C-461A-A998-5B5BC21327FD}"/>
              </a:ext>
            </a:extLst>
          </p:cNvPr>
          <p:cNvSpPr txBox="1"/>
          <p:nvPr/>
        </p:nvSpPr>
        <p:spPr>
          <a:xfrm>
            <a:off x="8406921" y="3429000"/>
            <a:ext cx="32185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  <a:r>
              <a:rPr lang="es-MX" sz="900" dirty="0"/>
              <a:t>1</a:t>
            </a:r>
            <a:r>
              <a:rPr lang="es-MX" dirty="0"/>
              <a:t>=a+1*Y</a:t>
            </a:r>
            <a:r>
              <a:rPr lang="es-MX" sz="1050" dirty="0"/>
              <a:t>2</a:t>
            </a:r>
          </a:p>
          <a:p>
            <a:endParaRPr lang="es-MX" sz="1050" dirty="0"/>
          </a:p>
          <a:p>
            <a:r>
              <a:rPr lang="es-MX" sz="1050" dirty="0"/>
              <a:t>La medias no tienen que ser iguales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672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8DD-A44E-389F-B72A-9ED1AF5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Equivalencia Tau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/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𝐼𝑛𝑓𝑙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615BD-197C-FCEC-ED1D-21FA38090E8D}"/>
              </a:ext>
            </a:extLst>
          </p:cNvPr>
          <p:cNvSpPr txBox="1"/>
          <p:nvPr/>
        </p:nvSpPr>
        <p:spPr>
          <a:xfrm>
            <a:off x="5482030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41661-01FB-D844-9233-001E32F7135B}"/>
              </a:ext>
            </a:extLst>
          </p:cNvPr>
          <p:cNvCxnSpPr/>
          <p:nvPr/>
        </p:nvCxnSpPr>
        <p:spPr>
          <a:xfrm flipH="1" flipV="1">
            <a:off x="2617694" y="1389529"/>
            <a:ext cx="89647" cy="441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14E6A-9BE5-78F0-C4AB-D875FA8B083F}"/>
              </a:ext>
            </a:extLst>
          </p:cNvPr>
          <p:cNvCxnSpPr/>
          <p:nvPr/>
        </p:nvCxnSpPr>
        <p:spPr>
          <a:xfrm>
            <a:off x="2447365" y="5531224"/>
            <a:ext cx="885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8AC9E2-1465-7E99-214F-80AF49C9D7C4}"/>
              </a:ext>
            </a:extLst>
          </p:cNvPr>
          <p:cNvSpPr txBox="1"/>
          <p:nvPr/>
        </p:nvSpPr>
        <p:spPr>
          <a:xfrm>
            <a:off x="7400477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2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7A6EE-8F6B-11BA-B3B9-A4C3FDDA28ED}"/>
              </a:ext>
            </a:extLst>
          </p:cNvPr>
          <p:cNvSpPr/>
          <p:nvPr/>
        </p:nvSpPr>
        <p:spPr>
          <a:xfrm>
            <a:off x="3612776" y="3599329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EF93B6-B1E5-695C-009F-779E9FB34850}"/>
              </a:ext>
            </a:extLst>
          </p:cNvPr>
          <p:cNvSpPr/>
          <p:nvPr/>
        </p:nvSpPr>
        <p:spPr>
          <a:xfrm>
            <a:off x="5860732" y="3756651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70D2D-A0F8-752F-32A0-40BCF35452DF}"/>
              </a:ext>
            </a:extLst>
          </p:cNvPr>
          <p:cNvSpPr/>
          <p:nvPr/>
        </p:nvSpPr>
        <p:spPr>
          <a:xfrm>
            <a:off x="7846414" y="3234473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96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8DD-A44E-389F-B72A-9ED1AF5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Equivalencia Tau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/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𝐼𝑛𝑓𝑙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615BD-197C-FCEC-ED1D-21FA38090E8D}"/>
              </a:ext>
            </a:extLst>
          </p:cNvPr>
          <p:cNvSpPr txBox="1"/>
          <p:nvPr/>
        </p:nvSpPr>
        <p:spPr>
          <a:xfrm>
            <a:off x="5482030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41661-01FB-D844-9233-001E32F7135B}"/>
              </a:ext>
            </a:extLst>
          </p:cNvPr>
          <p:cNvCxnSpPr/>
          <p:nvPr/>
        </p:nvCxnSpPr>
        <p:spPr>
          <a:xfrm flipH="1" flipV="1">
            <a:off x="2617694" y="1389529"/>
            <a:ext cx="89647" cy="441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14E6A-9BE5-78F0-C4AB-D875FA8B083F}"/>
              </a:ext>
            </a:extLst>
          </p:cNvPr>
          <p:cNvCxnSpPr/>
          <p:nvPr/>
        </p:nvCxnSpPr>
        <p:spPr>
          <a:xfrm>
            <a:off x="2447365" y="5531224"/>
            <a:ext cx="885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8AC9E2-1465-7E99-214F-80AF49C9D7C4}"/>
              </a:ext>
            </a:extLst>
          </p:cNvPr>
          <p:cNvSpPr txBox="1"/>
          <p:nvPr/>
        </p:nvSpPr>
        <p:spPr>
          <a:xfrm>
            <a:off x="7400477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2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7A6EE-8F6B-11BA-B3B9-A4C3FDDA28ED}"/>
              </a:ext>
            </a:extLst>
          </p:cNvPr>
          <p:cNvSpPr/>
          <p:nvPr/>
        </p:nvSpPr>
        <p:spPr>
          <a:xfrm>
            <a:off x="3673231" y="2204998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EF93B6-B1E5-695C-009F-779E9FB34850}"/>
              </a:ext>
            </a:extLst>
          </p:cNvPr>
          <p:cNvSpPr/>
          <p:nvPr/>
        </p:nvSpPr>
        <p:spPr>
          <a:xfrm>
            <a:off x="5860732" y="3756651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70D2D-A0F8-752F-32A0-40BCF35452DF}"/>
              </a:ext>
            </a:extLst>
          </p:cNvPr>
          <p:cNvSpPr/>
          <p:nvPr/>
        </p:nvSpPr>
        <p:spPr>
          <a:xfrm>
            <a:off x="7846414" y="3234473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420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18DD-A44E-389F-B72A-9ED1AF5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Equivalencia Tau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/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𝐼𝑛𝑓𝑙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CE24D4-22E8-0582-41E2-FAC0442C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624463"/>
                <a:ext cx="850041" cy="39158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C615BD-197C-FCEC-ED1D-21FA38090E8D}"/>
              </a:ext>
            </a:extLst>
          </p:cNvPr>
          <p:cNvSpPr txBox="1"/>
          <p:nvPr/>
        </p:nvSpPr>
        <p:spPr>
          <a:xfrm>
            <a:off x="5482030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41661-01FB-D844-9233-001E32F7135B}"/>
              </a:ext>
            </a:extLst>
          </p:cNvPr>
          <p:cNvCxnSpPr/>
          <p:nvPr/>
        </p:nvCxnSpPr>
        <p:spPr>
          <a:xfrm flipH="1" flipV="1">
            <a:off x="2617694" y="1389529"/>
            <a:ext cx="89647" cy="441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14E6A-9BE5-78F0-C4AB-D875FA8B083F}"/>
              </a:ext>
            </a:extLst>
          </p:cNvPr>
          <p:cNvCxnSpPr/>
          <p:nvPr/>
        </p:nvCxnSpPr>
        <p:spPr>
          <a:xfrm>
            <a:off x="2447365" y="5531224"/>
            <a:ext cx="885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8AC9E2-1465-7E99-214F-80AF49C9D7C4}"/>
              </a:ext>
            </a:extLst>
          </p:cNvPr>
          <p:cNvSpPr txBox="1"/>
          <p:nvPr/>
        </p:nvSpPr>
        <p:spPr>
          <a:xfrm>
            <a:off x="7400477" y="5646713"/>
            <a:ext cx="10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INPC  2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7A6EE-8F6B-11BA-B3B9-A4C3FDDA28ED}"/>
              </a:ext>
            </a:extLst>
          </p:cNvPr>
          <p:cNvSpPr/>
          <p:nvPr/>
        </p:nvSpPr>
        <p:spPr>
          <a:xfrm>
            <a:off x="3673231" y="2204998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EF93B6-B1E5-695C-009F-779E9FB34850}"/>
              </a:ext>
            </a:extLst>
          </p:cNvPr>
          <p:cNvSpPr/>
          <p:nvPr/>
        </p:nvSpPr>
        <p:spPr>
          <a:xfrm>
            <a:off x="5806887" y="2564345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370D2D-A0F8-752F-32A0-40BCF35452DF}"/>
              </a:ext>
            </a:extLst>
          </p:cNvPr>
          <p:cNvSpPr/>
          <p:nvPr/>
        </p:nvSpPr>
        <p:spPr>
          <a:xfrm>
            <a:off x="7792569" y="2042167"/>
            <a:ext cx="206189" cy="201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24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e_6Simulation_files/figure-pptx/unnamed-chunk-5-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2727" y="1729835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69876C-2A60-4420-B67E-1849B74BFCFE}"/>
                  </a:ext>
                </a:extLst>
              </p:cNvPr>
              <p:cNvSpPr txBox="1"/>
              <p:nvPr/>
            </p:nvSpPr>
            <p:spPr>
              <a:xfrm>
                <a:off x="2042727" y="1336089"/>
                <a:ext cx="6853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Si graficamos: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kumimoji="0" lang="ar-AE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kumimoji="0" lang="ar-AE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b>
                        <m:r>
                          <a:rPr kumimoji="0" lang="ar-AE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69876C-2A60-4420-B67E-1849B74BF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27" y="1336089"/>
                <a:ext cx="6853562" cy="369332"/>
              </a:xfrm>
              <a:prstGeom prst="rect">
                <a:avLst/>
              </a:prstGeom>
              <a:blipFill>
                <a:blip r:embed="rId4"/>
                <a:stretch>
                  <a:fillRect l="-71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DBC9AC-8AB1-48BE-BC51-2030DFE02DCA}"/>
              </a:ext>
            </a:extLst>
          </p:cNvPr>
          <p:cNvSpPr txBox="1"/>
          <p:nvPr/>
        </p:nvSpPr>
        <p:spPr>
          <a:xfrm>
            <a:off x="8692103" y="1223276"/>
            <a:ext cx="2716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Hay mucha información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X1 y T ya no forman una línea recta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El error mueve los puntos en torno a la recta “latente” (o sea 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Pero al ser e1 pequeño, los movimientos no son tan bruscos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 posición relativa de la persona/país/hogar con mayor score se mantiene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8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e_6Simulation_files/figure-pptx/unnamed-chunk-6-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2825" y="151624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AEE8F2-32D6-490E-A68F-D128C71CE69D}"/>
              </a:ext>
            </a:extLst>
          </p:cNvPr>
          <p:cNvSpPr txBox="1"/>
          <p:nvPr/>
        </p:nvSpPr>
        <p:spPr>
          <a:xfrm>
            <a:off x="3800838" y="388663"/>
            <a:ext cx="740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Gráficamente se puede ver muy fácil!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902F8-B273-4C20-8491-935279C8F946}"/>
              </a:ext>
            </a:extLst>
          </p:cNvPr>
          <p:cNvSpPr txBox="1"/>
          <p:nvPr/>
        </p:nvSpPr>
        <p:spPr>
          <a:xfrm>
            <a:off x="8292608" y="1516240"/>
            <a:ext cx="2716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Hay mucha información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X2 y T no parecen moverse igual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El error mueve mucho los puntos en torno a la recta “latente” (o sea 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Pero al ser e2 grande, los movimientos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son bruscos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La posición relativa de la persona/país/hogar con mayor score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se mantiene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1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ase_6Simulation_files/figure-pptx/unnamed-chunk-8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6334" y="1360849"/>
            <a:ext cx="6045940" cy="48367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00773-25C4-4669-B6AC-CD7C100EE88F}"/>
              </a:ext>
            </a:extLst>
          </p:cNvPr>
          <p:cNvSpPr txBox="1"/>
          <p:nvPr/>
        </p:nvSpPr>
        <p:spPr>
          <a:xfrm>
            <a:off x="3851171" y="405441"/>
            <a:ext cx="740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Qué diría Spearman de lo siguiente?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62E26-20BE-4E3D-84EB-94524899B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467" y="1800679"/>
            <a:ext cx="4981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7979A-B571-4231-B7B2-DC85EF4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8"/>
            <a:ext cx="8128000" cy="782637"/>
          </a:xfrm>
        </p:spPr>
        <p:txBody>
          <a:bodyPr>
            <a:normAutofit fontScale="90000"/>
          </a:bodyPr>
          <a:lstStyle/>
          <a:p>
            <a:r>
              <a:rPr lang="es-MX" dirty="0"/>
              <a:t>Atenuación de coeficientes de correlación</a:t>
            </a:r>
          </a:p>
        </p:txBody>
      </p:sp>
      <p:pic>
        <p:nvPicPr>
          <p:cNvPr id="5" name="Picture 4" descr="Fluid and Crystallized Intelligence - Learning Cybernetics">
            <a:extLst>
              <a:ext uri="{FF2B5EF4-FFF2-40B4-BE49-F238E27FC236}">
                <a16:creationId xmlns:a16="http://schemas.microsoft.com/office/drawing/2014/main" id="{7D799ADE-7B2C-4686-B4D3-F993D173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108" y="1324580"/>
            <a:ext cx="8572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ED609526-E67A-422B-9262-ABE00758B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9" y="1487050"/>
            <a:ext cx="5816021" cy="5096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5E7EAB-B133-4294-9E3C-1DD6A5A2E8B9}"/>
              </a:ext>
            </a:extLst>
          </p:cNvPr>
          <p:cNvSpPr txBox="1"/>
          <p:nvPr/>
        </p:nvSpPr>
        <p:spPr>
          <a:xfrm>
            <a:off x="6576969" y="1568741"/>
            <a:ext cx="3473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Como </a:t>
            </a:r>
            <a:r>
              <a:rPr lang="en-GB" dirty="0" err="1"/>
              <a:t>en</a:t>
            </a:r>
            <a:r>
              <a:rPr lang="en-GB" dirty="0"/>
              <a:t> un examen, lo que </a:t>
            </a:r>
            <a:r>
              <a:rPr lang="en-GB" dirty="0" err="1"/>
              <a:t>esperamos</a:t>
            </a:r>
            <a:r>
              <a:rPr lang="en-GB" dirty="0"/>
              <a:t> es que las </a:t>
            </a:r>
            <a:r>
              <a:rPr lang="en-GB" dirty="0" err="1"/>
              <a:t>respuestas</a:t>
            </a:r>
            <a:r>
              <a:rPr lang="en-GB" dirty="0"/>
              <a:t> </a:t>
            </a:r>
            <a:r>
              <a:rPr lang="en-GB" dirty="0" err="1"/>
              <a:t>sean</a:t>
            </a:r>
            <a:r>
              <a:rPr lang="en-GB" dirty="0"/>
              <a:t> un </a:t>
            </a:r>
            <a:r>
              <a:rPr lang="en-GB" dirty="0" err="1"/>
              <a:t>reflejo</a:t>
            </a:r>
            <a:r>
              <a:rPr lang="en-GB" dirty="0"/>
              <a:t> de </a:t>
            </a:r>
            <a:r>
              <a:rPr lang="en-GB" dirty="0" err="1"/>
              <a:t>inseguridad</a:t>
            </a:r>
            <a:r>
              <a:rPr lang="en-GB" dirty="0"/>
              <a:t> alimentaria.</a:t>
            </a:r>
          </a:p>
          <a:p>
            <a:endParaRPr lang="en-GB" dirty="0"/>
          </a:p>
          <a:p>
            <a:r>
              <a:rPr lang="en-GB" dirty="0"/>
              <a:t>Si las </a:t>
            </a:r>
            <a:r>
              <a:rPr lang="en-GB" dirty="0" err="1"/>
              <a:t>respuestas</a:t>
            </a:r>
            <a:r>
              <a:rPr lang="en-GB" dirty="0"/>
              <a:t> (1, 0) no </a:t>
            </a:r>
            <a:r>
              <a:rPr lang="en-GB" dirty="0" err="1"/>
              <a:t>reflejan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fen</a:t>
            </a:r>
            <a:r>
              <a:rPr lang="es-MX" dirty="0" err="1"/>
              <a:t>ómeno</a:t>
            </a:r>
            <a:r>
              <a:rPr lang="es-MX" dirty="0"/>
              <a:t>, entonces los resultados serán </a:t>
            </a:r>
            <a:r>
              <a:rPr lang="es-MX" dirty="0">
                <a:solidFill>
                  <a:srgbClr val="FF0000"/>
                </a:solidFill>
              </a:rPr>
              <a:t>aleatorios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Si son aleatorios, la correlación se atenúa por el “ruido” en la medición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1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1944</Words>
  <Application>Microsoft Office PowerPoint</Application>
  <PresentationFormat>Widescreen</PresentationFormat>
  <Paragraphs>299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Gill Sans MT</vt:lpstr>
      <vt:lpstr>Times New Roman</vt:lpstr>
      <vt:lpstr>Office Theme</vt:lpstr>
      <vt:lpstr>1_Tema de Office</vt:lpstr>
      <vt:lpstr>Clase 6: Teoría clásica del Test (Indicador)</vt:lpstr>
      <vt:lpstr>Introducción de la idea de variable latente</vt:lpstr>
      <vt:lpstr>Teoría clásica del test</vt:lpstr>
      <vt:lpstr>TCT y Confiabilidad (reliability)</vt:lpstr>
      <vt:lpstr>De qué forma añade esa variabilidad? </vt:lpstr>
      <vt:lpstr>PowerPoint Presentation</vt:lpstr>
      <vt:lpstr>PowerPoint Presentation</vt:lpstr>
      <vt:lpstr>PowerPoint Presentation</vt:lpstr>
      <vt:lpstr>Atenuación de coeficientes de correlación</vt:lpstr>
      <vt:lpstr>Otra vez</vt:lpstr>
      <vt:lpstr>Componentes del modelo</vt:lpstr>
      <vt:lpstr>Atenuación de coeficientes de correlación</vt:lpstr>
      <vt:lpstr>Consecuencias de la falta de confiabilidad (i.e. alto error de medición)</vt:lpstr>
      <vt:lpstr>Clasificación</vt:lpstr>
      <vt:lpstr>Clasificación ideal</vt:lpstr>
      <vt:lpstr>Clasificación factible</vt:lpstr>
      <vt:lpstr>Concepto y observaciones</vt:lpstr>
      <vt:lpstr>Concepto y observaciones</vt:lpstr>
      <vt:lpstr>Concepto y observaciones</vt:lpstr>
      <vt:lpstr>Concepto y observaciones</vt:lpstr>
      <vt:lpstr>Ideal en medición: Tiempo 1</vt:lpstr>
      <vt:lpstr>Ideal en medición: Tiempo 2</vt:lpstr>
      <vt:lpstr>Lejos del ideal en medición: Tiempo 1</vt:lpstr>
      <vt:lpstr>Lejos del ideal en medición: Tiempo 2</vt:lpstr>
      <vt:lpstr>¿Cuál es el problema entonces?</vt:lpstr>
      <vt:lpstr>Confiabilidad (es relativa)</vt:lpstr>
      <vt:lpstr>Confiabilidad (es relativa)</vt:lpstr>
      <vt:lpstr>Confiabilidad y clasificación</vt:lpstr>
      <vt:lpstr>Confiabilidad (reliability)</vt:lpstr>
      <vt:lpstr>Confiabilidad (reliability)</vt:lpstr>
      <vt:lpstr>Confiabilidad (reliability)</vt:lpstr>
      <vt:lpstr>¿Cómo se estima la confiabilidad?</vt:lpstr>
      <vt:lpstr>PowerPoint Presentation</vt:lpstr>
      <vt:lpstr>La gran dificultad</vt:lpstr>
      <vt:lpstr>Información y supuestos de la TCT</vt:lpstr>
      <vt:lpstr>¿Cómo estimar confiabilidad?</vt:lpstr>
      <vt:lpstr>¿Cómo estimar confiabilidad?</vt:lpstr>
      <vt:lpstr>Supuestos</vt:lpstr>
      <vt:lpstr>Pensemos estos supuestos</vt:lpstr>
      <vt:lpstr>Pero antes algunas nociones del lenguaje SEM</vt:lpstr>
      <vt:lpstr>Paralelas, tau-equivalent and congeneric</vt:lpstr>
      <vt:lpstr>¿Cómo podemos saber que esto esta pasando? </vt:lpstr>
      <vt:lpstr>Test paralelos</vt:lpstr>
      <vt:lpstr>Test paralelos</vt:lpstr>
      <vt:lpstr>Test paralelos</vt:lpstr>
      <vt:lpstr>Test paralelos</vt:lpstr>
      <vt:lpstr>Test paralelos</vt:lpstr>
      <vt:lpstr>Tests (medidas/indicadores) paralelos</vt:lpstr>
      <vt:lpstr>Tests (medidas/indicadores) paralelos</vt:lpstr>
      <vt:lpstr>¿Cómo podemos saber que esto esta pasando? </vt:lpstr>
      <vt:lpstr>Equivalencia Tau</vt:lpstr>
      <vt:lpstr>Equivalencia Tau</vt:lpstr>
      <vt:lpstr>Equivalencia Tau</vt:lpstr>
      <vt:lpstr>Equivalencia Tau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6: Teoría clásica del Test (Indicador)</dc:title>
  <dc:creator>Hector Najera</dc:creator>
  <cp:lastModifiedBy>Hector Najera</cp:lastModifiedBy>
  <cp:revision>1</cp:revision>
  <dcterms:created xsi:type="dcterms:W3CDTF">2022-09-22T17:45:44Z</dcterms:created>
  <dcterms:modified xsi:type="dcterms:W3CDTF">2022-09-22T20:26:03Z</dcterms:modified>
</cp:coreProperties>
</file>