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C78C-2FBF-4532-8CD4-4BABC7F6A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29E0-77EF-4A88-9177-9A91C70A2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34BE-EA72-41BF-A603-51A60465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A49A3-97DC-417B-B417-6D55F9B8C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3AD0-ACA2-4B00-9841-D292458D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9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C468-8D79-4854-A14C-E9DBE842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916F-82C8-41B5-BED9-71E59319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A37-1FAF-4DC0-921B-BCB3DD55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A9B6A-FEA9-402E-AC24-81556243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82A3-66FC-43AA-BF00-A659F388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7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074FA-DEEB-42E4-A117-15AAF0B21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81A2A-6953-4287-B6EB-051BF312E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D659-F70E-465F-A6E0-0642C0AD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1AA-6447-4696-8599-C6E6D8DD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84690-EB68-4563-B2A9-415E707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" t="1" r="-1" b="1130"/>
          <a:stretch/>
        </p:blipFill>
        <p:spPr>
          <a:xfrm>
            <a:off x="2" y="1"/>
            <a:ext cx="1220780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3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90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936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6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2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56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30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8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1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1" y="2597151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4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E1FB-4794-4CB2-9BD3-444DD9DA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2B3B-4528-4EDF-8285-7C785284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F41F-1E5F-4BAB-9F0F-00746452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6F7F-C68F-4CF5-879C-FB3266E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0D13-A588-4938-975A-D4A2D9E4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54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87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804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21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E765-6687-4FF1-A68D-7800C794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7D088-EEAC-4D05-969E-8A39A70D0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B8F6-84F4-476E-AA4A-6BEBCA6E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DDAE-D0AA-4063-92EF-EB7C57F9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B950-EF9A-4AFB-A5C8-5E2AAD3B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5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025-8E69-4590-B1F9-10C6F221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0310-836A-4618-90BF-C122E847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ED7F-C7EE-4CED-B83C-D3790F6D7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FC187-3E59-454E-BA3B-6CA64B4F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F06D6-2D96-455A-94E0-7834231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6481-F81E-4E34-A3CB-055AD6A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26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1F76-4950-4B1B-A399-2C38A68D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CA0D-AC8B-4CEC-97C1-6BE1175D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4C9AE-68E0-475F-AE73-43230883B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BD5E9-9B14-4B66-901F-3A912F740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76B6E-85EB-401C-B972-5DC11ED90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A75DC-C04A-422E-879D-4593767F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0C909-8D5C-4C13-91B5-B4A1F769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65E4B-2DFF-407D-9043-D3D257CA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92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1073-F6A7-4BD6-8FBB-9F97C7B8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EE768-2E9C-4A70-9868-0ECF773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BC9DA-591D-401B-8F87-05896C08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3DD80-A519-4776-B40E-C7C2C2DB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3E979-F7DD-4A22-A778-0278E12F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6A0ED-F5D7-4688-A542-F84D5EF8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9ADF-8E50-44AA-B012-39FA809F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9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9DDC-459A-4D52-8B66-2B1EDD86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5B5F-CD8D-41CC-93C0-384CA2869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F5FC0-9CF1-4D1F-B3AB-2132E0DE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959E-6DA5-4B31-907E-63CB856C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8BEAF-80F3-4C97-988C-3CA8FA4A3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866E1-84AA-4624-A0D2-94C7F5C5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3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683A-59F6-4F49-92AB-0E2C66B7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E17F9-5F8E-4DF1-86A7-A5E210AE7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57039-6AE9-4E8E-94E6-9AB1BCDF7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8F16-8450-47C5-BD5A-5FA099D9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9D4B-6779-4F93-BAD1-62135FD3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186B-7CA0-45A2-8D97-AB92DE5A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71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5FB88-3A52-4F2F-AA57-6BDD515E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712C-C441-449C-BD39-D77BF3921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8E23-8748-4B44-999A-B6D173F10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0CB5-DFC0-42E2-AEE7-983B0149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C90D1-D075-4085-9ABA-0302FBCA9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06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99401-AE60-4F20-902F-8D8DDF285A3D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D43B8-9FBF-4148-B42D-33144AB56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81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277C-9A92-4D96-8428-25457C4FF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latin typeface="Avenir Next LT Pro" panose="020B0504020202020204" pitchFamily="34" charset="0"/>
              </a:rPr>
              <a:t>Clase 13: Análisis de confiabilidad de los scores con R-software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39616-8979-4DD6-9494-E320B80F1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Hector Najera y Curtis Huffman</a:t>
            </a:r>
          </a:p>
          <a:p>
            <a:r>
              <a:rPr lang="es-MX" dirty="0"/>
              <a:t>PUED-UNAM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34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FED-D796-4163-8F1A-291AE370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r>
              <a:rPr lang="en-US" dirty="0"/>
              <a:t>: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potenciales</a:t>
            </a:r>
            <a:r>
              <a:rPr lang="en-US" dirty="0"/>
              <a:t>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2C92-F021-402E-80F6-AD757E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medición</a:t>
            </a:r>
            <a:r>
              <a:rPr lang="en-US" dirty="0">
                <a:latin typeface="Avenir Next LT Pro" panose="020B0504020202020204" pitchFamily="34" charset="0"/>
              </a:rPr>
              <a:t> –</a:t>
            </a:r>
            <a:r>
              <a:rPr lang="en-US" dirty="0" err="1">
                <a:latin typeface="Avenir Next LT Pro" panose="020B0504020202020204" pitchFamily="34" charset="0"/>
              </a:rPr>
              <a:t>confirmatorio</a:t>
            </a:r>
            <a:r>
              <a:rPr lang="en-US" dirty="0">
                <a:latin typeface="Avenir Next LT Pro" panose="020B0504020202020204" pitchFamily="34" charset="0"/>
              </a:rPr>
              <a:t>- no </a:t>
            </a:r>
            <a:r>
              <a:rPr lang="en-US" dirty="0" err="1">
                <a:latin typeface="Avenir Next LT Pro" panose="020B0504020202020204" pitchFamily="34" charset="0"/>
              </a:rPr>
              <a:t>anda</a:t>
            </a:r>
            <a:endParaRPr lang="en-US" dirty="0">
              <a:latin typeface="Avenir Next LT Pro" panose="020B0504020202020204" pitchFamily="34" charset="0"/>
            </a:endParaRPr>
          </a:p>
          <a:p>
            <a:pPr lvl="1"/>
            <a:r>
              <a:rPr lang="en-US" dirty="0" err="1">
                <a:latin typeface="Avenir Next LT Pro" panose="020B0504020202020204" pitchFamily="34" charset="0"/>
              </a:rPr>
              <a:t>Siempre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estima</a:t>
            </a:r>
            <a:r>
              <a:rPr lang="en-US" dirty="0">
                <a:latin typeface="Avenir Next LT Pro" panose="020B0504020202020204" pitchFamily="34" charset="0"/>
              </a:rPr>
              <a:t> un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nulo</a:t>
            </a:r>
            <a:r>
              <a:rPr lang="en-US" dirty="0">
                <a:latin typeface="Avenir Next LT Pro" panose="020B0504020202020204" pitchFamily="34" charset="0"/>
              </a:rPr>
              <a:t> –unidimensional-</a:t>
            </a:r>
          </a:p>
          <a:p>
            <a:pPr lvl="1"/>
            <a:r>
              <a:rPr lang="en-US" dirty="0" err="1">
                <a:latin typeface="Avenir Next LT Pro" panose="020B0504020202020204" pitchFamily="34" charset="0"/>
              </a:rPr>
              <a:t>Compara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tu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r>
              <a:rPr lang="en-US" dirty="0">
                <a:latin typeface="Avenir Next LT Pro" panose="020B0504020202020204" pitchFamily="34" charset="0"/>
              </a:rPr>
              <a:t> con </a:t>
            </a:r>
            <a:r>
              <a:rPr lang="en-US" dirty="0" err="1">
                <a:latin typeface="Avenir Next LT Pro" panose="020B0504020202020204" pitchFamily="34" charset="0"/>
              </a:rPr>
              <a:t>el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nulo</a:t>
            </a:r>
            <a:endParaRPr lang="en-US" dirty="0">
              <a:latin typeface="Avenir Next LT Pro" panose="020B0504020202020204" pitchFamily="34" charset="0"/>
            </a:endParaRPr>
          </a:p>
          <a:p>
            <a:pPr lvl="1"/>
            <a:endParaRPr lang="en-US" dirty="0">
              <a:latin typeface="Avenir Next LT Pro" panose="020B0504020202020204" pitchFamily="34" charset="0"/>
            </a:endParaRP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Ten </a:t>
            </a:r>
            <a:r>
              <a:rPr lang="en-US" dirty="0" err="1">
                <a:latin typeface="Avenir Next LT Pro" panose="020B0504020202020204" pitchFamily="34" charset="0"/>
              </a:rPr>
              <a:t>cuidado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modelos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confirmatorios</a:t>
            </a:r>
            <a:r>
              <a:rPr lang="en-US" dirty="0">
                <a:latin typeface="Avenir Next LT Pro" panose="020B0504020202020204" pitchFamily="34" charset="0"/>
              </a:rPr>
              <a:t> no </a:t>
            </a:r>
            <a:r>
              <a:rPr lang="en-US" dirty="0" err="1">
                <a:latin typeface="Avenir Next LT Pro" panose="020B0504020202020204" pitchFamily="34" charset="0"/>
              </a:rPr>
              <a:t>pueden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usarse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manera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exploratoria</a:t>
            </a:r>
            <a:r>
              <a:rPr lang="en-US" dirty="0">
                <a:latin typeface="Avenir Next LT Pro" panose="020B0504020202020204" pitchFamily="34" charset="0"/>
              </a:rPr>
              <a:t> Some minor deviations are acceptable, but all should be based on the theoretical measurement framework</a:t>
            </a:r>
          </a:p>
          <a:p>
            <a:pPr lvl="1"/>
            <a:r>
              <a:rPr lang="en-US" dirty="0" err="1">
                <a:latin typeface="Avenir Next LT Pro" panose="020B0504020202020204" pitchFamily="34" charset="0"/>
              </a:rPr>
              <a:t>Necesitas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nuevos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datos</a:t>
            </a:r>
            <a:r>
              <a:rPr lang="en-US" dirty="0">
                <a:latin typeface="Avenir Next LT Pro" panose="020B0504020202020204" pitchFamily="34" charset="0"/>
              </a:rPr>
              <a:t> para </a:t>
            </a:r>
            <a:r>
              <a:rPr lang="en-US" dirty="0" err="1">
                <a:latin typeface="Avenir Next LT Pro" panose="020B0504020202020204" pitchFamily="34" charset="0"/>
              </a:rPr>
              <a:t>poner</a:t>
            </a:r>
            <a:r>
              <a:rPr lang="en-US" dirty="0">
                <a:latin typeface="Avenir Next LT Pro" panose="020B0504020202020204" pitchFamily="34" charset="0"/>
              </a:rPr>
              <a:t> a </a:t>
            </a:r>
            <a:r>
              <a:rPr lang="en-US" dirty="0" err="1">
                <a:latin typeface="Avenir Next LT Pro" panose="020B0504020202020204" pitchFamily="34" charset="0"/>
              </a:rPr>
              <a:t>prueba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tus</a:t>
            </a:r>
            <a:r>
              <a:rPr lang="en-US" dirty="0">
                <a:latin typeface="Avenir Next LT Pro" panose="020B0504020202020204" pitchFamily="34" charset="0"/>
              </a:rPr>
              <a:t> hipótesis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2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F70E-4EF8-37C4-0660-5D3C272C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r>
              <a:rPr lang="en-US" dirty="0"/>
              <a:t>: </a:t>
            </a:r>
            <a:r>
              <a:rPr lang="en-US" dirty="0" err="1"/>
              <a:t>Especificidades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333D-676F-9854-AE07-9CFD36674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confiabilidad se puede estimar para variables continuas como para categóricas </a:t>
            </a:r>
          </a:p>
          <a:p>
            <a:r>
              <a:rPr lang="es-MX" dirty="0"/>
              <a:t>Sin embargo, hemos aprendido que el cálculo con variables categóricas necesita un “ajuste”. </a:t>
            </a:r>
          </a:p>
          <a:p>
            <a:pPr lvl="1"/>
            <a:r>
              <a:rPr lang="es-MX" dirty="0"/>
              <a:t>Esto lo hace el paquete “</a:t>
            </a:r>
            <a:r>
              <a:rPr lang="es-MX" dirty="0" err="1"/>
              <a:t>reliability</a:t>
            </a:r>
            <a:r>
              <a:rPr lang="es-MX" dirty="0"/>
              <a:t>” en R. Nomás tenemos especificar el tipo de variables en cuestión.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63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8188-287E-4A32-8EFD-76E4C295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Avenir Next LT Pro" panose="020B0504020202020204" pitchFamily="34" charset="0"/>
              </a:rPr>
              <a:t>Software: </a:t>
            </a:r>
            <a:r>
              <a:rPr lang="en-GB" dirty="0" err="1">
                <a:solidFill>
                  <a:srgbClr val="FF0000"/>
                </a:solidFill>
                <a:latin typeface="Avenir Next LT Pro" panose="020B0504020202020204" pitchFamily="34" charset="0"/>
              </a:rPr>
              <a:t>alternativas</a:t>
            </a:r>
            <a:endParaRPr lang="en-GB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4321-0C4E-4528-B494-E4D68434D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SPSS+AMOS</a:t>
            </a:r>
            <a:r>
              <a:rPr lang="en-GB" dirty="0">
                <a:latin typeface="Avenir Next LT Pro" panose="020B0504020202020204" pitchFamily="34" charset="0"/>
              </a:rPr>
              <a:t>: 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CFA –continuous and categorical- reliability estimation –including omega- requires and extra package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Alfa, Gutman variants as well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IRT. Requires installing an extension</a:t>
            </a:r>
          </a:p>
          <a:p>
            <a:pPr lvl="1"/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Stata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CFA –continuous and categorical- no reliability estimation. </a:t>
            </a:r>
            <a:r>
              <a:rPr lang="en-GB" dirty="0" err="1">
                <a:latin typeface="Avenir Next LT Pro" panose="020B0504020202020204" pitchFamily="34" charset="0"/>
              </a:rPr>
              <a:t>Stata+R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Alfa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IRT models</a:t>
            </a:r>
          </a:p>
          <a:p>
            <a:pPr lvl="1"/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</a:rPr>
              <a:t>Mplus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When combined with R is the best option we have… by far!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0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CF5-9612-4A65-B6EC-1168182B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venir Next LT Pro" panose="020B0504020202020204" pitchFamily="34" charset="0"/>
              </a:rPr>
              <a:t>Contenidos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6C19-34CA-40C1-B9B8-64DC9EA13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Introducción</a:t>
            </a:r>
            <a:r>
              <a:rPr lang="en-GB" dirty="0">
                <a:latin typeface="Avenir Next LT Pro" panose="020B0504020202020204" pitchFamily="34" charset="0"/>
              </a:rPr>
              <a:t> a R-software y </a:t>
            </a:r>
            <a:r>
              <a:rPr lang="en-GB" dirty="0" err="1">
                <a:latin typeface="Avenir Next LT Pro" panose="020B0504020202020204" pitchFamily="34" charset="0"/>
              </a:rPr>
              <a:t>Rstudio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Power point</a:t>
            </a: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Sesión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vivo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Manual con </a:t>
            </a:r>
            <a:r>
              <a:rPr lang="en-GB" dirty="0" err="1">
                <a:latin typeface="Avenir Next LT Pro" panose="020B0504020202020204" pitchFamily="34" charset="0"/>
              </a:rPr>
              <a:t>notas</a:t>
            </a: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Estimation de </a:t>
            </a:r>
            <a:r>
              <a:rPr lang="en-GB" dirty="0" err="1">
                <a:latin typeface="Avenir Next LT Pro" panose="020B0504020202020204" pitchFamily="34" charset="0"/>
              </a:rPr>
              <a:t>confiabilidad</a:t>
            </a:r>
            <a:r>
              <a:rPr lang="en-GB" dirty="0">
                <a:latin typeface="Avenir Next LT Pro" panose="020B0504020202020204" pitchFamily="34" charset="0"/>
              </a:rPr>
              <a:t> con R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Power point</a:t>
            </a: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Sesión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vivo</a:t>
            </a:r>
          </a:p>
          <a:p>
            <a:pPr lvl="1"/>
            <a:r>
              <a:rPr lang="en-GB" dirty="0">
                <a:latin typeface="Avenir Next LT Pro" panose="020B0504020202020204" pitchFamily="34" charset="0"/>
              </a:rPr>
              <a:t>Manual con </a:t>
            </a:r>
            <a:r>
              <a:rPr lang="en-GB" dirty="0" err="1">
                <a:latin typeface="Avenir Next LT Pro" panose="020B0504020202020204" pitchFamily="34" charset="0"/>
              </a:rPr>
              <a:t>notas</a:t>
            </a:r>
            <a:endParaRPr lang="en-GB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lvl="1"/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43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22D3-007B-483A-8D20-A85FB2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Introducción</a:t>
            </a:r>
            <a:r>
              <a:rPr lang="en-GB" dirty="0">
                <a:latin typeface="Avenir Next LT Pro" panose="020B0504020202020204" pitchFamily="34" charset="0"/>
              </a:rPr>
              <a:t> a R-software y </a:t>
            </a:r>
            <a:r>
              <a:rPr lang="en-GB" dirty="0" err="1">
                <a:latin typeface="Avenir Next LT Pro" panose="020B0504020202020204" pitchFamily="34" charset="0"/>
              </a:rPr>
              <a:t>Rstudio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FDF0-626C-429C-91D5-8B3B3CE6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>
                <a:latin typeface="Avenir Next LT Pro" panose="020B0504020202020204" pitchFamily="34" charset="0"/>
              </a:rPr>
              <a:t>Why</a:t>
            </a:r>
            <a:r>
              <a:rPr lang="es-MX" dirty="0">
                <a:latin typeface="Avenir Next LT Pro" panose="020B0504020202020204" pitchFamily="34" charset="0"/>
              </a:rPr>
              <a:t> are </a:t>
            </a:r>
            <a:r>
              <a:rPr lang="es-MX" dirty="0" err="1">
                <a:latin typeface="Avenir Next LT Pro" panose="020B0504020202020204" pitchFamily="34" charset="0"/>
              </a:rPr>
              <a:t>we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using</a:t>
            </a:r>
            <a:r>
              <a:rPr lang="es-MX" dirty="0">
                <a:latin typeface="Avenir Next LT Pro" panose="020B0504020202020204" pitchFamily="34" charset="0"/>
              </a:rPr>
              <a:t> R and </a:t>
            </a:r>
            <a:r>
              <a:rPr lang="es-MX" dirty="0" err="1">
                <a:latin typeface="Avenir Next LT Pro" panose="020B0504020202020204" pitchFamily="34" charset="0"/>
              </a:rPr>
              <a:t>Rstudio</a:t>
            </a:r>
            <a:r>
              <a:rPr lang="es-MX" dirty="0">
                <a:latin typeface="Avenir Next LT Pro" panose="020B0504020202020204" pitchFamily="34" charset="0"/>
              </a:rPr>
              <a:t>?</a:t>
            </a:r>
          </a:p>
          <a:p>
            <a:pPr lvl="1"/>
            <a:r>
              <a:rPr lang="es-MX" dirty="0">
                <a:latin typeface="Avenir Next LT Pro" panose="020B0504020202020204" pitchFamily="34" charset="0"/>
              </a:rPr>
              <a:t>R </a:t>
            </a:r>
            <a:r>
              <a:rPr lang="es-MX" dirty="0" err="1">
                <a:latin typeface="Avenir Next LT Pro" panose="020B0504020202020204" pitchFamily="34" charset="0"/>
              </a:rPr>
              <a:t>is</a:t>
            </a:r>
            <a:r>
              <a:rPr lang="es-MX" dirty="0">
                <a:latin typeface="Avenir Next LT Pro" panose="020B0504020202020204" pitchFamily="34" charset="0"/>
              </a:rPr>
              <a:t> a </a:t>
            </a:r>
            <a:r>
              <a:rPr lang="es-MX" dirty="0" err="1">
                <a:latin typeface="Avenir Next LT Pro" panose="020B0504020202020204" pitchFamily="34" charset="0"/>
              </a:rPr>
              <a:t>programming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language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made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by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statisticians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for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statisticians</a:t>
            </a:r>
            <a:endParaRPr lang="es-MX" dirty="0">
              <a:latin typeface="Avenir Next LT Pro" panose="020B0504020202020204" pitchFamily="34" charset="0"/>
            </a:endParaRPr>
          </a:p>
          <a:p>
            <a:pPr lvl="2"/>
            <a:r>
              <a:rPr lang="es-MX" dirty="0">
                <a:latin typeface="Avenir Next LT Pro" panose="020B0504020202020204" pitchFamily="34" charset="0"/>
              </a:rPr>
              <a:t>has </a:t>
            </a:r>
            <a:r>
              <a:rPr lang="es-MX" dirty="0" err="1">
                <a:latin typeface="Avenir Next LT Pro" panose="020B0504020202020204" pitchFamily="34" charset="0"/>
              </a:rPr>
              <a:t>cutting-edge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methods</a:t>
            </a:r>
            <a:r>
              <a:rPr lang="es-MX" dirty="0">
                <a:latin typeface="Avenir Next LT Pro" panose="020B0504020202020204" pitchFamily="34" charset="0"/>
              </a:rPr>
              <a:t>, </a:t>
            </a:r>
            <a:r>
              <a:rPr lang="es-MX" dirty="0" err="1">
                <a:latin typeface="Avenir Next LT Pro" panose="020B0504020202020204" pitchFamily="34" charset="0"/>
              </a:rPr>
              <a:t>it´s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almost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everything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you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need</a:t>
            </a:r>
            <a:r>
              <a:rPr lang="es-MX" dirty="0">
                <a:latin typeface="Avenir Next LT Pro" panose="020B0504020202020204" pitchFamily="34" charset="0"/>
              </a:rPr>
              <a:t>.</a:t>
            </a:r>
          </a:p>
          <a:p>
            <a:pPr lvl="1"/>
            <a:r>
              <a:rPr lang="es-MX" dirty="0" err="1">
                <a:latin typeface="Avenir Next LT Pro" panose="020B0504020202020204" pitchFamily="34" charset="0"/>
              </a:rPr>
              <a:t>Rstudio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is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just</a:t>
            </a:r>
            <a:r>
              <a:rPr lang="es-MX" dirty="0">
                <a:latin typeface="Avenir Next LT Pro" panose="020B0504020202020204" pitchFamily="34" charset="0"/>
              </a:rPr>
              <a:t> a more </a:t>
            </a:r>
            <a:r>
              <a:rPr lang="es-MX" dirty="0" err="1">
                <a:latin typeface="Avenir Next LT Pro" panose="020B0504020202020204" pitchFamily="34" charset="0"/>
              </a:rPr>
              <a:t>friendly</a:t>
            </a:r>
            <a:r>
              <a:rPr lang="es-MX" dirty="0">
                <a:latin typeface="Avenir Next LT Pro" panose="020B0504020202020204" pitchFamily="34" charset="0"/>
              </a:rPr>
              <a:t> and </a:t>
            </a:r>
            <a:r>
              <a:rPr lang="es-MX" dirty="0" err="1">
                <a:latin typeface="Avenir Next LT Pro" panose="020B0504020202020204" pitchFamily="34" charset="0"/>
              </a:rPr>
              <a:t>powerful</a:t>
            </a:r>
            <a:r>
              <a:rPr lang="es-MX" dirty="0">
                <a:latin typeface="Avenir Next LT Pro" panose="020B0504020202020204" pitchFamily="34" charset="0"/>
              </a:rPr>
              <a:t> interface </a:t>
            </a:r>
            <a:r>
              <a:rPr lang="es-MX" dirty="0" err="1">
                <a:latin typeface="Avenir Next LT Pro" panose="020B0504020202020204" pitchFamily="34" charset="0"/>
              </a:rPr>
              <a:t>of</a:t>
            </a:r>
            <a:r>
              <a:rPr lang="es-MX" dirty="0">
                <a:latin typeface="Avenir Next LT Pro" panose="020B0504020202020204" pitchFamily="34" charset="0"/>
              </a:rPr>
              <a:t> R</a:t>
            </a:r>
          </a:p>
          <a:p>
            <a:pPr lvl="1"/>
            <a:r>
              <a:rPr lang="es-MX" dirty="0" err="1">
                <a:latin typeface="Avenir Next LT Pro" panose="020B0504020202020204" pitchFamily="34" charset="0"/>
              </a:rPr>
              <a:t>Both</a:t>
            </a:r>
            <a:r>
              <a:rPr lang="es-MX" dirty="0">
                <a:latin typeface="Avenir Next LT Pro" panose="020B0504020202020204" pitchFamily="34" charset="0"/>
              </a:rPr>
              <a:t> are free, </a:t>
            </a:r>
            <a:r>
              <a:rPr lang="es-MX" dirty="0" err="1">
                <a:latin typeface="Avenir Next LT Pro" panose="020B0504020202020204" pitchFamily="34" charset="0"/>
              </a:rPr>
              <a:t>widely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used</a:t>
            </a:r>
            <a:r>
              <a:rPr lang="es-MX" dirty="0">
                <a:latin typeface="Avenir Next LT Pro" panose="020B0504020202020204" pitchFamily="34" charset="0"/>
              </a:rPr>
              <a:t>, </a:t>
            </a:r>
          </a:p>
          <a:p>
            <a:pPr marL="457200" lvl="1" indent="0">
              <a:buNone/>
            </a:pPr>
            <a:endParaRPr lang="es-MX" dirty="0">
              <a:latin typeface="Avenir Next LT Pro" panose="020B0504020202020204" pitchFamily="34" charset="0"/>
            </a:endParaRPr>
          </a:p>
          <a:p>
            <a:pPr lvl="1"/>
            <a:r>
              <a:rPr lang="es-MX" dirty="0" err="1">
                <a:latin typeface="Avenir Next LT Pro" panose="020B0504020202020204" pitchFamily="34" charset="0"/>
              </a:rPr>
              <a:t>For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reliability</a:t>
            </a:r>
            <a:r>
              <a:rPr lang="es-MX" dirty="0">
                <a:latin typeface="Avenir Next LT Pro" panose="020B0504020202020204" pitchFamily="34" charset="0"/>
              </a:rPr>
              <a:t> has </a:t>
            </a:r>
            <a:r>
              <a:rPr lang="es-MX" dirty="0" err="1">
                <a:latin typeface="Avenir Next LT Pro" panose="020B0504020202020204" pitchFamily="34" charset="0"/>
              </a:rPr>
              <a:t>the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best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estimators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available</a:t>
            </a:r>
            <a:r>
              <a:rPr lang="es-MX" dirty="0">
                <a:latin typeface="Avenir Next LT Pro" panose="020B0504020202020204" pitchFamily="34" charset="0"/>
              </a:rPr>
              <a:t> and can be </a:t>
            </a:r>
            <a:r>
              <a:rPr lang="es-MX" dirty="0" err="1">
                <a:latin typeface="Avenir Next LT Pro" panose="020B0504020202020204" pitchFamily="34" charset="0"/>
              </a:rPr>
              <a:t>used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joinly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with</a:t>
            </a:r>
            <a:r>
              <a:rPr lang="es-MX" dirty="0">
                <a:latin typeface="Avenir Next LT Pro" panose="020B0504020202020204" pitchFamily="34" charset="0"/>
              </a:rPr>
              <a:t> more </a:t>
            </a:r>
            <a:r>
              <a:rPr lang="es-MX" dirty="0" err="1">
                <a:latin typeface="Avenir Next LT Pro" panose="020B0504020202020204" pitchFamily="34" charset="0"/>
              </a:rPr>
              <a:t>powerful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programmes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like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Mplus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for</a:t>
            </a:r>
            <a:r>
              <a:rPr lang="es-MX" dirty="0">
                <a:latin typeface="Avenir Next LT Pro" panose="020B0504020202020204" pitchFamily="34" charset="0"/>
              </a:rPr>
              <a:t> </a:t>
            </a:r>
            <a:r>
              <a:rPr lang="es-MX" dirty="0" err="1">
                <a:latin typeface="Avenir Next LT Pro" panose="020B0504020202020204" pitchFamily="34" charset="0"/>
              </a:rPr>
              <a:t>latent</a:t>
            </a:r>
            <a:r>
              <a:rPr lang="es-MX" dirty="0">
                <a:latin typeface="Avenir Next LT Pro" panose="020B0504020202020204" pitchFamily="34" charset="0"/>
              </a:rPr>
              <a:t> variable </a:t>
            </a:r>
            <a:r>
              <a:rPr lang="es-MX" dirty="0" err="1">
                <a:latin typeface="Avenir Next LT Pro" panose="020B0504020202020204" pitchFamily="34" charset="0"/>
              </a:rPr>
              <a:t>modelling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9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E283-41E6-4FA4-B876-E388CA43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R-software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2E7E-1A17-4F73-827F-A00CABC5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Empezó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los1990s </a:t>
            </a:r>
            <a:r>
              <a:rPr lang="en-GB" dirty="0" err="1">
                <a:latin typeface="Avenir Next LT Pro" panose="020B0504020202020204" pitchFamily="34" charset="0"/>
              </a:rPr>
              <a:t>como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una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implementación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abierta</a:t>
            </a:r>
            <a:r>
              <a:rPr lang="en-GB" dirty="0">
                <a:latin typeface="Avenir Next LT Pro" panose="020B0504020202020204" pitchFamily="34" charset="0"/>
              </a:rPr>
              <a:t> (open-source) del </a:t>
            </a:r>
            <a:r>
              <a:rPr lang="en-GB" dirty="0" err="1">
                <a:latin typeface="Avenir Next LT Pro" panose="020B0504020202020204" pitchFamily="34" charset="0"/>
              </a:rPr>
              <a:t>lenguaje</a:t>
            </a:r>
            <a:r>
              <a:rPr lang="en-GB" dirty="0">
                <a:latin typeface="Avenir Next LT Pro" panose="020B0504020202020204" pitchFamily="34" charset="0"/>
              </a:rPr>
              <a:t> S-plus  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Es gratis y es </a:t>
            </a:r>
            <a:r>
              <a:rPr lang="en-GB" dirty="0" err="1">
                <a:latin typeface="Avenir Next LT Pro" panose="020B0504020202020204" pitchFamily="34" charset="0"/>
              </a:rPr>
              <a:t>una</a:t>
            </a:r>
            <a:r>
              <a:rPr lang="en-GB" dirty="0">
                <a:latin typeface="Avenir Next LT Pro" panose="020B0504020202020204" pitchFamily="34" charset="0"/>
              </a:rPr>
              <a:t> de las </a:t>
            </a:r>
            <a:r>
              <a:rPr lang="en-GB" dirty="0" err="1">
                <a:latin typeface="Avenir Next LT Pro" panose="020B0504020202020204" pitchFamily="34" charset="0"/>
              </a:rPr>
              <a:t>principales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plataformas</a:t>
            </a:r>
            <a:r>
              <a:rPr lang="en-GB" dirty="0">
                <a:latin typeface="Avenir Next LT Pro" panose="020B0504020202020204" pitchFamily="34" charset="0"/>
              </a:rPr>
              <a:t> para operacionalizar </a:t>
            </a:r>
            <a:r>
              <a:rPr lang="en-GB" dirty="0" err="1">
                <a:latin typeface="Avenir Next LT Pro" panose="020B0504020202020204" pitchFamily="34" charset="0"/>
              </a:rPr>
              <a:t>los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desarrollos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más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recientes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estadística</a:t>
            </a: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 err="1">
                <a:latin typeface="Avenir Next LT Pro" panose="020B0504020202020204" pitchFamily="34" charset="0"/>
              </a:rPr>
              <a:t>Sí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pero</a:t>
            </a:r>
            <a:r>
              <a:rPr lang="en-GB" dirty="0">
                <a:latin typeface="Avenir Next LT Pro" panose="020B0504020202020204" pitchFamily="34" charset="0"/>
              </a:rPr>
              <a:t> R es </a:t>
            </a:r>
            <a:r>
              <a:rPr lang="en-GB" dirty="0" err="1">
                <a:latin typeface="Avenir Next LT Pro" panose="020B0504020202020204" pitchFamily="34" charset="0"/>
              </a:rPr>
              <a:t>difícil</a:t>
            </a:r>
            <a:r>
              <a:rPr lang="en-GB" dirty="0">
                <a:latin typeface="Avenir Next LT Pro" panose="020B0504020202020204" pitchFamily="34" charset="0"/>
              </a:rPr>
              <a:t> y </a:t>
            </a:r>
            <a:r>
              <a:rPr lang="en-GB" dirty="0" err="1">
                <a:latin typeface="Avenir Next LT Pro" panose="020B0504020202020204" pitchFamily="34" charset="0"/>
              </a:rPr>
              <a:t>tiene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una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curva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muy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empinada</a:t>
            </a:r>
            <a:r>
              <a:rPr lang="en-GB" dirty="0">
                <a:latin typeface="Avenir Next LT Pro" panose="020B0504020202020204" pitchFamily="34" charset="0"/>
              </a:rPr>
              <a:t> de </a:t>
            </a:r>
            <a:r>
              <a:rPr lang="en-GB" dirty="0" err="1">
                <a:latin typeface="Avenir Next LT Pro" panose="020B0504020202020204" pitchFamily="34" charset="0"/>
              </a:rPr>
              <a:t>aprendizaje</a:t>
            </a:r>
            <a:r>
              <a:rPr lang="en-GB" dirty="0">
                <a:latin typeface="Avenir Next LT Pro" panose="020B0504020202020204" pitchFamily="34" charset="0"/>
              </a:rPr>
              <a:t>!</a:t>
            </a:r>
          </a:p>
          <a:p>
            <a:r>
              <a:rPr lang="en-GB" dirty="0">
                <a:latin typeface="Avenir Next LT Pro" panose="020B0504020202020204" pitchFamily="34" charset="0"/>
              </a:rPr>
              <a:t>R </a:t>
            </a:r>
            <a:r>
              <a:rPr lang="en-GB" dirty="0" err="1">
                <a:latin typeface="Avenir Next LT Pro" panose="020B0504020202020204" pitchFamily="34" charset="0"/>
              </a:rPr>
              <a:t>trabaja</a:t>
            </a:r>
            <a:r>
              <a:rPr lang="en-GB" dirty="0">
                <a:latin typeface="Avenir Next LT Pro" panose="020B0504020202020204" pitchFamily="34" charset="0"/>
              </a:rPr>
              <a:t> con </a:t>
            </a:r>
            <a:r>
              <a:rPr lang="en-GB" dirty="0" err="1">
                <a:latin typeface="Avenir Next LT Pro" panose="020B0504020202020204" pitchFamily="34" charset="0"/>
              </a:rPr>
              <a:t>objetos</a:t>
            </a:r>
            <a:r>
              <a:rPr lang="en-GB" dirty="0">
                <a:latin typeface="Avenir Next LT Pro" panose="020B0504020202020204" pitchFamily="34" charset="0"/>
              </a:rPr>
              <a:t> y </a:t>
            </a:r>
            <a:r>
              <a:rPr lang="en-GB" dirty="0" err="1">
                <a:latin typeface="Avenir Next LT Pro" panose="020B0504020202020204" pitchFamily="34" charset="0"/>
              </a:rPr>
              <a:t>si</a:t>
            </a:r>
            <a:r>
              <a:rPr lang="en-GB" dirty="0">
                <a:latin typeface="Avenir Next LT Pro" panose="020B0504020202020204" pitchFamily="34" charset="0"/>
              </a:rPr>
              <a:t> bien </a:t>
            </a:r>
            <a:r>
              <a:rPr lang="en-GB" dirty="0" err="1">
                <a:latin typeface="Avenir Next LT Pro" panose="020B0504020202020204" pitchFamily="34" charset="0"/>
              </a:rPr>
              <a:t>aqui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radica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su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ventaja</a:t>
            </a:r>
            <a:r>
              <a:rPr lang="en-GB" dirty="0">
                <a:latin typeface="Avenir Next LT Pro" panose="020B0504020202020204" pitchFamily="34" charset="0"/>
              </a:rPr>
              <a:t>, </a:t>
            </a:r>
            <a:r>
              <a:rPr lang="en-GB" dirty="0" err="1">
                <a:latin typeface="Avenir Next LT Pro" panose="020B0504020202020204" pitchFamily="34" charset="0"/>
              </a:rPr>
              <a:t>también</a:t>
            </a:r>
            <a:r>
              <a:rPr lang="en-GB" dirty="0">
                <a:latin typeface="Avenir Next LT Pro" panose="020B0504020202020204" pitchFamily="34" charset="0"/>
              </a:rPr>
              <a:t> es lo que </a:t>
            </a:r>
            <a:r>
              <a:rPr lang="en-GB" dirty="0" err="1">
                <a:latin typeface="Avenir Next LT Pro" panose="020B0504020202020204" pitchFamily="34" charset="0"/>
              </a:rPr>
              <a:t>hace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difícil</a:t>
            </a:r>
            <a:r>
              <a:rPr lang="en-GB" dirty="0">
                <a:latin typeface="Avenir Next LT Pro" panose="020B0504020202020204" pitchFamily="34" charset="0"/>
              </a:rPr>
              <a:t> la </a:t>
            </a:r>
            <a:r>
              <a:rPr lang="en-GB" dirty="0" err="1">
                <a:latin typeface="Avenir Next LT Pro" panose="020B0504020202020204" pitchFamily="34" charset="0"/>
              </a:rPr>
              <a:t>transición</a:t>
            </a:r>
            <a:endParaRPr lang="en-GB" dirty="0">
              <a:latin typeface="Avenir Next LT Pro" panose="020B0504020202020204" pitchFamily="34" charset="0"/>
            </a:endParaRPr>
          </a:p>
          <a:p>
            <a:r>
              <a:rPr lang="en-GB" dirty="0">
                <a:latin typeface="Avenir Next LT Pro" panose="020B0504020202020204" pitchFamily="34" charset="0"/>
              </a:rPr>
              <a:t>R es </a:t>
            </a:r>
            <a:r>
              <a:rPr lang="en-GB" dirty="0" err="1">
                <a:latin typeface="Avenir Next LT Pro" panose="020B0504020202020204" pitchFamily="34" charset="0"/>
              </a:rPr>
              <a:t>mucho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más</a:t>
            </a:r>
            <a:r>
              <a:rPr lang="en-GB" dirty="0">
                <a:latin typeface="Avenir Next LT Pro" panose="020B0504020202020204" pitchFamily="34" charset="0"/>
              </a:rPr>
              <a:t> que un </a:t>
            </a:r>
            <a:r>
              <a:rPr lang="en-GB" dirty="0" err="1">
                <a:latin typeface="Avenir Next LT Pro" panose="020B0504020202020204" pitchFamily="34" charset="0"/>
              </a:rPr>
              <a:t>programa</a:t>
            </a:r>
            <a:r>
              <a:rPr lang="en-GB" dirty="0">
                <a:latin typeface="Avenir Next LT Pro" panose="020B0504020202020204" pitchFamily="34" charset="0"/>
              </a:rPr>
              <a:t> de </a:t>
            </a:r>
            <a:r>
              <a:rPr lang="en-GB" dirty="0" err="1">
                <a:latin typeface="Avenir Next LT Pro" panose="020B0504020202020204" pitchFamily="34" charset="0"/>
              </a:rPr>
              <a:t>estadística</a:t>
            </a:r>
            <a:r>
              <a:rPr lang="en-GB" dirty="0">
                <a:latin typeface="Avenir Next LT Pro" panose="020B0504020202020204" pitchFamily="34" charset="0"/>
              </a:rPr>
              <a:t>, es un </a:t>
            </a:r>
            <a:r>
              <a:rPr lang="en-GB" dirty="0" err="1">
                <a:latin typeface="Avenir Next LT Pro" panose="020B0504020202020204" pitchFamily="34" charset="0"/>
              </a:rPr>
              <a:t>movimiento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hacia</a:t>
            </a:r>
            <a:r>
              <a:rPr lang="en-GB" dirty="0">
                <a:latin typeface="Avenir Next LT Pro" panose="020B0504020202020204" pitchFamily="34" charset="0"/>
              </a:rPr>
              <a:t> Código </a:t>
            </a:r>
            <a:r>
              <a:rPr lang="en-GB" dirty="0" err="1">
                <a:latin typeface="Avenir Next LT Pro" panose="020B0504020202020204" pitchFamily="34" charset="0"/>
              </a:rPr>
              <a:t>abierto</a:t>
            </a:r>
            <a:r>
              <a:rPr lang="en-GB" dirty="0">
                <a:latin typeface="Avenir Next LT Pro" panose="020B0504020202020204" pitchFamily="34" charset="0"/>
              </a:rPr>
              <a:t> y </a:t>
            </a:r>
            <a:r>
              <a:rPr lang="en-GB" dirty="0" err="1">
                <a:latin typeface="Avenir Next LT Pro" panose="020B0504020202020204" pitchFamily="34" charset="0"/>
              </a:rPr>
              <a:t>replicabilidad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ciencias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A099-3D9D-4CE3-84CF-BCE7703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R-software: Objetos</a:t>
            </a:r>
            <a:endParaRPr lang="en-GB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28D5F53-7943-4C3F-835D-07DC96B97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76" y="748324"/>
            <a:ext cx="4941883" cy="24093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53AA7-BED0-4129-949F-00E190EEFF0A}"/>
              </a:ext>
            </a:extLst>
          </p:cNvPr>
          <p:cNvSpPr txBox="1"/>
          <p:nvPr/>
        </p:nvSpPr>
        <p:spPr>
          <a:xfrm>
            <a:off x="489527" y="1842396"/>
            <a:ext cx="512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 Next LT Pro" panose="020B0504020202020204" pitchFamily="34" charset="0"/>
              </a:rPr>
              <a:t>Una base de datos es un objeto hecho de 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venir Next LT Pro" panose="020B0504020202020204" pitchFamily="34" charset="0"/>
              </a:rPr>
              <a:t>Columnas y renglones –vectores-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latin typeface="Avenir Next LT Pro" panose="020B0504020202020204" pitchFamily="34" charset="0"/>
            </a:endParaRPr>
          </a:p>
          <a:p>
            <a:r>
              <a:rPr lang="es-MX" dirty="0">
                <a:latin typeface="Avenir Next LT Pro" panose="020B0504020202020204" pitchFamily="34" charset="0"/>
              </a:rPr>
              <a:t>Cada columna es un objeto echo de otros: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Next LT Pro" panose="020B0504020202020204" pitchFamily="34" charset="0"/>
              </a:rPr>
              <a:t>Characters –string or numeric-</a:t>
            </a:r>
            <a:endParaRPr lang="es-MX" dirty="0">
              <a:latin typeface="Avenir Next LT Pro" panose="020B0504020202020204" pitchFamily="34" charset="0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425080ED-0C63-4214-BE90-4BEED0A47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223" y="3319313"/>
            <a:ext cx="4514850" cy="2552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941CC-B7D1-4638-8E9E-79125FDDFE9E}"/>
              </a:ext>
            </a:extLst>
          </p:cNvPr>
          <p:cNvSpPr txBox="1"/>
          <p:nvPr/>
        </p:nvSpPr>
        <p:spPr>
          <a:xfrm>
            <a:off x="489527" y="3952905"/>
            <a:ext cx="512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venir Next LT Pro" panose="020B0504020202020204" pitchFamily="34" charset="0"/>
              </a:rPr>
              <a:t>Pero los resultados de un modelo también pueden ser un objeto</a:t>
            </a:r>
          </a:p>
          <a:p>
            <a:endParaRPr lang="es-MX" dirty="0">
              <a:latin typeface="Avenir Next LT Pro" panose="020B0504020202020204" pitchFamily="34" charset="0"/>
            </a:endParaRPr>
          </a:p>
          <a:p>
            <a:r>
              <a:rPr lang="es-MX" dirty="0">
                <a:latin typeface="Avenir Next LT Pro" panose="020B0504020202020204" pitchFamily="34" charset="0"/>
              </a:rPr>
              <a:t>Los contenidos (coeficientes) también lo 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EB607-5666-4085-AF5F-FBA24DEDA631}"/>
              </a:ext>
            </a:extLst>
          </p:cNvPr>
          <p:cNvSpPr txBox="1"/>
          <p:nvPr/>
        </p:nvSpPr>
        <p:spPr>
          <a:xfrm>
            <a:off x="743528" y="6135862"/>
            <a:ext cx="1080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Avenir Next LT Pro" panose="020B0504020202020204" pitchFamily="34" charset="0"/>
              </a:rPr>
              <a:t>¿No sería genial si pudiéramos manipular estos objetos a nuestro antojo?</a:t>
            </a:r>
            <a:endParaRPr lang="en-GB" dirty="0">
              <a:solidFill>
                <a:srgbClr val="FF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6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CD1B-30CE-4E94-B1EE-40065DCE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R-software: Objetos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3C333-9AD5-48D0-A253-AE2D3E00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0032" cy="4351338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Avenir Next LT Pro" panose="020B0504020202020204" pitchFamily="34" charset="0"/>
              </a:rPr>
              <a:t>Calcular la misma tabla para objetos “harmonizados”</a:t>
            </a:r>
          </a:p>
          <a:p>
            <a:endParaRPr lang="es-MX" dirty="0">
              <a:latin typeface="Avenir Next LT Pro" panose="020B0504020202020204" pitchFamily="34" charset="0"/>
            </a:endParaRPr>
          </a:p>
          <a:p>
            <a:r>
              <a:rPr lang="es-MX" dirty="0">
                <a:latin typeface="Avenir Next LT Pro" panose="020B0504020202020204" pitchFamily="34" charset="0"/>
              </a:rPr>
              <a:t>Estimar el mismo modelo para diferentes ediciones de una encuesta</a:t>
            </a:r>
          </a:p>
          <a:p>
            <a:endParaRPr lang="es-MX" dirty="0">
              <a:latin typeface="Avenir Next LT Pro" panose="020B0504020202020204" pitchFamily="34" charset="0"/>
            </a:endParaRPr>
          </a:p>
          <a:p>
            <a:r>
              <a:rPr lang="es-MX" dirty="0">
                <a:latin typeface="Avenir Next LT Pro" panose="020B0504020202020204" pitchFamily="34" charset="0"/>
              </a:rPr>
              <a:t>Extraer lo que necesitamos para transformarlo</a:t>
            </a:r>
          </a:p>
          <a:p>
            <a:endParaRPr lang="es-MX" dirty="0">
              <a:latin typeface="Avenir Next LT Pro" panose="020B0504020202020204" pitchFamily="34" charset="0"/>
            </a:endParaRPr>
          </a:p>
          <a:p>
            <a:r>
              <a:rPr lang="en-GB" dirty="0" err="1">
                <a:latin typeface="Avenir Next LT Pro" panose="020B0504020202020204" pitchFamily="34" charset="0"/>
              </a:rPr>
              <a:t>Reproducir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todo</a:t>
            </a:r>
            <a:r>
              <a:rPr lang="en-GB" dirty="0">
                <a:latin typeface="Avenir Next LT Pro" panose="020B0504020202020204" pitchFamily="34" charset="0"/>
              </a:rPr>
              <a:t> lo que </a:t>
            </a:r>
            <a:r>
              <a:rPr lang="en-GB" dirty="0" err="1">
                <a:latin typeface="Avenir Next LT Pro" panose="020B0504020202020204" pitchFamily="34" charset="0"/>
              </a:rPr>
              <a:t>hicimos</a:t>
            </a:r>
            <a:r>
              <a:rPr lang="en-GB" dirty="0">
                <a:latin typeface="Avenir Next LT Pro" panose="020B0504020202020204" pitchFamily="34" charset="0"/>
              </a:rPr>
              <a:t> y </a:t>
            </a:r>
            <a:r>
              <a:rPr lang="en-GB" dirty="0" err="1">
                <a:latin typeface="Avenir Next LT Pro" panose="020B0504020202020204" pitchFamily="34" charset="0"/>
              </a:rPr>
              <a:t>hacerlo</a:t>
            </a:r>
            <a:r>
              <a:rPr lang="en-GB" dirty="0">
                <a:latin typeface="Avenir Next LT Pro" panose="020B0504020202020204" pitchFamily="34" charset="0"/>
              </a:rPr>
              <a:t> un </a:t>
            </a:r>
            <a:r>
              <a:rPr lang="en-GB" dirty="0" err="1">
                <a:latin typeface="Avenir Next LT Pro" panose="020B0504020202020204" pitchFamily="34" charset="0"/>
              </a:rPr>
              <a:t>artículo</a:t>
            </a:r>
            <a:endParaRPr lang="en-GB" dirty="0">
              <a:latin typeface="Avenir Next LT Pro" panose="020B0504020202020204" pitchFamily="34" charset="0"/>
            </a:endParaRPr>
          </a:p>
        </p:txBody>
      </p:sp>
      <p:pic>
        <p:nvPicPr>
          <p:cNvPr id="4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0B884872-ED81-4345-AF8F-ECE33EEC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5" y="660041"/>
            <a:ext cx="2252395" cy="1098115"/>
          </a:xfrm>
          <a:prstGeom prst="rect">
            <a:avLst/>
          </a:prstGeom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D487401-C40C-4838-9786-BB9331FF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90" y="592573"/>
            <a:ext cx="2252395" cy="1098115"/>
          </a:xfrm>
          <a:prstGeom prst="rect">
            <a:avLst/>
          </a:prstGeom>
        </p:spPr>
      </p:pic>
      <p:pic>
        <p:nvPicPr>
          <p:cNvPr id="6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DEEF4CF-E9AB-4AC1-8DF8-D1D2A4A32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4" y="1840784"/>
            <a:ext cx="2252395" cy="1098115"/>
          </a:xfrm>
          <a:prstGeom prst="rect">
            <a:avLst/>
          </a:prstGeom>
        </p:spPr>
      </p:pic>
      <p:pic>
        <p:nvPicPr>
          <p:cNvPr id="7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0331383-A88B-4BB1-B224-77A4ADF2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603" y="1840784"/>
            <a:ext cx="2252395" cy="1098115"/>
          </a:xfrm>
          <a:prstGeom prst="rect">
            <a:avLst/>
          </a:prstGeom>
        </p:spPr>
      </p:pic>
      <p:pic>
        <p:nvPicPr>
          <p:cNvPr id="8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986224B-288F-4E33-B237-3351C538E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47" y="3452236"/>
            <a:ext cx="2252395" cy="109811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71F9BAF-0774-439C-B579-77BC33369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369" y="3429000"/>
            <a:ext cx="2609660" cy="1475504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1C30C14C-FE8F-4BFB-8BDA-805F4A7C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452" y="4930544"/>
            <a:ext cx="1102740" cy="171227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F73C870E-085B-48F4-B753-886F2883B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10" y="5015552"/>
            <a:ext cx="2100407" cy="15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829B-A8DA-48F1-BDAE-517BB4E8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venir Next LT Pro" panose="020B0504020202020204" pitchFamily="34" charset="0"/>
              </a:rPr>
              <a:t>R-software: Lenguaje</a:t>
            </a:r>
            <a:endParaRPr lang="en-GB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7D72-AA21-4BF9-AD91-C5DD16CB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54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0000"/>
                </a:solidFill>
                <a:latin typeface="Avenir Next LT Pro" panose="020B0504020202020204" pitchFamily="34" charset="0"/>
              </a:rPr>
              <a:t>Todo lo que haces tiene un objeto como “meta”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&lt;- 1+1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deseado</a:t>
            </a:r>
            <a:r>
              <a:rPr lang="en-GB" dirty="0"/>
              <a:t> (</a:t>
            </a:r>
            <a:r>
              <a:rPr lang="en-GB" dirty="0" err="1"/>
              <a:t>llámale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quieras</a:t>
            </a:r>
            <a:r>
              <a:rPr lang="en-GB" dirty="0"/>
              <a:t>)” “</a:t>
            </a:r>
            <a:r>
              <a:rPr lang="en-GB" dirty="0" err="1"/>
              <a:t>igual</a:t>
            </a:r>
            <a:r>
              <a:rPr lang="en-GB" dirty="0"/>
              <a:t>” “1+1”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Mimodelo</a:t>
            </a:r>
            <a:r>
              <a:rPr lang="en-GB" dirty="0"/>
              <a:t>&lt;-</a:t>
            </a:r>
            <a:r>
              <a:rPr lang="en-GB" dirty="0" err="1"/>
              <a:t>lm</a:t>
            </a:r>
            <a:r>
              <a:rPr lang="en-GB" dirty="0"/>
              <a:t>(y ~ x1 + x2, data=D)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deseado</a:t>
            </a:r>
            <a:r>
              <a:rPr lang="en-GB" dirty="0"/>
              <a:t> es </a:t>
            </a:r>
            <a:r>
              <a:rPr lang="en-GB" dirty="0" err="1"/>
              <a:t>igual</a:t>
            </a:r>
            <a:r>
              <a:rPr lang="en-GB" dirty="0"/>
              <a:t> a” “</a:t>
            </a:r>
            <a:r>
              <a:rPr lang="en-GB" dirty="0" err="1"/>
              <a:t>modelo</a:t>
            </a:r>
            <a:r>
              <a:rPr lang="en-GB" dirty="0"/>
              <a:t> lineal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datos</a:t>
            </a:r>
            <a:r>
              <a:rPr lang="en-GB" dirty="0"/>
              <a:t> D”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00FB57-4619-4295-9E0E-7087F781FD5A}"/>
              </a:ext>
            </a:extLst>
          </p:cNvPr>
          <p:cNvCxnSpPr>
            <a:cxnSpLocks/>
          </p:cNvCxnSpPr>
          <p:nvPr/>
        </p:nvCxnSpPr>
        <p:spPr>
          <a:xfrm flipH="1" flipV="1">
            <a:off x="1102407" y="3307222"/>
            <a:ext cx="435837" cy="56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9AE74-5A4A-439D-95BD-1B0C0A8CDECE}"/>
              </a:ext>
            </a:extLst>
          </p:cNvPr>
          <p:cNvCxnSpPr>
            <a:cxnSpLocks/>
          </p:cNvCxnSpPr>
          <p:nvPr/>
        </p:nvCxnSpPr>
        <p:spPr>
          <a:xfrm flipH="1" flipV="1">
            <a:off x="1418602" y="3230311"/>
            <a:ext cx="5676900" cy="73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8132CC-4C31-41EB-96CF-058A7B439475}"/>
              </a:ext>
            </a:extLst>
          </p:cNvPr>
          <p:cNvCxnSpPr>
            <a:cxnSpLocks/>
          </p:cNvCxnSpPr>
          <p:nvPr/>
        </p:nvCxnSpPr>
        <p:spPr>
          <a:xfrm flipH="1" flipV="1">
            <a:off x="1982624" y="3095375"/>
            <a:ext cx="6323888" cy="7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8AA308-EC0B-4278-B6B2-4CD9553CFD01}"/>
              </a:ext>
            </a:extLst>
          </p:cNvPr>
          <p:cNvCxnSpPr/>
          <p:nvPr/>
        </p:nvCxnSpPr>
        <p:spPr>
          <a:xfrm flipV="1">
            <a:off x="2871387" y="5315484"/>
            <a:ext cx="0" cy="23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AF69DA-6EEF-45B0-8407-22BD381C167F}"/>
              </a:ext>
            </a:extLst>
          </p:cNvPr>
          <p:cNvSpPr txBox="1"/>
          <p:nvPr/>
        </p:nvSpPr>
        <p:spPr>
          <a:xfrm>
            <a:off x="2072355" y="5435125"/>
            <a:ext cx="623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Función</a:t>
            </a:r>
            <a:r>
              <a:rPr lang="en-US" dirty="0"/>
              <a:t>: El </a:t>
            </a:r>
            <a:r>
              <a:rPr lang="en-US" dirty="0" err="1"/>
              <a:t>algoritmo</a:t>
            </a:r>
            <a:r>
              <a:rPr lang="en-US" dirty="0"/>
              <a:t> que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truco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tí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249866-D59E-42C9-9D95-4FA9FF3BE429}"/>
              </a:ext>
            </a:extLst>
          </p:cNvPr>
          <p:cNvSpPr txBox="1"/>
          <p:nvPr/>
        </p:nvSpPr>
        <p:spPr>
          <a:xfrm>
            <a:off x="3044439" y="4584079"/>
            <a:ext cx="214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Tu </a:t>
            </a:r>
            <a:r>
              <a:rPr lang="en-US" i="1" dirty="0" err="1"/>
              <a:t>modelo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FB429-3380-4C09-A11A-4EB0828E87A8}"/>
              </a:ext>
            </a:extLst>
          </p:cNvPr>
          <p:cNvSpPr txBox="1"/>
          <p:nvPr/>
        </p:nvSpPr>
        <p:spPr>
          <a:xfrm>
            <a:off x="6096000" y="4455473"/>
            <a:ext cx="352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Argumentos</a:t>
            </a:r>
            <a:r>
              <a:rPr lang="en-US" dirty="0"/>
              <a:t> de la </a:t>
            </a:r>
            <a:r>
              <a:rPr lang="en-US" dirty="0" err="1"/>
              <a:t>función</a:t>
            </a:r>
            <a:r>
              <a:rPr lang="en-US" dirty="0"/>
              <a:t>/</a:t>
            </a:r>
            <a:r>
              <a:rPr lang="en-US" dirty="0" err="1"/>
              <a:t>opciones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34413-D0AF-49F0-B129-080C546E1F1A}"/>
              </a:ext>
            </a:extLst>
          </p:cNvPr>
          <p:cNvCxnSpPr/>
          <p:nvPr/>
        </p:nvCxnSpPr>
        <p:spPr>
          <a:xfrm flipH="1">
            <a:off x="5708591" y="4584079"/>
            <a:ext cx="387409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902D-7E82-45C7-B1D1-EFFAD0EF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latin typeface="Avenir Next LT Pro" panose="020B0504020202020204" pitchFamily="34" charset="0"/>
              </a:rPr>
              <a:t>Estimación</a:t>
            </a:r>
            <a:r>
              <a:rPr lang="en-GB" dirty="0">
                <a:latin typeface="Avenir Next LT Pro" panose="020B0504020202020204" pitchFamily="34" charset="0"/>
              </a:rPr>
              <a:t> de </a:t>
            </a:r>
            <a:r>
              <a:rPr lang="en-GB" dirty="0" err="1">
                <a:latin typeface="Avenir Next LT Pro" panose="020B0504020202020204" pitchFamily="34" charset="0"/>
              </a:rPr>
              <a:t>confiabilidad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en</a:t>
            </a:r>
            <a:r>
              <a:rPr lang="en-GB" dirty="0">
                <a:latin typeface="Avenir Next LT Pro" panose="020B0504020202020204" pitchFamily="34" charset="0"/>
              </a:rPr>
              <a:t>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C305-C940-4AAC-8346-E633D730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venir Next LT Pro" panose="020B0504020202020204" pitchFamily="34" charset="0"/>
              </a:rPr>
              <a:t>Pasos:</a:t>
            </a: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Identificar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el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modelo</a:t>
            </a:r>
            <a:r>
              <a:rPr lang="en-GB" dirty="0">
                <a:latin typeface="Avenir Next LT Pro" panose="020B0504020202020204" pitchFamily="34" charset="0"/>
              </a:rPr>
              <a:t> de </a:t>
            </a:r>
            <a:r>
              <a:rPr lang="en-GB" dirty="0" err="1">
                <a:latin typeface="Avenir Next LT Pro" panose="020B0504020202020204" pitchFamily="34" charset="0"/>
              </a:rPr>
              <a:t>medición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Traducir</a:t>
            </a:r>
            <a:r>
              <a:rPr lang="en-GB" dirty="0">
                <a:latin typeface="Avenir Next LT Pro" panose="020B0504020202020204" pitchFamily="34" charset="0"/>
              </a:rPr>
              <a:t> al </a:t>
            </a:r>
            <a:r>
              <a:rPr lang="en-GB" dirty="0" err="1">
                <a:latin typeface="Avenir Next LT Pro" panose="020B0504020202020204" pitchFamily="34" charset="0"/>
              </a:rPr>
              <a:t>modelo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estadístico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Escribir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el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modelo</a:t>
            </a:r>
            <a:r>
              <a:rPr lang="en-GB" dirty="0">
                <a:latin typeface="Avenir Next LT Pro" panose="020B0504020202020204" pitchFamily="34" charset="0"/>
              </a:rPr>
              <a:t> para </a:t>
            </a:r>
            <a:r>
              <a:rPr lang="en-GB" dirty="0" err="1">
                <a:latin typeface="Avenir Next LT Pro" panose="020B0504020202020204" pitchFamily="34" charset="0"/>
              </a:rPr>
              <a:t>su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cómputo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Estimar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el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modelo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Evaluar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el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ajuste</a:t>
            </a:r>
            <a:r>
              <a:rPr lang="en-GB" dirty="0">
                <a:latin typeface="Avenir Next LT Pro" panose="020B0504020202020204" pitchFamily="34" charset="0"/>
              </a:rPr>
              <a:t> global del </a:t>
            </a:r>
            <a:r>
              <a:rPr lang="en-GB" dirty="0" err="1">
                <a:latin typeface="Avenir Next LT Pro" panose="020B0504020202020204" pitchFamily="34" charset="0"/>
              </a:rPr>
              <a:t>modelo</a:t>
            </a:r>
            <a:endParaRPr lang="en-GB" dirty="0">
              <a:latin typeface="Avenir Next LT Pro" panose="020B0504020202020204" pitchFamily="34" charset="0"/>
            </a:endParaRPr>
          </a:p>
          <a:p>
            <a:pPr lvl="1"/>
            <a:r>
              <a:rPr lang="en-GB" dirty="0" err="1">
                <a:latin typeface="Avenir Next LT Pro" panose="020B0504020202020204" pitchFamily="34" charset="0"/>
              </a:rPr>
              <a:t>Estimar</a:t>
            </a:r>
            <a:r>
              <a:rPr lang="en-GB" dirty="0">
                <a:latin typeface="Avenir Next LT Pro" panose="020B0504020202020204" pitchFamily="34" charset="0"/>
              </a:rPr>
              <a:t> </a:t>
            </a:r>
            <a:r>
              <a:rPr lang="en-GB" dirty="0" err="1">
                <a:latin typeface="Avenir Next LT Pro" panose="020B0504020202020204" pitchFamily="34" charset="0"/>
              </a:rPr>
              <a:t>confiabilidad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7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FED-D796-4163-8F1A-291AE370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r>
              <a:rPr lang="en-US" dirty="0"/>
              <a:t>: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potenciales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2C92-F021-402E-80F6-AD757E04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El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r>
              <a:rPr lang="en-US" dirty="0">
                <a:latin typeface="Avenir Next LT Pro" panose="020B0504020202020204" pitchFamily="34" charset="0"/>
              </a:rPr>
              <a:t> no es claro, la agenda de </a:t>
            </a:r>
            <a:r>
              <a:rPr lang="en-US" dirty="0" err="1">
                <a:latin typeface="Avenir Next LT Pro" panose="020B0504020202020204" pitchFamily="34" charset="0"/>
              </a:rPr>
              <a:t>investigación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está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muy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verde</a:t>
            </a:r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 err="1">
                <a:latin typeface="Avenir Next LT Pro" panose="020B0504020202020204" pitchFamily="34" charset="0"/>
              </a:rPr>
              <a:t>Métodos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exploratorios</a:t>
            </a:r>
            <a:r>
              <a:rPr lang="en-US" dirty="0">
                <a:latin typeface="Avenir Next LT Pro" panose="020B0504020202020204" pitchFamily="34" charset="0"/>
              </a:rPr>
              <a:t>: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Alpha, beta and omega (</a:t>
            </a:r>
            <a:r>
              <a:rPr lang="en-US" dirty="0" err="1">
                <a:latin typeface="Avenir Next LT Pro" panose="020B0504020202020204" pitchFamily="34" charset="0"/>
              </a:rPr>
              <a:t>Análisis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Exploratorio</a:t>
            </a:r>
            <a:r>
              <a:rPr lang="en-US" dirty="0">
                <a:latin typeface="Avenir Next LT Pro" panose="020B0504020202020204" pitchFamily="34" charset="0"/>
              </a:rPr>
              <a:t>)</a:t>
            </a:r>
          </a:p>
          <a:p>
            <a:pPr lvl="1"/>
            <a:r>
              <a:rPr lang="en-US" dirty="0">
                <a:latin typeface="Avenir Next LT Pro" panose="020B0504020202020204" pitchFamily="34" charset="0"/>
              </a:rPr>
              <a:t>La </a:t>
            </a:r>
            <a:r>
              <a:rPr lang="en-US" dirty="0" err="1">
                <a:latin typeface="Avenir Next LT Pro" panose="020B0504020202020204" pitchFamily="34" charset="0"/>
              </a:rPr>
              <a:t>librería</a:t>
            </a:r>
            <a:r>
              <a:rPr lang="en-US" dirty="0">
                <a:latin typeface="Avenir Next LT Pro" panose="020B0504020202020204" pitchFamily="34" charset="0"/>
              </a:rPr>
              <a:t>/</a:t>
            </a:r>
            <a:r>
              <a:rPr lang="en-US" dirty="0" err="1">
                <a:latin typeface="Avenir Next LT Pro" panose="020B0504020202020204" pitchFamily="34" charset="0"/>
              </a:rPr>
              <a:t>paquete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relevante</a:t>
            </a:r>
            <a:r>
              <a:rPr lang="en-US" dirty="0">
                <a:latin typeface="Avenir Next LT Pro" panose="020B0504020202020204" pitchFamily="34" charset="0"/>
              </a:rPr>
              <a:t> es “psych”</a:t>
            </a:r>
          </a:p>
          <a:p>
            <a:pPr lvl="1"/>
            <a:r>
              <a:rPr lang="en-US" dirty="0" err="1">
                <a:latin typeface="Avenir Next LT Pro" panose="020B0504020202020204" pitchFamily="34" charset="0"/>
              </a:rPr>
              <a:t>Eventualmente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esto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te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ayudará</a:t>
            </a:r>
            <a:r>
              <a:rPr lang="en-US" dirty="0">
                <a:latin typeface="Avenir Next LT Pro" panose="020B0504020202020204" pitchFamily="34" charset="0"/>
              </a:rPr>
              <a:t> a </a:t>
            </a:r>
            <a:r>
              <a:rPr lang="en-US" dirty="0" err="1">
                <a:latin typeface="Avenir Next LT Pro" panose="020B0504020202020204" pitchFamily="34" charset="0"/>
              </a:rPr>
              <a:t>calibrar</a:t>
            </a:r>
            <a:r>
              <a:rPr lang="en-US" dirty="0">
                <a:latin typeface="Avenir Next LT Pro" panose="020B0504020202020204" pitchFamily="34" charset="0"/>
              </a:rPr>
              <a:t> un major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r>
              <a:rPr lang="en-US" dirty="0">
                <a:latin typeface="Avenir Next LT Pro" panose="020B0504020202020204" pitchFamily="34" charset="0"/>
              </a:rPr>
              <a:t> de </a:t>
            </a:r>
            <a:r>
              <a:rPr lang="en-US" dirty="0" err="1">
                <a:latin typeface="Avenir Next LT Pro" panose="020B0504020202020204" pitchFamily="34" charset="0"/>
              </a:rPr>
              <a:t>medición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pero</a:t>
            </a:r>
            <a:r>
              <a:rPr lang="en-US" dirty="0">
                <a:latin typeface="Avenir Next LT Pro" panose="020B0504020202020204" pitchFamily="34" charset="0"/>
              </a:rPr>
              <a:t> no lo </a:t>
            </a:r>
            <a:r>
              <a:rPr lang="en-US" dirty="0" err="1">
                <a:latin typeface="Avenir Next LT Pro" panose="020B0504020202020204" pitchFamily="34" charset="0"/>
              </a:rPr>
              <a:t>va</a:t>
            </a:r>
            <a:r>
              <a:rPr lang="en-US" dirty="0">
                <a:latin typeface="Avenir Next LT Pro" panose="020B0504020202020204" pitchFamily="34" charset="0"/>
              </a:rPr>
              <a:t> a definer –</a:t>
            </a:r>
            <a:r>
              <a:rPr lang="en-US" dirty="0" err="1">
                <a:latin typeface="Avenir Next LT Pro" panose="020B0504020202020204" pitchFamily="34" charset="0"/>
              </a:rPr>
              <a:t>esto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hace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el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modelo</a:t>
            </a:r>
            <a:endParaRPr lang="en-GB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659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Gill Sans MT</vt:lpstr>
      <vt:lpstr>Office Theme</vt:lpstr>
      <vt:lpstr>2_Tema de Office</vt:lpstr>
      <vt:lpstr>Clase 13: Análisis de confiabilidad de los scores con R-software</vt:lpstr>
      <vt:lpstr>Contenidos</vt:lpstr>
      <vt:lpstr>Introducción a R-software y Rstudio</vt:lpstr>
      <vt:lpstr>R-software</vt:lpstr>
      <vt:lpstr>R-software: Objetos</vt:lpstr>
      <vt:lpstr>R-software: Objetos</vt:lpstr>
      <vt:lpstr>R-software: Lenguaje</vt:lpstr>
      <vt:lpstr>Estimación de confiabilidad en R</vt:lpstr>
      <vt:lpstr>Confiabilidad: Problemas potenciales</vt:lpstr>
      <vt:lpstr>Confiabilidad: Problemas potenciales (2)</vt:lpstr>
      <vt:lpstr>Confiabilidad: Especificidades</vt:lpstr>
      <vt:lpstr>Software: alternativas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scrutiny of reliability and validity</dc:title>
  <dc:creator>Hector Najera</dc:creator>
  <cp:lastModifiedBy>Hector Najera</cp:lastModifiedBy>
  <cp:revision>6</cp:revision>
  <dcterms:created xsi:type="dcterms:W3CDTF">2021-12-01T18:54:36Z</dcterms:created>
  <dcterms:modified xsi:type="dcterms:W3CDTF">2022-05-06T21:18:51Z</dcterms:modified>
</cp:coreProperties>
</file>