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4" r:id="rId4"/>
    <p:sldId id="500" r:id="rId5"/>
    <p:sldId id="501" r:id="rId6"/>
    <p:sldId id="299" r:id="rId7"/>
    <p:sldId id="496" r:id="rId8"/>
    <p:sldId id="300" r:id="rId9"/>
    <p:sldId id="269" r:id="rId10"/>
    <p:sldId id="270" r:id="rId11"/>
    <p:sldId id="271" r:id="rId12"/>
    <p:sldId id="326" r:id="rId13"/>
    <p:sldId id="327" r:id="rId14"/>
    <p:sldId id="272" r:id="rId15"/>
    <p:sldId id="274" r:id="rId16"/>
    <p:sldId id="273" r:id="rId17"/>
    <p:sldId id="304" r:id="rId18"/>
    <p:sldId id="302" r:id="rId19"/>
    <p:sldId id="303" r:id="rId20"/>
    <p:sldId id="276" r:id="rId21"/>
    <p:sldId id="277" r:id="rId22"/>
    <p:sldId id="305" r:id="rId23"/>
    <p:sldId id="497" r:id="rId24"/>
    <p:sldId id="278" r:id="rId25"/>
    <p:sldId id="279" r:id="rId26"/>
    <p:sldId id="281" r:id="rId27"/>
    <p:sldId id="282" r:id="rId28"/>
    <p:sldId id="298" r:id="rId29"/>
    <p:sldId id="502" r:id="rId30"/>
    <p:sldId id="503" r:id="rId31"/>
    <p:sldId id="504" r:id="rId32"/>
    <p:sldId id="4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3FDDC9D5-FB06-494A-A5E7-8E740C3958F0}"/>
    <pc:docChg chg="custSel addSld modSld">
      <pc:chgData name="Hector Najera" userId="04fbcd51e4148ba7" providerId="LiveId" clId="{3FDDC9D5-FB06-494A-A5E7-8E740C3958F0}" dt="2022-11-03T21:21:35.895" v="1020"/>
      <pc:docMkLst>
        <pc:docMk/>
      </pc:docMkLst>
      <pc:sldChg chg="modAnim">
        <pc:chgData name="Hector Najera" userId="04fbcd51e4148ba7" providerId="LiveId" clId="{3FDDC9D5-FB06-494A-A5E7-8E740C3958F0}" dt="2022-11-03T21:21:21.689" v="1015"/>
        <pc:sldMkLst>
          <pc:docMk/>
          <pc:sldMk cId="972490965" sldId="500"/>
        </pc:sldMkLst>
      </pc:sldChg>
      <pc:sldChg chg="modAnim">
        <pc:chgData name="Hector Najera" userId="04fbcd51e4148ba7" providerId="LiveId" clId="{3FDDC9D5-FB06-494A-A5E7-8E740C3958F0}" dt="2022-11-03T21:21:35.895" v="1020"/>
        <pc:sldMkLst>
          <pc:docMk/>
          <pc:sldMk cId="1331668803" sldId="501"/>
        </pc:sldMkLst>
      </pc:sldChg>
      <pc:sldChg chg="modSp new mod">
        <pc:chgData name="Hector Najera" userId="04fbcd51e4148ba7" providerId="LiveId" clId="{3FDDC9D5-FB06-494A-A5E7-8E740C3958F0}" dt="2022-11-03T20:04:46.424" v="485" actId="20577"/>
        <pc:sldMkLst>
          <pc:docMk/>
          <pc:sldMk cId="3919837107" sldId="502"/>
        </pc:sldMkLst>
        <pc:spChg chg="mod">
          <ac:chgData name="Hector Najera" userId="04fbcd51e4148ba7" providerId="LiveId" clId="{3FDDC9D5-FB06-494A-A5E7-8E740C3958F0}" dt="2022-11-03T19:53:29.916" v="30" actId="20577"/>
          <ac:spMkLst>
            <pc:docMk/>
            <pc:sldMk cId="3919837107" sldId="502"/>
            <ac:spMk id="2" creationId="{3411762B-383A-BFBA-BF94-5FF881922178}"/>
          </ac:spMkLst>
        </pc:spChg>
        <pc:spChg chg="mod">
          <ac:chgData name="Hector Najera" userId="04fbcd51e4148ba7" providerId="LiveId" clId="{3FDDC9D5-FB06-494A-A5E7-8E740C3958F0}" dt="2022-11-03T20:04:46.424" v="485" actId="20577"/>
          <ac:spMkLst>
            <pc:docMk/>
            <pc:sldMk cId="3919837107" sldId="502"/>
            <ac:spMk id="3" creationId="{69B28C3A-04BC-7513-1BCC-9E8529DBDE81}"/>
          </ac:spMkLst>
        </pc:spChg>
      </pc:sldChg>
      <pc:sldChg chg="addSp delSp modSp new mod">
        <pc:chgData name="Hector Najera" userId="04fbcd51e4148ba7" providerId="LiveId" clId="{3FDDC9D5-FB06-494A-A5E7-8E740C3958F0}" dt="2022-11-03T20:07:54.808" v="796" actId="20577"/>
        <pc:sldMkLst>
          <pc:docMk/>
          <pc:sldMk cId="2781030515" sldId="503"/>
        </pc:sldMkLst>
        <pc:spChg chg="mod">
          <ac:chgData name="Hector Najera" userId="04fbcd51e4148ba7" providerId="LiveId" clId="{3FDDC9D5-FB06-494A-A5E7-8E740C3958F0}" dt="2022-11-03T20:07:07.028" v="525" actId="20577"/>
          <ac:spMkLst>
            <pc:docMk/>
            <pc:sldMk cId="2781030515" sldId="503"/>
            <ac:spMk id="2" creationId="{4B671E5D-2B88-D616-5018-5A6B5805FC5F}"/>
          </ac:spMkLst>
        </pc:spChg>
        <pc:spChg chg="del">
          <ac:chgData name="Hector Najera" userId="04fbcd51e4148ba7" providerId="LiveId" clId="{3FDDC9D5-FB06-494A-A5E7-8E740C3958F0}" dt="2022-11-03T20:05:45.106" v="487"/>
          <ac:spMkLst>
            <pc:docMk/>
            <pc:sldMk cId="2781030515" sldId="503"/>
            <ac:spMk id="3" creationId="{A225C3C0-AB7D-D580-085E-4AEFD69214B4}"/>
          </ac:spMkLst>
        </pc:spChg>
        <pc:spChg chg="add del mod">
          <ac:chgData name="Hector Najera" userId="04fbcd51e4148ba7" providerId="LiveId" clId="{3FDDC9D5-FB06-494A-A5E7-8E740C3958F0}" dt="2022-11-03T20:06:59.359" v="493"/>
          <ac:spMkLst>
            <pc:docMk/>
            <pc:sldMk cId="2781030515" sldId="503"/>
            <ac:spMk id="7" creationId="{0282C9F3-00C9-4DBB-A5F8-4AAFB4B6254D}"/>
          </ac:spMkLst>
        </pc:spChg>
        <pc:spChg chg="add mod">
          <ac:chgData name="Hector Najera" userId="04fbcd51e4148ba7" providerId="LiveId" clId="{3FDDC9D5-FB06-494A-A5E7-8E740C3958F0}" dt="2022-11-03T20:07:54.808" v="796" actId="20577"/>
          <ac:spMkLst>
            <pc:docMk/>
            <pc:sldMk cId="2781030515" sldId="503"/>
            <ac:spMk id="10" creationId="{5E3398F9-08E3-AB6C-B958-BD3AFD2BF72E}"/>
          </ac:spMkLst>
        </pc:spChg>
        <pc:picChg chg="add del mod">
          <ac:chgData name="Hector Najera" userId="04fbcd51e4148ba7" providerId="LiveId" clId="{3FDDC9D5-FB06-494A-A5E7-8E740C3958F0}" dt="2022-11-03T20:06:55.923" v="492" actId="478"/>
          <ac:picMkLst>
            <pc:docMk/>
            <pc:sldMk cId="2781030515" sldId="503"/>
            <ac:picMk id="5" creationId="{D20EEA5C-244B-87BC-7AFC-150B24DD1A29}"/>
          </ac:picMkLst>
        </pc:picChg>
        <pc:picChg chg="add mod">
          <ac:chgData name="Hector Najera" userId="04fbcd51e4148ba7" providerId="LiveId" clId="{3FDDC9D5-FB06-494A-A5E7-8E740C3958F0}" dt="2022-11-03T20:07:10.631" v="526" actId="1076"/>
          <ac:picMkLst>
            <pc:docMk/>
            <pc:sldMk cId="2781030515" sldId="503"/>
            <ac:picMk id="9" creationId="{5F6B4299-45BD-CE1C-C65D-D8422427168E}"/>
          </ac:picMkLst>
        </pc:picChg>
      </pc:sldChg>
      <pc:sldChg chg="addSp delSp modSp new mod">
        <pc:chgData name="Hector Najera" userId="04fbcd51e4148ba7" providerId="LiveId" clId="{3FDDC9D5-FB06-494A-A5E7-8E740C3958F0}" dt="2022-11-03T20:19:04.537" v="1014" actId="1076"/>
        <pc:sldMkLst>
          <pc:docMk/>
          <pc:sldMk cId="1780064050" sldId="504"/>
        </pc:sldMkLst>
        <pc:spChg chg="mod">
          <ac:chgData name="Hector Najera" userId="04fbcd51e4148ba7" providerId="LiveId" clId="{3FDDC9D5-FB06-494A-A5E7-8E740C3958F0}" dt="2022-11-03T20:08:34.318" v="826" actId="20577"/>
          <ac:spMkLst>
            <pc:docMk/>
            <pc:sldMk cId="1780064050" sldId="504"/>
            <ac:spMk id="2" creationId="{06D540FB-20FE-D6E1-4D1D-22E982BA526A}"/>
          </ac:spMkLst>
        </pc:spChg>
        <pc:spChg chg="del">
          <ac:chgData name="Hector Najera" userId="04fbcd51e4148ba7" providerId="LiveId" clId="{3FDDC9D5-FB06-494A-A5E7-8E740C3958F0}" dt="2022-11-03T20:08:18.071" v="805" actId="22"/>
          <ac:spMkLst>
            <pc:docMk/>
            <pc:sldMk cId="1780064050" sldId="504"/>
            <ac:spMk id="3" creationId="{ACE96361-D210-48FA-53A0-ACD1637B573B}"/>
          </ac:spMkLst>
        </pc:spChg>
        <pc:spChg chg="add mod">
          <ac:chgData name="Hector Najera" userId="04fbcd51e4148ba7" providerId="LiveId" clId="{3FDDC9D5-FB06-494A-A5E7-8E740C3958F0}" dt="2022-11-03T20:19:04.537" v="1014" actId="1076"/>
          <ac:spMkLst>
            <pc:docMk/>
            <pc:sldMk cId="1780064050" sldId="504"/>
            <ac:spMk id="6" creationId="{59D73A75-2674-97D4-CA11-05115A26FBA2}"/>
          </ac:spMkLst>
        </pc:spChg>
        <pc:picChg chg="add mod ord">
          <ac:chgData name="Hector Najera" userId="04fbcd51e4148ba7" providerId="LiveId" clId="{3FDDC9D5-FB06-494A-A5E7-8E740C3958F0}" dt="2022-11-03T20:10:15.944" v="976" actId="1076"/>
          <ac:picMkLst>
            <pc:docMk/>
            <pc:sldMk cId="1780064050" sldId="504"/>
            <ac:picMk id="5" creationId="{FEA4A971-4BBF-D2AB-C7D1-837B564A27BF}"/>
          </ac:picMkLst>
        </pc:picChg>
        <pc:picChg chg="add mod">
          <ac:chgData name="Hector Najera" userId="04fbcd51e4148ba7" providerId="LiveId" clId="{3FDDC9D5-FB06-494A-A5E7-8E740C3958F0}" dt="2022-11-03T20:10:26.361" v="982" actId="1076"/>
          <ac:picMkLst>
            <pc:docMk/>
            <pc:sldMk cId="1780064050" sldId="504"/>
            <ac:picMk id="8" creationId="{09ED954E-A562-E2B0-C909-3810601904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2DAE-6D6C-9B75-0568-7F03C3533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959F-8B4A-F80A-EE4A-6A49C501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DBFD-DC9A-E546-F8BD-6D8BCDFB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CE23-9C2F-99DB-29C8-5A02B869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727A-C7AD-D10B-23BD-0E9A3BBD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C954-88D6-2038-C9E4-0A0941FD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926BF-0830-74AD-D226-98AC4841E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AB09-FB52-96FF-CB80-E43821FD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DE06-5D24-9891-D2A8-8F64F4FF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3A70-18B5-28D5-0E0D-5B5C97D0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5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33F1A-E473-AC05-BD7C-E9345F1C9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DC33-C20D-E3F4-2154-F6BF1653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08B8-1729-1E3A-3667-BF6A5DB7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73E1-3563-F83F-DFA4-58D5473A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A0C0-171E-1F3F-1E68-AFEA0D9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2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7" t="1" r="-1" b="1130"/>
          <a:stretch/>
        </p:blipFill>
        <p:spPr>
          <a:xfrm>
            <a:off x="2" y="1"/>
            <a:ext cx="1220780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3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1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4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4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9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7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3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1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2597151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7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020F-BFB8-34DC-82BD-1919E4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EE73-2862-DDD2-301A-857AA679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5079-BDC8-473F-DDA5-744B2418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E757-5754-E442-74AD-A2FF5A7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1BA75-0E84-A06F-87A7-592517D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77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87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7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3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4C6B-A470-640D-2E45-EA839BB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13E9-207E-FAC6-D257-576B5617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887C-F411-F8ED-FC10-D4D18A8E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0069-6E69-3617-C43A-0CC92995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EF9B-9300-E32D-B0D8-B8EF2D9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354D-94A0-0E12-1294-CFDBB7A1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28A-99BF-E400-042E-61CCDBFBF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EE2-3B15-BBCA-7C5A-493CF2A34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F23D-0986-D53E-65A0-C3887446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5368-874C-9CAD-7742-EAB18FF7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4AE1-0B14-C267-6F50-24B0F1D7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E35F-BEA9-11EB-B91E-19945B8A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EB7C-773D-25EA-9A5F-F470CD9E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DE3AE-E0C1-1CA5-3B55-B73B8C4FF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8CB2C-E0E6-9ADB-C99B-B9B600F22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2BF0B-6870-0F4C-BEE0-0D5521E0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25BD5-E3BA-59E2-F504-0110AB1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5A3A8-9F7F-6404-B6AC-37E23F2B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ACD89-B8F0-016E-7B5D-F421E48D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DF7C-1292-DA6F-FFF6-C7D031DC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B21FF-1126-A99F-7068-2AF79863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FECBD-86B8-94F7-C9A8-D7DDFB0B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CB0B-0CCB-7339-C225-32D363D7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7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34EB9-AA23-E214-B543-BB95F96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3C18-5043-E4BA-F198-930536C6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68C1C-AD9B-7FCB-9286-0D8E115B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8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EEAF-1BD4-FF6F-496C-90060215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13B6-C8D5-403C-6B08-CA0BA628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866B7-AFCA-3D1F-A503-FF05F6D7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E17A-5C45-29D6-3377-6FBD6B6A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93D1-1BB8-5ABE-AFBA-B5E4EF9D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23FA-92B2-B37A-39EB-437B7D60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2EEC-22DE-3A50-4052-F05FC1DD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5CA68-A619-E5C7-E94C-830F71CF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38C39-D8E7-20C9-C4AF-5B854680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28CA-2205-48C9-E4DF-7F849F4E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A23F-0505-48D3-D97F-FEDDEF89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A9931-5EB2-E550-BE74-2F79381B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4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217E3-C657-18AE-2B7C-9D8A8247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D7556-7FC2-05E7-8CCF-E589D58F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9EEA-2526-D95E-0B18-04628C68F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C808-CEE3-4C88-AF76-F22A26CB7BC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3306-A2C0-9E78-AC0A-0929D320F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6C69-148B-59DE-F1B9-59EE0019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6957-1B78-471A-AB1D-C4C062FC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FC50-196A-4C19-91EB-840118DA7B2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8B52-DDA0-4326-85F9-19C44345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6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8572-52AD-481E-8A0F-BCB72DA56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Clase 12: Teoría de respuesta al ítem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5185B-48FD-44F5-8579-F45065368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Héctor Nájera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138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001-D26D-4372-B144-FABAECD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TRI de un parámetro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C0C26-FC75-4E2F-A249-77F739EBE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97" y="1643321"/>
            <a:ext cx="5797551" cy="4649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1E983-B513-4762-9FE7-73A42383F102}"/>
              </a:ext>
            </a:extLst>
          </p:cNvPr>
          <p:cNvSpPr txBox="1"/>
          <p:nvPr/>
        </p:nvSpPr>
        <p:spPr>
          <a:xfrm>
            <a:off x="545284" y="1951672"/>
            <a:ext cx="3254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El TRI de un parámetro sólo usa “b” (Severidad / Dificultad)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Asume que todos los indicadores “Discriminan” igual. </a:t>
            </a: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293FF1B3-626B-4394-9572-869665C355E3}"/>
              </a:ext>
            </a:extLst>
          </p:cNvPr>
          <p:cNvSpPr txBox="1"/>
          <p:nvPr/>
        </p:nvSpPr>
        <p:spPr>
          <a:xfrm>
            <a:off x="342371" y="3810014"/>
            <a:ext cx="4655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También se le conoce como modelo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Rasch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(Aunque la gente que sigue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Rasch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NO estarían muy de acuerdo).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Rasch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quería separar cualquier relación que pudiera tener el “examinado” del “test”.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IRT ve la interacción entre ambos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729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BC6A-3648-415D-80C7-02FC999F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Rasch</a:t>
            </a:r>
            <a:r>
              <a:rPr lang="es-MX" dirty="0"/>
              <a:t> vs TRI de un parámetro</a:t>
            </a:r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732746-F3BB-4681-B163-E39860076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043"/>
            <a:ext cx="6313202" cy="5279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DC39F-DA74-40AE-A481-E667C027D09D}"/>
              </a:ext>
            </a:extLst>
          </p:cNvPr>
          <p:cNvSpPr txBox="1"/>
          <p:nvPr/>
        </p:nvSpPr>
        <p:spPr>
          <a:xfrm>
            <a:off x="7434943" y="1690688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Lo importante es qué tanto se parecen los datos a la teoría!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El modelo es correcto y los datos deben ajustarse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F1070FC-873E-495E-8088-F5434F713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99" y="3429000"/>
            <a:ext cx="4152075" cy="29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92B7-9A07-4631-949F-71C1761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Rasch</a:t>
            </a:r>
            <a:r>
              <a:rPr lang="es-MX" dirty="0"/>
              <a:t> vs TRI de un parámetro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0601-6850-49F5-B54F-9DA500B8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44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Comunidad estadística: Los modelos son imperfectos y lo mejor que podemos hacer es evaluar si resultan en una buena representación del mundo observado</a:t>
            </a:r>
            <a:endParaRPr lang="en-GB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DCCD873-8ECB-4988-B016-9761C6A81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39" y="3283296"/>
            <a:ext cx="2247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8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A42-011F-433E-B829-10E8CC69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TRI dos parámetros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1BCE641-F439-44A7-8DD1-44285D2C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77" y="1780564"/>
            <a:ext cx="5262693" cy="39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E169-A316-432A-8A8B-EC6A3D49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La importancia de la discriminación</a:t>
            </a:r>
          </a:p>
        </p:txBody>
      </p:sp>
      <p:pic>
        <p:nvPicPr>
          <p:cNvPr id="4" name="Content Placeholder 3" descr="Econometrics By Simulation: Playing around with IRT Graphs - Mozilla Firefox">
            <a:extLst>
              <a:ext uri="{FF2B5EF4-FFF2-40B4-BE49-F238E27FC236}">
                <a16:creationId xmlns:a16="http://schemas.microsoft.com/office/drawing/2014/main" id="{2721B4DF-D4F8-4A43-93B1-3F0A456E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t="32371" r="48188" b="36344"/>
          <a:stretch/>
        </p:blipFill>
        <p:spPr>
          <a:xfrm>
            <a:off x="3171039" y="1471560"/>
            <a:ext cx="6342077" cy="4839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D4EB0-1A5A-4AFF-B398-00E08E78552E}"/>
              </a:ext>
            </a:extLst>
          </p:cNvPr>
          <p:cNvSpPr txBox="1"/>
          <p:nvPr/>
        </p:nvSpPr>
        <p:spPr>
          <a:xfrm>
            <a:off x="293615" y="1593908"/>
            <a:ext cx="244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Qué curva nos hablaría de un mal indicador?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Qué quisiéramos en un buen indicador</a:t>
            </a:r>
          </a:p>
        </p:txBody>
      </p:sp>
    </p:spTree>
    <p:extLst>
      <p:ext uri="{BB962C8B-B14F-4D97-AF65-F5344CB8AC3E}">
        <p14:creationId xmlns:p14="http://schemas.microsoft.com/office/powerpoint/2010/main" val="4286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29F1-9760-4648-910F-BDCADCCA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644CEAF-F4A6-40A1-A57D-33EE6431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59" y="1298196"/>
            <a:ext cx="4807643" cy="4807643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AB89601-78D3-4354-8B4E-DED62CFF2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09" y="1298196"/>
            <a:ext cx="4807644" cy="480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3BFFF-29DA-4360-AD68-5A6C30A4C041}"/>
              </a:ext>
            </a:extLst>
          </p:cNvPr>
          <p:cNvSpPr txBox="1"/>
          <p:nvPr/>
        </p:nvSpPr>
        <p:spPr>
          <a:xfrm>
            <a:off x="1619075" y="6249798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México (2012)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B090D-2FE4-431D-91F4-3081FAD57A09}"/>
              </a:ext>
            </a:extLst>
          </p:cNvPr>
          <p:cNvSpPr txBox="1"/>
          <p:nvPr/>
        </p:nvSpPr>
        <p:spPr>
          <a:xfrm>
            <a:off x="7331978" y="6249798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Argentina 2012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CEB17-89FD-415D-B4C2-179791FAC51A}"/>
              </a:ext>
            </a:extLst>
          </p:cNvPr>
          <p:cNvSpPr txBox="1"/>
          <p:nvPr/>
        </p:nvSpPr>
        <p:spPr>
          <a:xfrm>
            <a:off x="9490745" y="6480279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Nájera y Gordon (2019)</a:t>
            </a:r>
          </a:p>
        </p:txBody>
      </p:sp>
    </p:spTree>
    <p:extLst>
      <p:ext uri="{BB962C8B-B14F-4D97-AF65-F5344CB8AC3E}">
        <p14:creationId xmlns:p14="http://schemas.microsoft.com/office/powerpoint/2010/main" val="551863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C0A9-E61F-48CF-A47B-830787D5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399" y="274639"/>
            <a:ext cx="8558635" cy="782098"/>
          </a:xfrm>
        </p:spPr>
        <p:txBody>
          <a:bodyPr>
            <a:normAutofit fontScale="90000"/>
          </a:bodyPr>
          <a:lstStyle/>
          <a:p>
            <a:r>
              <a:rPr lang="es-MX" dirty="0"/>
              <a:t>Ejercicio con la EMSA (Escala Mexicana de Seguridad Alimentaria)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B755EE-A054-47E7-85E2-4509A775F54E}"/>
              </a:ext>
            </a:extLst>
          </p:cNvPr>
          <p:cNvCxnSpPr/>
          <p:nvPr/>
        </p:nvCxnSpPr>
        <p:spPr>
          <a:xfrm flipV="1">
            <a:off x="1627464" y="1635853"/>
            <a:ext cx="0" cy="444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FE0121-AD98-46D0-B07B-0EFA87F6204F}"/>
              </a:ext>
            </a:extLst>
          </p:cNvPr>
          <p:cNvCxnSpPr/>
          <p:nvPr/>
        </p:nvCxnSpPr>
        <p:spPr>
          <a:xfrm>
            <a:off x="998290" y="5947794"/>
            <a:ext cx="101926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333C86-C6D9-43F6-83B2-E7524FAB79EC}"/>
              </a:ext>
            </a:extLst>
          </p:cNvPr>
          <p:cNvSpPr txBox="1"/>
          <p:nvPr/>
        </p:nvSpPr>
        <p:spPr>
          <a:xfrm>
            <a:off x="4848835" y="6140625"/>
            <a:ext cx="413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Nivel latente de inseguridad alimentaria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D3441-AB99-4795-B7F5-4FA8D19FBB84}"/>
              </a:ext>
            </a:extLst>
          </p:cNvPr>
          <p:cNvSpPr txBox="1"/>
          <p:nvPr/>
        </p:nvSpPr>
        <p:spPr>
          <a:xfrm>
            <a:off x="176174" y="3429000"/>
            <a:ext cx="119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 de ocurrencia del evento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22288-025A-409A-8567-5D671AAF00F3}"/>
              </a:ext>
            </a:extLst>
          </p:cNvPr>
          <p:cNvSpPr txBox="1"/>
          <p:nvPr/>
        </p:nvSpPr>
        <p:spPr>
          <a:xfrm>
            <a:off x="8984609" y="1484726"/>
            <a:ext cx="24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Preocupó de que sus alimentos se acabaran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67699-256E-46E5-816A-859C0A27EC3C}"/>
              </a:ext>
            </a:extLst>
          </p:cNvPr>
          <p:cNvSpPr txBox="1"/>
          <p:nvPr/>
        </p:nvSpPr>
        <p:spPr>
          <a:xfrm>
            <a:off x="8984607" y="2746763"/>
            <a:ext cx="24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Dejaron de tener una alimentación saludable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BAE42-2D78-46E4-A89A-7AFFE62D8E5C}"/>
              </a:ext>
            </a:extLst>
          </p:cNvPr>
          <p:cNvSpPr txBox="1"/>
          <p:nvPr/>
        </p:nvSpPr>
        <p:spPr>
          <a:xfrm>
            <a:off x="998290" y="1795244"/>
            <a:ext cx="62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E5047-DD08-4C18-B4ED-D81F7278E70A}"/>
              </a:ext>
            </a:extLst>
          </p:cNvPr>
          <p:cNvSpPr txBox="1"/>
          <p:nvPr/>
        </p:nvSpPr>
        <p:spPr>
          <a:xfrm>
            <a:off x="1052820" y="5491135"/>
            <a:ext cx="62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3195B-A665-4D29-9C6E-F5AEF8B709D2}"/>
              </a:ext>
            </a:extLst>
          </p:cNvPr>
          <p:cNvSpPr txBox="1"/>
          <p:nvPr/>
        </p:nvSpPr>
        <p:spPr>
          <a:xfrm>
            <a:off x="1963028" y="3669061"/>
            <a:ext cx="9227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Dónde se ubicaría una curva respecto a la otra? Cuál va a la izquierda?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28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cionOctubre2020_files/figure-pptx/unnamed-chunk-3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392" y="1600200"/>
            <a:ext cx="5688632" cy="4550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-384720" y="6237312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Curvas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características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Modelo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 un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parámetro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(Rasch).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Adultos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CBE55-B356-4EBC-BA45-0A9640037988}"/>
              </a:ext>
            </a:extLst>
          </p:cNvPr>
          <p:cNvSpPr txBox="1"/>
          <p:nvPr/>
        </p:nvSpPr>
        <p:spPr>
          <a:xfrm>
            <a:off x="3143672" y="204808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Modelo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 un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parámetro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severidad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cionOctubre2020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5360" y="1417638"/>
            <a:ext cx="5760640" cy="46085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19336" y="6123376"/>
            <a:ext cx="7365504" cy="508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Curvas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características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Modelo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 un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parámetro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(Rasch). 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Adultos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708213-B2D4-4A48-94CB-B9F5EDCC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02" y="282290"/>
            <a:ext cx="8229600" cy="677024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1F57-E880-4FAF-8DCD-3643126E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la EMSA (Escala Mexicana de Seguridad Alimentaria)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B2E3-117B-44A4-B396-06D80E48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EMSA asume que sólo hay diferencias en severidad, no en discriminación. Es decir, un modelo </a:t>
            </a:r>
            <a:r>
              <a:rPr lang="es-MX" dirty="0" err="1"/>
              <a:t>Rasch</a:t>
            </a:r>
            <a:endParaRPr lang="es-MX" dirty="0"/>
          </a:p>
          <a:p>
            <a:r>
              <a:rPr lang="es-MX" dirty="0"/>
              <a:t>Entonces ¿Qué pasa si este supuesto se viola?</a:t>
            </a:r>
          </a:p>
          <a:p>
            <a:r>
              <a:rPr lang="es-MX" dirty="0"/>
              <a:t>¿Es grave?</a:t>
            </a:r>
          </a:p>
        </p:txBody>
      </p:sp>
    </p:spTree>
    <p:extLst>
      <p:ext uri="{BB962C8B-B14F-4D97-AF65-F5344CB8AC3E}">
        <p14:creationId xmlns:p14="http://schemas.microsoft.com/office/powerpoint/2010/main" val="89493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3400" y="2116646"/>
            <a:ext cx="8024091" cy="1932840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dirty="0"/>
              <a:t>Teoría de respuesta al ítem (TRI)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5600" y="4480097"/>
            <a:ext cx="6400800" cy="1338317"/>
          </a:xfrm>
        </p:spPr>
        <p:txBody>
          <a:bodyPr/>
          <a:lstStyle/>
          <a:p>
            <a:r>
              <a:rPr lang="es-ES" dirty="0"/>
              <a:t>Capítulo 14 </a:t>
            </a:r>
            <a:r>
              <a:rPr lang="es-ES" dirty="0" err="1"/>
              <a:t>Bandalos</a:t>
            </a:r>
            <a:r>
              <a:rPr lang="es-ES" dirty="0"/>
              <a:t> </a:t>
            </a:r>
          </a:p>
        </p:txBody>
      </p:sp>
      <p:pic>
        <p:nvPicPr>
          <p:cNvPr id="7" name="Picture 4" descr="Imagen relacionad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477" y="5638799"/>
            <a:ext cx="1463040" cy="12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6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C0A9-E61F-48CF-A47B-830787D5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399" y="274639"/>
            <a:ext cx="8558635" cy="782098"/>
          </a:xfrm>
        </p:spPr>
        <p:txBody>
          <a:bodyPr>
            <a:normAutofit fontScale="90000"/>
          </a:bodyPr>
          <a:lstStyle/>
          <a:p>
            <a:r>
              <a:rPr lang="es-MX" dirty="0"/>
              <a:t>Ejercicio con la EMSA (Escala Mexicana de Seguridad Alimentaria)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B755EE-A054-47E7-85E2-4509A775F54E}"/>
              </a:ext>
            </a:extLst>
          </p:cNvPr>
          <p:cNvCxnSpPr/>
          <p:nvPr/>
        </p:nvCxnSpPr>
        <p:spPr>
          <a:xfrm flipV="1">
            <a:off x="1627464" y="1635853"/>
            <a:ext cx="0" cy="444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FE0121-AD98-46D0-B07B-0EFA87F6204F}"/>
              </a:ext>
            </a:extLst>
          </p:cNvPr>
          <p:cNvCxnSpPr/>
          <p:nvPr/>
        </p:nvCxnSpPr>
        <p:spPr>
          <a:xfrm>
            <a:off x="998290" y="5947794"/>
            <a:ext cx="101926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333C86-C6D9-43F6-83B2-E7524FAB79EC}"/>
              </a:ext>
            </a:extLst>
          </p:cNvPr>
          <p:cNvSpPr txBox="1"/>
          <p:nvPr/>
        </p:nvSpPr>
        <p:spPr>
          <a:xfrm>
            <a:off x="4848835" y="6140625"/>
            <a:ext cx="413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Nivel latente de inseguridad alimentaria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D3441-AB99-4795-B7F5-4FA8D19FBB84}"/>
              </a:ext>
            </a:extLst>
          </p:cNvPr>
          <p:cNvSpPr txBox="1"/>
          <p:nvPr/>
        </p:nvSpPr>
        <p:spPr>
          <a:xfrm>
            <a:off x="176174" y="3429000"/>
            <a:ext cx="119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 de ocurrencia del evento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22288-025A-409A-8567-5D671AAF00F3}"/>
              </a:ext>
            </a:extLst>
          </p:cNvPr>
          <p:cNvSpPr txBox="1"/>
          <p:nvPr/>
        </p:nvSpPr>
        <p:spPr>
          <a:xfrm>
            <a:off x="8984609" y="1484726"/>
            <a:ext cx="24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Adulto se fue a la cama sin cenar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67699-256E-46E5-816A-859C0A27EC3C}"/>
              </a:ext>
            </a:extLst>
          </p:cNvPr>
          <p:cNvSpPr txBox="1"/>
          <p:nvPr/>
        </p:nvSpPr>
        <p:spPr>
          <a:xfrm>
            <a:off x="8984607" y="2746763"/>
            <a:ext cx="24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Niño se fue a la cama sin cenar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F114B-3334-43F9-92CB-DD8BD267BB94}"/>
              </a:ext>
            </a:extLst>
          </p:cNvPr>
          <p:cNvSpPr txBox="1"/>
          <p:nvPr/>
        </p:nvSpPr>
        <p:spPr>
          <a:xfrm>
            <a:off x="8984606" y="3362469"/>
            <a:ext cx="24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Se quedaron sin alimentos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BAE42-2D78-46E4-A89A-7AFFE62D8E5C}"/>
              </a:ext>
            </a:extLst>
          </p:cNvPr>
          <p:cNvSpPr txBox="1"/>
          <p:nvPr/>
        </p:nvSpPr>
        <p:spPr>
          <a:xfrm>
            <a:off x="998290" y="1795244"/>
            <a:ext cx="62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E5047-DD08-4C18-B4ED-D81F7278E70A}"/>
              </a:ext>
            </a:extLst>
          </p:cNvPr>
          <p:cNvSpPr txBox="1"/>
          <p:nvPr/>
        </p:nvSpPr>
        <p:spPr>
          <a:xfrm>
            <a:off x="1052820" y="5491135"/>
            <a:ext cx="62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4207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7387-A191-449F-BCA2-A652789F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PresentacionOctubre2020_files/figure-pptx/unnamed-chunk-9-1.png">
            <a:extLst>
              <a:ext uri="{FF2B5EF4-FFF2-40B4-BE49-F238E27FC236}">
                <a16:creationId xmlns:a16="http://schemas.microsoft.com/office/drawing/2014/main" id="{78570657-A507-4647-BFD3-4351A67D272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651" y="783035"/>
            <a:ext cx="5728996" cy="5291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753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546-C799-4B55-AA7F-0F83659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o dos parámetros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0A1B-8A7C-495E-AE01-323A2E30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ventaja de TRI, al igual que en CFA, es que podemos comparar modelos usando estadísticos globales de ajuste</a:t>
            </a:r>
          </a:p>
          <a:p>
            <a:pPr lvl="1"/>
            <a:r>
              <a:rPr lang="es-MX" dirty="0"/>
              <a:t>TLI, CFI, BIC, AIC, </a:t>
            </a:r>
            <a:r>
              <a:rPr lang="es-MX" dirty="0" err="1"/>
              <a:t>BICn</a:t>
            </a:r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Podemos saber qué modelo hacer un mejor ajuste de los datos.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18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82F7-9D9F-4AB5-9596-76062E85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Supuestos básicos de TRI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60CA-FFFF-4A47-A50B-2266742C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Dimensionalidad: Están pensados para modelos unidimensionales aunque pueden acomodar modelos multidimensionales</a:t>
            </a:r>
          </a:p>
          <a:p>
            <a:r>
              <a:rPr lang="es-MX" dirty="0"/>
              <a:t>Independencia local: La variación se debe al factor y la correlación entre ítems se debe al factor</a:t>
            </a:r>
          </a:p>
          <a:p>
            <a:r>
              <a:rPr lang="es-MX" dirty="0"/>
              <a:t>Forma funcional: Relación entre el factor y las respuestas</a:t>
            </a:r>
          </a:p>
        </p:txBody>
      </p:sp>
    </p:spTree>
    <p:extLst>
      <p:ext uri="{BB962C8B-B14F-4D97-AF65-F5344CB8AC3E}">
        <p14:creationId xmlns:p14="http://schemas.microsoft.com/office/powerpoint/2010/main" val="1769953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182D-68CD-493A-BB47-39D51EA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Relación entre TRI y análisis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315E-BB85-4952-B6C7-F35CDB359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Parecen tener varios aspectos en común</a:t>
            </a:r>
          </a:p>
          <a:p>
            <a:r>
              <a:rPr lang="es-MX" dirty="0"/>
              <a:t>¿Cuál puede ser la relación entre TRI y análisis factorial?</a:t>
            </a:r>
          </a:p>
          <a:p>
            <a:r>
              <a:rPr lang="es-MX" dirty="0"/>
              <a:t>Piensen en los parámetros de un modelo unidimensional</a:t>
            </a:r>
          </a:p>
          <a:p>
            <a:pPr lvl="1"/>
            <a:r>
              <a:rPr lang="es-MX" dirty="0"/>
              <a:t>Discriminación  - - - Carga factorial</a:t>
            </a:r>
          </a:p>
        </p:txBody>
      </p:sp>
    </p:spTree>
    <p:extLst>
      <p:ext uri="{BB962C8B-B14F-4D97-AF65-F5344CB8AC3E}">
        <p14:creationId xmlns:p14="http://schemas.microsoft.com/office/powerpoint/2010/main" val="33338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E169-A316-432A-8A8B-EC6A3D49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La importancia de la discriminación</a:t>
            </a:r>
          </a:p>
        </p:txBody>
      </p:sp>
      <p:pic>
        <p:nvPicPr>
          <p:cNvPr id="4" name="Content Placeholder 3" descr="Econometrics By Simulation: Playing around with IRT Graphs - Mozilla Firefox">
            <a:extLst>
              <a:ext uri="{FF2B5EF4-FFF2-40B4-BE49-F238E27FC236}">
                <a16:creationId xmlns:a16="http://schemas.microsoft.com/office/drawing/2014/main" id="{2721B4DF-D4F8-4A43-93B1-3F0A456E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t="32371" r="48188" b="36344"/>
          <a:stretch/>
        </p:blipFill>
        <p:spPr>
          <a:xfrm>
            <a:off x="251672" y="1815509"/>
            <a:ext cx="5371124" cy="409873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A6569-EF23-4993-A396-C86D19475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0" y="2216087"/>
            <a:ext cx="4330923" cy="242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77F5E-0C72-4DD3-8E82-6BA3A3487873}"/>
              </a:ext>
            </a:extLst>
          </p:cNvPr>
          <p:cNvSpPr txBox="1"/>
          <p:nvPr/>
        </p:nvSpPr>
        <p:spPr>
          <a:xfrm>
            <a:off x="6526635" y="5645791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Son equivalentes. La diferencia es la parametrización!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Logit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v métrica del factor)</a:t>
            </a:r>
          </a:p>
        </p:txBody>
      </p:sp>
    </p:spTree>
    <p:extLst>
      <p:ext uri="{BB962C8B-B14F-4D97-AF65-F5344CB8AC3E}">
        <p14:creationId xmlns:p14="http://schemas.microsoft.com/office/powerpoint/2010/main" val="427095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CD59E-D791-4B63-A20E-1E3F933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8"/>
            <a:ext cx="8128000" cy="782637"/>
          </a:xfrm>
        </p:spPr>
        <p:txBody>
          <a:bodyPr>
            <a:normAutofit fontScale="90000"/>
          </a:bodyPr>
          <a:lstStyle/>
          <a:p>
            <a:r>
              <a:rPr lang="es-MX" dirty="0"/>
              <a:t>La importancia de la discriminación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B8E8-C78F-4793-8D0A-995421A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las cargas factoriales son bajas </a:t>
            </a:r>
            <a:r>
              <a:rPr lang="en-GB" dirty="0"/>
              <a:t>¿</a:t>
            </a:r>
            <a:r>
              <a:rPr lang="es-MX" dirty="0"/>
              <a:t>Cómo lucirían las curvas?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435D75-3902-43A4-B9BD-8CC09A9AC084}"/>
              </a:ext>
            </a:extLst>
          </p:cNvPr>
          <p:cNvCxnSpPr/>
          <p:nvPr/>
        </p:nvCxnSpPr>
        <p:spPr>
          <a:xfrm flipV="1">
            <a:off x="1610686" y="2348917"/>
            <a:ext cx="0" cy="410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2AFB06-9392-48EA-A881-A78F00474997}"/>
              </a:ext>
            </a:extLst>
          </p:cNvPr>
          <p:cNvCxnSpPr/>
          <p:nvPr/>
        </p:nvCxnSpPr>
        <p:spPr>
          <a:xfrm flipV="1">
            <a:off x="947956" y="6126164"/>
            <a:ext cx="9680895" cy="13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A897BD-B3B5-4C59-A249-4888E867AE7C}"/>
              </a:ext>
            </a:extLst>
          </p:cNvPr>
          <p:cNvSpPr txBox="1"/>
          <p:nvPr/>
        </p:nvSpPr>
        <p:spPr>
          <a:xfrm>
            <a:off x="5394121" y="6451134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6D8A4-69EC-48DE-8418-C1100498D1E6}"/>
              </a:ext>
            </a:extLst>
          </p:cNvPr>
          <p:cNvSpPr txBox="1"/>
          <p:nvPr/>
        </p:nvSpPr>
        <p:spPr>
          <a:xfrm>
            <a:off x="746620" y="3665989"/>
            <a:ext cx="6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113919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25D45-448E-4DFA-BFBC-6C85428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Evaluación de discriminación y dificultad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D3822-7E66-4DE8-8FCC-EB3EBEC1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Discriminación baja es definitivamente indeseable. Qué bajo es muy bajo: .9 (~.4 con cargas factoriales estandarizadas).</a:t>
            </a:r>
          </a:p>
          <a:p>
            <a:r>
              <a:rPr lang="es-MX" dirty="0"/>
              <a:t>Un modelo TRI o factorial con bajas cargas factoriales es un mal </a:t>
            </a:r>
            <a:r>
              <a:rPr lang="es-MX"/>
              <a:t>modelo.</a:t>
            </a:r>
            <a:endParaRPr lang="es-MX" dirty="0"/>
          </a:p>
          <a:p>
            <a:r>
              <a:rPr lang="es-MX" dirty="0"/>
              <a:t>Severidad. Depende del estudio pero extremos &gt;+3 o &lt;-3 desviaciones estándar difícilmente va a ser útil</a:t>
            </a:r>
          </a:p>
        </p:txBody>
      </p:sp>
    </p:spTree>
    <p:extLst>
      <p:ext uri="{BB962C8B-B14F-4D97-AF65-F5344CB8AC3E}">
        <p14:creationId xmlns:p14="http://schemas.microsoft.com/office/powerpoint/2010/main" val="186509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762B-383A-BFBA-BF94-5FF88192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TRI y teoría de la información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8C3A-04BC-7513-1BCC-9E8529DB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Claude Shannon 1948</a:t>
            </a:r>
          </a:p>
          <a:p>
            <a:pPr lvl="1"/>
            <a:r>
              <a:rPr lang="en-GB" dirty="0" err="1"/>
              <a:t>Información:Todo</a:t>
            </a:r>
            <a:r>
              <a:rPr lang="en-GB" dirty="0"/>
              <a:t> </a:t>
            </a:r>
            <a:r>
              <a:rPr lang="en-GB" dirty="0" err="1"/>
              <a:t>aquello</a:t>
            </a:r>
            <a:r>
              <a:rPr lang="en-GB" dirty="0"/>
              <a:t> de un </a:t>
            </a:r>
            <a:r>
              <a:rPr lang="en-GB" dirty="0" err="1"/>
              <a:t>mensaje</a:t>
            </a:r>
            <a:r>
              <a:rPr lang="en-GB" dirty="0"/>
              <a:t> que no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sorprende</a:t>
            </a:r>
            <a:r>
              <a:rPr lang="en-GB" dirty="0"/>
              <a:t> –</a:t>
            </a:r>
            <a:r>
              <a:rPr lang="en-GB" dirty="0" err="1"/>
              <a:t>señal</a:t>
            </a:r>
            <a:r>
              <a:rPr lang="en-GB" dirty="0"/>
              <a:t>-</a:t>
            </a:r>
          </a:p>
          <a:p>
            <a:pPr lvl="1"/>
            <a:r>
              <a:rPr lang="en-GB" dirty="0" err="1"/>
              <a:t>Entropía</a:t>
            </a:r>
            <a:r>
              <a:rPr lang="en-GB" dirty="0"/>
              <a:t>: </a:t>
            </a:r>
            <a:r>
              <a:rPr lang="en-GB" dirty="0" err="1"/>
              <a:t>Medida</a:t>
            </a:r>
            <a:r>
              <a:rPr lang="en-GB" dirty="0"/>
              <a:t> de la </a:t>
            </a:r>
            <a:r>
              <a:rPr lang="en-GB" dirty="0" err="1"/>
              <a:t>cantidad</a:t>
            </a:r>
            <a:r>
              <a:rPr lang="en-GB" dirty="0"/>
              <a:t> de </a:t>
            </a:r>
            <a:r>
              <a:rPr lang="en-GB" dirty="0" err="1"/>
              <a:t>información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que </a:t>
            </a:r>
            <a:r>
              <a:rPr lang="en-GB" dirty="0" err="1"/>
              <a:t>conozco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resultado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TRI: </a:t>
            </a:r>
            <a:r>
              <a:rPr lang="en-GB" dirty="0" err="1"/>
              <a:t>Respuestas</a:t>
            </a:r>
            <a:r>
              <a:rPr lang="en-GB" dirty="0"/>
              <a:t> </a:t>
            </a:r>
            <a:r>
              <a:rPr lang="en-GB" dirty="0" err="1"/>
              <a:t>aleatorias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dirty="0" err="1"/>
              <a:t>poca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(</a:t>
            </a:r>
            <a:r>
              <a:rPr lang="en-GB" dirty="0" err="1"/>
              <a:t>alta</a:t>
            </a:r>
            <a:r>
              <a:rPr lang="en-GB" dirty="0"/>
              <a:t> </a:t>
            </a:r>
            <a:r>
              <a:rPr lang="en-GB" dirty="0" err="1"/>
              <a:t>entropía</a:t>
            </a:r>
            <a:r>
              <a:rPr lang="en-GB" dirty="0"/>
              <a:t>). Si la </a:t>
            </a:r>
            <a:r>
              <a:rPr lang="en-GB" dirty="0" err="1"/>
              <a:t>discriminación</a:t>
            </a:r>
            <a:r>
              <a:rPr lang="en-GB" dirty="0"/>
              <a:t> me dice la </a:t>
            </a:r>
            <a:r>
              <a:rPr lang="en-GB" dirty="0" err="1"/>
              <a:t>probabilidad</a:t>
            </a:r>
            <a:r>
              <a:rPr lang="en-GB" dirty="0"/>
              <a:t> de </a:t>
            </a:r>
            <a:r>
              <a:rPr lang="en-GB" dirty="0" err="1"/>
              <a:t>respuesta</a:t>
            </a:r>
            <a:r>
              <a:rPr lang="en-GB" dirty="0"/>
              <a:t>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deducir</a:t>
            </a:r>
            <a:r>
              <a:rPr lang="en-GB" dirty="0"/>
              <a:t> la </a:t>
            </a:r>
            <a:r>
              <a:rPr lang="en-GB" dirty="0" err="1"/>
              <a:t>información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837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1E5D-2B88-D616-5018-5A6B5805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ICC and </a:t>
            </a:r>
            <a:r>
              <a:rPr lang="es-MX" dirty="0" err="1"/>
              <a:t>information</a:t>
            </a:r>
            <a:r>
              <a:rPr lang="es-MX" dirty="0"/>
              <a:t> curves</a:t>
            </a:r>
            <a:endParaRPr lang="en-GB" dirty="0"/>
          </a:p>
        </p:txBody>
      </p:sp>
      <p:pic>
        <p:nvPicPr>
          <p:cNvPr id="9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6B4299-45BD-CE1C-C65D-D8422427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66" y="1546412"/>
            <a:ext cx="4562985" cy="45259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3398F9-08E3-AB6C-B958-BD3AFD2BF72E}"/>
              </a:ext>
            </a:extLst>
          </p:cNvPr>
          <p:cNvSpPr txBox="1"/>
          <p:nvPr/>
        </p:nvSpPr>
        <p:spPr>
          <a:xfrm>
            <a:off x="502024" y="1685365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curvas de información me ayudan a visualizar “el rango” de la variable latente para el cuál tengo más información</a:t>
            </a:r>
          </a:p>
          <a:p>
            <a:endParaRPr lang="es-MX" dirty="0"/>
          </a:p>
          <a:p>
            <a:r>
              <a:rPr lang="es-MX" dirty="0"/>
              <a:t>Esto es útil para evaluar confiabilidad relativa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0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82C8-37F8-F47B-B2AA-4C698F0F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¿De hablábamos cuando hablamos de categorías?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793C-3AF3-4CB8-4EE3-A1986EAF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Sabiduría popular: Si dicotomizas una variable pierdes información. </a:t>
            </a:r>
          </a:p>
          <a:p>
            <a:r>
              <a:rPr lang="es-MX" dirty="0"/>
              <a:t>Sabiduría informada: No hagas regresión lineal cuando la dependiente es categórica</a:t>
            </a:r>
          </a:p>
          <a:p>
            <a:r>
              <a:rPr lang="es-MX" dirty="0"/>
              <a:t>¿Cómo podemos abordar el problema de trabajar con categorías en medición?</a:t>
            </a:r>
          </a:p>
          <a:p>
            <a:r>
              <a:rPr lang="es-MX" dirty="0"/>
              <a:t>Vimos que AFC permite tratar con variables categóricas pero no está claro cómo entran en el modelo de medición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9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0FB-20FE-D6E1-4D1D-22E982BA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Escala y subescala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4A971-4BBF-D2AB-C7D1-837B564A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035" y="1912272"/>
            <a:ext cx="4915322" cy="3033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73A75-2674-97D4-CA11-05115A26FBA2}"/>
              </a:ext>
            </a:extLst>
          </p:cNvPr>
          <p:cNvSpPr txBox="1"/>
          <p:nvPr/>
        </p:nvSpPr>
        <p:spPr>
          <a:xfrm>
            <a:off x="385482" y="1912272"/>
            <a:ext cx="2259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es la información total de una escala –suma de las curvas de información-.</a:t>
            </a:r>
          </a:p>
          <a:p>
            <a:endParaRPr lang="es-MX" dirty="0"/>
          </a:p>
          <a:p>
            <a:r>
              <a:rPr lang="es-MX" dirty="0"/>
              <a:t>¿Mínimo de información?</a:t>
            </a:r>
            <a:endParaRPr lang="en-GB" dirty="0"/>
          </a:p>
        </p:txBody>
      </p:sp>
      <p:pic>
        <p:nvPicPr>
          <p:cNvPr id="8" name="Picture 7" descr="A picture containing text, scale, device&#10;&#10;Description automatically generated">
            <a:extLst>
              <a:ext uri="{FF2B5EF4-FFF2-40B4-BE49-F238E27FC236}">
                <a16:creationId xmlns:a16="http://schemas.microsoft.com/office/drawing/2014/main" id="{09ED954E-A562-E2B0-C909-381060190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64" y="1912272"/>
            <a:ext cx="3593166" cy="32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4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186E-3CB7-4980-97DB-34A0F443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A1CE-C1DE-42A0-80C4-EE2FD15A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Capítulo 14 de </a:t>
            </a:r>
            <a:r>
              <a:rPr lang="es-MX" dirty="0" err="1"/>
              <a:t>Bandalos</a:t>
            </a:r>
            <a:endParaRPr lang="es-MX" dirty="0"/>
          </a:p>
          <a:p>
            <a:endParaRPr lang="es-MX" dirty="0"/>
          </a:p>
          <a:p>
            <a:r>
              <a:rPr lang="es-MX" dirty="0"/>
              <a:t>Estimación de TRI en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56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765F-3B19-6D08-90E3-011C843B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Categorías y TRI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7C706E-4C48-9A1D-7060-1ED2B135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86" y="1593761"/>
            <a:ext cx="4514850" cy="4105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E79E1-7041-098C-AD06-CC2F3EB1CB4C}"/>
              </a:ext>
            </a:extLst>
          </p:cNvPr>
          <p:cNvSpPr txBox="1"/>
          <p:nvPr/>
        </p:nvSpPr>
        <p:spPr>
          <a:xfrm>
            <a:off x="658281" y="1519870"/>
            <a:ext cx="3856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Pensamiento clásico. Categorías absolutas: Sexo, Estado de nacimiento, religión.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F240A-DD90-C52A-7E77-115878BC7786}"/>
              </a:ext>
            </a:extLst>
          </p:cNvPr>
          <p:cNvSpPr txBox="1"/>
          <p:nvPr/>
        </p:nvSpPr>
        <p:spPr>
          <a:xfrm>
            <a:off x="658281" y="3306805"/>
            <a:ext cx="407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Pensamiento moderno. No todas las categorías son absolutas. Podemos pensar en un continuo, en el que hay un valor crítico que separa a los grupos de interés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E6101-AFE1-7E58-FDD1-8715C17D2EFD}"/>
              </a:ext>
            </a:extLst>
          </p:cNvPr>
          <p:cNvSpPr txBox="1"/>
          <p:nvPr/>
        </p:nvSpPr>
        <p:spPr>
          <a:xfrm>
            <a:off x="7620000" y="5848255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Nivel crítico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DD112-4945-5963-B0A7-86292D5497BC}"/>
              </a:ext>
            </a:extLst>
          </p:cNvPr>
          <p:cNvSpPr txBox="1"/>
          <p:nvPr/>
        </p:nvSpPr>
        <p:spPr>
          <a:xfrm>
            <a:off x="785091" y="4978400"/>
            <a:ext cx="43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medición el problema es similar:</a:t>
            </a:r>
          </a:p>
          <a:p>
            <a:endParaRPr lang="es-MX" dirty="0"/>
          </a:p>
          <a:p>
            <a:r>
              <a:rPr lang="es-MX" dirty="0"/>
              <a:t>¿Qué explica los unos y ceros en vector de respuesta?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4170-6748-4E7D-8BA9-804DF5EF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Nociones: Estadísticas sociales y variables categóricas</a:t>
            </a:r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2FEDC1D-964C-4AA3-9A4B-BBBF580E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7" y="2272393"/>
            <a:ext cx="4514850" cy="27051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97F7F4B-E33E-4DBD-B502-FB6DC9E13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20" y="1859206"/>
            <a:ext cx="3360711" cy="33073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425F0A-9D23-4172-B648-88BC8520BE0F}"/>
              </a:ext>
            </a:extLst>
          </p:cNvPr>
          <p:cNvSpPr/>
          <p:nvPr/>
        </p:nvSpPr>
        <p:spPr>
          <a:xfrm>
            <a:off x="5545123" y="3263317"/>
            <a:ext cx="1845578" cy="11325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0AEC7-BA91-46D9-97B2-540AF6C9D15E}"/>
              </a:ext>
            </a:extLst>
          </p:cNvPr>
          <p:cNvSpPr txBox="1"/>
          <p:nvPr/>
        </p:nvSpPr>
        <p:spPr>
          <a:xfrm>
            <a:off x="7010985" y="5427677"/>
            <a:ext cx="329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Por qué ciertas personas contestan 1 (Sí) y otras 0 (No)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E58B2-C861-CFDA-7A37-BF453CCE7DAD}"/>
              </a:ext>
            </a:extLst>
          </p:cNvPr>
          <p:cNvSpPr txBox="1"/>
          <p:nvPr/>
        </p:nvSpPr>
        <p:spPr>
          <a:xfrm>
            <a:off x="1066800" y="5585012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Variables categóricas!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300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2D009-A56C-452A-B61D-0E087573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 response modelling (Edinburgh)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33450-8E14-4A9A-8F28-E9B23611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1DB637-99BD-4A66-8BEC-3833E080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" y="1144420"/>
            <a:ext cx="6605444" cy="36481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3A479C-40DF-4FF2-97DE-75A1C7BE8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93"/>
          <a:stretch/>
        </p:blipFill>
        <p:spPr>
          <a:xfrm>
            <a:off x="5841564" y="1271129"/>
            <a:ext cx="6350436" cy="29091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554CF1-1061-453B-8EA4-6358F20F1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26" y="4132310"/>
            <a:ext cx="8497599" cy="23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6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6A43-E30C-498B-9B55-13847537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Variables latentes y probabilidad de respuesta</a:t>
            </a:r>
            <a:endParaRPr lang="en-GB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B7DF2AC-98E0-4B22-9720-2FB07AF86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8" y="1775316"/>
            <a:ext cx="3360711" cy="3307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9CE3E-68AA-489D-9CA2-747CED77AF64}"/>
              </a:ext>
            </a:extLst>
          </p:cNvPr>
          <p:cNvSpPr txBox="1"/>
          <p:nvPr/>
        </p:nvSpPr>
        <p:spPr>
          <a:xfrm>
            <a:off x="4521666" y="1546215"/>
            <a:ext cx="745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 las respuestas son manifestaciones de cierto fenómeno 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θ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), podemos pensar que la matriz observada de respuesta reflejan la probabilidad de registrar 1 o 0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AB78E106-E4F2-4D5D-B5A8-7793B4C66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53" y="5629013"/>
            <a:ext cx="1035156" cy="1228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D07E1-AA3E-47BF-A1BF-A95B583CF898}"/>
              </a:ext>
            </a:extLst>
          </p:cNvPr>
          <p:cNvSpPr txBox="1"/>
          <p:nvPr/>
        </p:nvSpPr>
        <p:spPr>
          <a:xfrm>
            <a:off x="4521666" y="2475955"/>
            <a:ext cx="73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Por ejemplo, si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θ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es el nivel latente de precariedad laboral, esperaríamos que personas con niveles distintos tuvieran probabilidades diferentes de respuesta  a cierta pregunta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CDFC8-E70F-4D59-8A1F-23A26089D577}"/>
              </a:ext>
            </a:extLst>
          </p:cNvPr>
          <p:cNvSpPr txBox="1"/>
          <p:nvPr/>
        </p:nvSpPr>
        <p:spPr>
          <a:xfrm>
            <a:off x="4521666" y="3662223"/>
            <a:ext cx="73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Incluso podemos pensar que su respuesta es condicional en qué tan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severa (difícil)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es la pregunta. Por ejemplo, no es lo mismo “tener un salario” a “contar con seguridad social completa”.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23A81D7-848A-40FE-B64F-644B373CBA19}"/>
              </a:ext>
            </a:extLst>
          </p:cNvPr>
          <p:cNvSpPr/>
          <p:nvPr/>
        </p:nvSpPr>
        <p:spPr>
          <a:xfrm rot="16200000">
            <a:off x="2413456" y="3964370"/>
            <a:ext cx="494950" cy="2731576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3C283-4B0C-4BC0-AF8B-CB48872A3C5D}"/>
              </a:ext>
            </a:extLst>
          </p:cNvPr>
          <p:cNvSpPr txBox="1"/>
          <p:nvPr/>
        </p:nvSpPr>
        <p:spPr>
          <a:xfrm>
            <a:off x="4592326" y="4848491"/>
            <a:ext cx="726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Podríamos pensar también que la probabilidad de respuesta depende de qué tan bien una pregunta distingue 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discrimina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) entre sujetos con valores diferentes. Por ejemplo, la seguridad social puede hacer un mejor trabajo en distinguir a dos personas con niveles distintos de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θ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que tener contrato</a:t>
            </a:r>
          </a:p>
        </p:txBody>
      </p:sp>
    </p:spTree>
    <p:extLst>
      <p:ext uri="{BB962C8B-B14F-4D97-AF65-F5344CB8AC3E}">
        <p14:creationId xmlns:p14="http://schemas.microsoft.com/office/powerpoint/2010/main" val="405206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DD27-C90A-49FF-9611-9FEF8111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Teoría de respuesta al ítem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E34-FEC7-4A01-AD71-93CE11A6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Parte de que las unidades de análisis tienen un valor latente respecto al fenómeno de interés: </a:t>
            </a:r>
            <a:r>
              <a:rPr lang="el-GR" dirty="0"/>
              <a:t>θ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respuestas</a:t>
            </a:r>
            <a:r>
              <a:rPr lang="en-GB" dirty="0"/>
              <a:t> (score </a:t>
            </a:r>
            <a:r>
              <a:rPr lang="en-GB" dirty="0" err="1"/>
              <a:t>observados</a:t>
            </a:r>
            <a:r>
              <a:rPr lang="en-GB" dirty="0"/>
              <a:t>) son una </a:t>
            </a:r>
            <a:r>
              <a:rPr lang="en-GB" dirty="0" err="1"/>
              <a:t>probabilidad</a:t>
            </a:r>
            <a:r>
              <a:rPr lang="en-GB" dirty="0"/>
              <a:t> </a:t>
            </a:r>
            <a:r>
              <a:rPr lang="en-GB" dirty="0" err="1"/>
              <a:t>condicional</a:t>
            </a:r>
            <a:r>
              <a:rPr lang="en-GB" dirty="0"/>
              <a:t> a </a:t>
            </a:r>
            <a:r>
              <a:rPr lang="el-GR" dirty="0"/>
              <a:t>θ</a:t>
            </a:r>
            <a:r>
              <a:rPr lang="es-MX" dirty="0"/>
              <a:t> y otros posibles parámetros</a:t>
            </a:r>
          </a:p>
          <a:p>
            <a:pPr lvl="1"/>
            <a:r>
              <a:rPr lang="es-MX" dirty="0"/>
              <a:t>Severidad / Dificultad</a:t>
            </a:r>
          </a:p>
          <a:p>
            <a:pPr lvl="1"/>
            <a:r>
              <a:rPr lang="es-MX" dirty="0"/>
              <a:t>Discriminación</a:t>
            </a:r>
          </a:p>
          <a:p>
            <a:pPr lvl="1"/>
            <a:r>
              <a:rPr lang="es-MX" dirty="0"/>
              <a:t>Suerte</a:t>
            </a:r>
          </a:p>
          <a:p>
            <a:pPr lvl="1"/>
            <a:endParaRPr lang="es-MX" dirty="0"/>
          </a:p>
          <a:p>
            <a:r>
              <a:rPr lang="el-GR" dirty="0"/>
              <a:t>Θ</a:t>
            </a:r>
            <a:r>
              <a:rPr lang="es-MX" dirty="0"/>
              <a:t> es estructural</a:t>
            </a:r>
          </a:p>
          <a:p>
            <a:r>
              <a:rPr lang="es-MX" dirty="0"/>
              <a:t>Los otros son sujetos a perturbaciones</a:t>
            </a:r>
          </a:p>
          <a:p>
            <a:pPr marL="457200" lvl="1" indent="0">
              <a:buNone/>
            </a:pPr>
            <a:endParaRPr lang="es-MX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85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6A4D-3AF2-4ED1-AECC-323B94E0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TRI o IRT en inglés</a:t>
            </a:r>
          </a:p>
        </p:txBody>
      </p:sp>
      <p:pic>
        <p:nvPicPr>
          <p:cNvPr id="5" name="Content Placeholder 4" descr="Measurement Theory and Applications for the Social Sciences - Adobe Acrobat Reader DC">
            <a:extLst>
              <a:ext uri="{FF2B5EF4-FFF2-40B4-BE49-F238E27FC236}">
                <a16:creationId xmlns:a16="http://schemas.microsoft.com/office/drawing/2014/main" id="{A313DA16-4317-4AB1-B3D5-CB6DC478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1" t="42307" r="25399" b="28778"/>
          <a:stretch/>
        </p:blipFill>
        <p:spPr>
          <a:xfrm>
            <a:off x="213957" y="1986093"/>
            <a:ext cx="5882043" cy="1939955"/>
          </a:xfr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5323972-021C-439E-8E99-A9052029A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0" y="1986092"/>
            <a:ext cx="5482668" cy="38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1078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Corbel</vt:lpstr>
      <vt:lpstr>Gill Sans MT</vt:lpstr>
      <vt:lpstr>Office Theme</vt:lpstr>
      <vt:lpstr>2_Tema de Office</vt:lpstr>
      <vt:lpstr>Clase 12: Teoría de respuesta al ítem</vt:lpstr>
      <vt:lpstr> Teoría de respuesta al ítem (TRI)</vt:lpstr>
      <vt:lpstr>¿De hablábamos cuando hablamos de categorías?</vt:lpstr>
      <vt:lpstr>Categorías y TRI</vt:lpstr>
      <vt:lpstr>Nociones: Estadísticas sociales y variables categóricas</vt:lpstr>
      <vt:lpstr>Item response modelling (Edinburgh)</vt:lpstr>
      <vt:lpstr>Variables latentes y probabilidad de respuesta</vt:lpstr>
      <vt:lpstr>Teoría de respuesta al ítem</vt:lpstr>
      <vt:lpstr>TRI o IRT en inglés</vt:lpstr>
      <vt:lpstr>TRI de un parámetro</vt:lpstr>
      <vt:lpstr>Rasch vs TRI de un parámetro</vt:lpstr>
      <vt:lpstr>Rasch vs TRI de un parámetro</vt:lpstr>
      <vt:lpstr>TRI dos parámetros</vt:lpstr>
      <vt:lpstr>La importancia de la discriminación</vt:lpstr>
      <vt:lpstr>Ejemplo</vt:lpstr>
      <vt:lpstr>Ejercicio con la EMSA (Escala Mexicana de Seguridad Alimentaria)</vt:lpstr>
      <vt:lpstr>PowerPoint Presentation</vt:lpstr>
      <vt:lpstr>PowerPoint Presentation</vt:lpstr>
      <vt:lpstr>la EMSA (Escala Mexicana de Seguridad Alimentaria)</vt:lpstr>
      <vt:lpstr>Ejercicio con la EMSA (Escala Mexicana de Seguridad Alimentaria)</vt:lpstr>
      <vt:lpstr>PowerPoint Presentation</vt:lpstr>
      <vt:lpstr>Uno o dos parámetros</vt:lpstr>
      <vt:lpstr>Supuestos básicos de TRI</vt:lpstr>
      <vt:lpstr>Relación entre TRI y análisis factorial</vt:lpstr>
      <vt:lpstr>La importancia de la discriminación</vt:lpstr>
      <vt:lpstr>La importancia de la discriminación</vt:lpstr>
      <vt:lpstr>Evaluación de discriminación y dificultad</vt:lpstr>
      <vt:lpstr>TRI y teoría de la información</vt:lpstr>
      <vt:lpstr>ICC and information curves</vt:lpstr>
      <vt:lpstr>Ejemplo: Escala y subescala</vt:lpstr>
      <vt:lpstr>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12: Teoría de respuesta al ítem</dc:title>
  <dc:creator>Hector Najera</dc:creator>
  <cp:lastModifiedBy>Hector Najera</cp:lastModifiedBy>
  <cp:revision>1</cp:revision>
  <dcterms:created xsi:type="dcterms:W3CDTF">2022-11-03T19:38:21Z</dcterms:created>
  <dcterms:modified xsi:type="dcterms:W3CDTF">2022-11-03T21:21:40Z</dcterms:modified>
</cp:coreProperties>
</file>