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8" r:id="rId3"/>
    <p:sldId id="299" r:id="rId4"/>
    <p:sldId id="365" r:id="rId5"/>
    <p:sldId id="300" r:id="rId6"/>
    <p:sldId id="366" r:id="rId7"/>
    <p:sldId id="367" r:id="rId8"/>
    <p:sldId id="260" r:id="rId9"/>
    <p:sldId id="259" r:id="rId10"/>
    <p:sldId id="551" r:id="rId11"/>
    <p:sldId id="552" r:id="rId12"/>
    <p:sldId id="261" r:id="rId13"/>
    <p:sldId id="263" r:id="rId14"/>
    <p:sldId id="553" r:id="rId15"/>
    <p:sldId id="554" r:id="rId16"/>
    <p:sldId id="422" r:id="rId17"/>
    <p:sldId id="262" r:id="rId18"/>
    <p:sldId id="264" r:id="rId19"/>
    <p:sldId id="368" r:id="rId20"/>
    <p:sldId id="427" r:id="rId21"/>
    <p:sldId id="384" r:id="rId22"/>
    <p:sldId id="388" r:id="rId23"/>
    <p:sldId id="265" r:id="rId24"/>
    <p:sldId id="297" r:id="rId25"/>
    <p:sldId id="446" r:id="rId26"/>
    <p:sldId id="447" r:id="rId27"/>
    <p:sldId id="564" r:id="rId28"/>
    <p:sldId id="565" r:id="rId29"/>
    <p:sldId id="569" r:id="rId30"/>
    <p:sldId id="566" r:id="rId31"/>
    <p:sldId id="567" r:id="rId32"/>
    <p:sldId id="568" r:id="rId33"/>
    <p:sldId id="570" r:id="rId34"/>
    <p:sldId id="571" r:id="rId35"/>
    <p:sldId id="572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8" r:id="rId44"/>
    <p:sldId id="439" r:id="rId45"/>
    <p:sldId id="437" r:id="rId46"/>
    <p:sldId id="57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AF3C76DC-4F48-4403-91AE-61040ADB06CF}"/>
    <pc:docChg chg="custSel addSld delSld modSld">
      <pc:chgData name="Hector Najera" userId="04fbcd51e4148ba7" providerId="LiveId" clId="{AF3C76DC-4F48-4403-91AE-61040ADB06CF}" dt="2022-10-06T19:58:02.936" v="217" actId="207"/>
      <pc:docMkLst>
        <pc:docMk/>
      </pc:docMkLst>
      <pc:sldChg chg="modSp add setBg">
        <pc:chgData name="Hector Najera" userId="04fbcd51e4148ba7" providerId="LiveId" clId="{AF3C76DC-4F48-4403-91AE-61040ADB06CF}" dt="2022-10-06T19:53:08.885" v="63" actId="207"/>
        <pc:sldMkLst>
          <pc:docMk/>
          <pc:sldMk cId="1454926013" sldId="263"/>
        </pc:sldMkLst>
        <pc:spChg chg="mod">
          <ac:chgData name="Hector Najera" userId="04fbcd51e4148ba7" providerId="LiveId" clId="{AF3C76DC-4F48-4403-91AE-61040ADB06CF}" dt="2022-10-06T19:53:08.885" v="63" actId="207"/>
          <ac:spMkLst>
            <pc:docMk/>
            <pc:sldMk cId="1454926013" sldId="263"/>
            <ac:spMk id="6" creationId="{628E0B74-6485-4336-9C5D-A80A20BA46DD}"/>
          </ac:spMkLst>
        </pc:spChg>
      </pc:sldChg>
      <pc:sldChg chg="del">
        <pc:chgData name="Hector Najera" userId="04fbcd51e4148ba7" providerId="LiveId" clId="{AF3C76DC-4F48-4403-91AE-61040ADB06CF}" dt="2022-10-06T19:52:22.912" v="61" actId="2696"/>
        <pc:sldMkLst>
          <pc:docMk/>
          <pc:sldMk cId="2339501017" sldId="263"/>
        </pc:sldMkLst>
      </pc:sldChg>
      <pc:sldChg chg="del">
        <pc:chgData name="Hector Najera" userId="04fbcd51e4148ba7" providerId="LiveId" clId="{AF3C76DC-4F48-4403-91AE-61040ADB06CF}" dt="2022-10-06T19:06:52.174" v="0" actId="47"/>
        <pc:sldMkLst>
          <pc:docMk/>
          <pc:sldMk cId="997156151" sldId="385"/>
        </pc:sldMkLst>
      </pc:sldChg>
      <pc:sldChg chg="add">
        <pc:chgData name="Hector Najera" userId="04fbcd51e4148ba7" providerId="LiveId" clId="{AF3C76DC-4F48-4403-91AE-61040ADB06CF}" dt="2022-10-06T19:13:16.805" v="56"/>
        <pc:sldMkLst>
          <pc:docMk/>
          <pc:sldMk cId="1125939890" sldId="422"/>
        </pc:sldMkLst>
      </pc:sldChg>
      <pc:sldChg chg="modSp mod">
        <pc:chgData name="Hector Najera" userId="04fbcd51e4148ba7" providerId="LiveId" clId="{AF3C76DC-4F48-4403-91AE-61040ADB06CF}" dt="2022-10-06T19:08:07.720" v="24" actId="6549"/>
        <pc:sldMkLst>
          <pc:docMk/>
          <pc:sldMk cId="2902881996" sldId="433"/>
        </pc:sldMkLst>
        <pc:spChg chg="mod">
          <ac:chgData name="Hector Najera" userId="04fbcd51e4148ba7" providerId="LiveId" clId="{AF3C76DC-4F48-4403-91AE-61040ADB06CF}" dt="2022-10-06T19:08:07.720" v="24" actId="6549"/>
          <ac:spMkLst>
            <pc:docMk/>
            <pc:sldMk cId="2902881996" sldId="433"/>
            <ac:spMk id="20" creationId="{FF169D8C-7FD8-4F63-93E8-08AB881CA493}"/>
          </ac:spMkLst>
        </pc:spChg>
      </pc:sldChg>
      <pc:sldChg chg="modSp mod">
        <pc:chgData name="Hector Najera" userId="04fbcd51e4148ba7" providerId="LiveId" clId="{AF3C76DC-4F48-4403-91AE-61040ADB06CF}" dt="2022-10-06T19:08:13.165" v="35" actId="20577"/>
        <pc:sldMkLst>
          <pc:docMk/>
          <pc:sldMk cId="1223525237" sldId="434"/>
        </pc:sldMkLst>
        <pc:spChg chg="mod">
          <ac:chgData name="Hector Najera" userId="04fbcd51e4148ba7" providerId="LiveId" clId="{AF3C76DC-4F48-4403-91AE-61040ADB06CF}" dt="2022-10-06T19:08:13.165" v="35" actId="20577"/>
          <ac:spMkLst>
            <pc:docMk/>
            <pc:sldMk cId="1223525237" sldId="434"/>
            <ac:spMk id="20" creationId="{FF169D8C-7FD8-4F63-93E8-08AB881CA493}"/>
          </ac:spMkLst>
        </pc:spChg>
      </pc:sldChg>
      <pc:sldChg chg="modSp mod">
        <pc:chgData name="Hector Najera" userId="04fbcd51e4148ba7" providerId="LiveId" clId="{AF3C76DC-4F48-4403-91AE-61040ADB06CF}" dt="2022-10-06T19:08:20.993" v="54" actId="20577"/>
        <pc:sldMkLst>
          <pc:docMk/>
          <pc:sldMk cId="3766579963" sldId="435"/>
        </pc:sldMkLst>
        <pc:spChg chg="mod">
          <ac:chgData name="Hector Najera" userId="04fbcd51e4148ba7" providerId="LiveId" clId="{AF3C76DC-4F48-4403-91AE-61040ADB06CF}" dt="2022-10-06T19:08:20.993" v="54" actId="20577"/>
          <ac:spMkLst>
            <pc:docMk/>
            <pc:sldMk cId="3766579963" sldId="435"/>
            <ac:spMk id="20" creationId="{FF169D8C-7FD8-4F63-93E8-08AB881CA493}"/>
          </ac:spMkLst>
        </pc:spChg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19684641" sldId="446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929113695" sldId="447"/>
        </pc:sldMkLst>
      </pc:sldChg>
      <pc:sldChg chg="add">
        <pc:chgData name="Hector Najera" userId="04fbcd51e4148ba7" providerId="LiveId" clId="{AF3C76DC-4F48-4403-91AE-61040ADB06CF}" dt="2022-10-06T19:13:04.339" v="55"/>
        <pc:sldMkLst>
          <pc:docMk/>
          <pc:sldMk cId="3105126175" sldId="551"/>
        </pc:sldMkLst>
      </pc:sldChg>
      <pc:sldChg chg="add">
        <pc:chgData name="Hector Najera" userId="04fbcd51e4148ba7" providerId="LiveId" clId="{AF3C76DC-4F48-4403-91AE-61040ADB06CF}" dt="2022-10-06T19:13:39.785" v="57"/>
        <pc:sldMkLst>
          <pc:docMk/>
          <pc:sldMk cId="580467671" sldId="552"/>
        </pc:sldMkLst>
      </pc:sldChg>
      <pc:sldChg chg="add">
        <pc:chgData name="Hector Najera" userId="04fbcd51e4148ba7" providerId="LiveId" clId="{AF3C76DC-4F48-4403-91AE-61040ADB06CF}" dt="2022-10-06T19:13:57.605" v="58"/>
        <pc:sldMkLst>
          <pc:docMk/>
          <pc:sldMk cId="3190852716" sldId="553"/>
        </pc:sldMkLst>
      </pc:sldChg>
      <pc:sldChg chg="add">
        <pc:chgData name="Hector Najera" userId="04fbcd51e4148ba7" providerId="LiveId" clId="{AF3C76DC-4F48-4403-91AE-61040ADB06CF}" dt="2022-10-06T19:14:03.829" v="59"/>
        <pc:sldMkLst>
          <pc:docMk/>
          <pc:sldMk cId="1379293965" sldId="554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3371355658" sldId="564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1971923038" sldId="565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3044395398" sldId="566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710370819" sldId="567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1040419236" sldId="568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1768993587" sldId="569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51714257" sldId="570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2196418788" sldId="571"/>
        </pc:sldMkLst>
      </pc:sldChg>
      <pc:sldChg chg="add">
        <pc:chgData name="Hector Najera" userId="04fbcd51e4148ba7" providerId="LiveId" clId="{AF3C76DC-4F48-4403-91AE-61040ADB06CF}" dt="2022-10-06T19:52:14.185" v="60"/>
        <pc:sldMkLst>
          <pc:docMk/>
          <pc:sldMk cId="3498434773" sldId="572"/>
        </pc:sldMkLst>
      </pc:sldChg>
      <pc:sldChg chg="modSp new mod">
        <pc:chgData name="Hector Najera" userId="04fbcd51e4148ba7" providerId="LiveId" clId="{AF3C76DC-4F48-4403-91AE-61040ADB06CF}" dt="2022-10-06T19:58:02.936" v="217" actId="207"/>
        <pc:sldMkLst>
          <pc:docMk/>
          <pc:sldMk cId="540447691" sldId="573"/>
        </pc:sldMkLst>
        <pc:spChg chg="mod">
          <ac:chgData name="Hector Najera" userId="04fbcd51e4148ba7" providerId="LiveId" clId="{AF3C76DC-4F48-4403-91AE-61040ADB06CF}" dt="2022-10-06T19:56:52.070" v="77" actId="20577"/>
          <ac:spMkLst>
            <pc:docMk/>
            <pc:sldMk cId="540447691" sldId="573"/>
            <ac:spMk id="2" creationId="{4E00C868-3006-55C5-CF3F-6E7048FB0475}"/>
          </ac:spMkLst>
        </pc:spChg>
        <pc:spChg chg="mod">
          <ac:chgData name="Hector Najera" userId="04fbcd51e4148ba7" providerId="LiveId" clId="{AF3C76DC-4F48-4403-91AE-61040ADB06CF}" dt="2022-10-06T19:58:02.936" v="217" actId="207"/>
          <ac:spMkLst>
            <pc:docMk/>
            <pc:sldMk cId="540447691" sldId="573"/>
            <ac:spMk id="3" creationId="{51F37C53-598D-F611-43B7-FBC99742D1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7" t="1" r="-1" b="1130"/>
          <a:stretch/>
        </p:blipFill>
        <p:spPr>
          <a:xfrm>
            <a:off x="2" y="1"/>
            <a:ext cx="1220780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3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2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9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1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7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0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35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1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2597151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9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87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3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C81A-AD2B-4F3B-8316-4328C7203E6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558E-21A7-458C-BF53-AD3E70535A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7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0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8572-52AD-481E-8A0F-BCB72DA56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Clase 8: Modelos confirmatorios y estimación de confiabilidad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5185B-48FD-44F5-8579-F45065368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Héctor Nájera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138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E4EC-CB3E-4828-857A-386DDA12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480827"/>
            <a:ext cx="8128000" cy="782098"/>
          </a:xfrm>
        </p:spPr>
        <p:txBody>
          <a:bodyPr>
            <a:normAutofit fontScale="90000"/>
          </a:bodyPr>
          <a:lstStyle/>
          <a:p>
            <a:r>
              <a:rPr lang="es-MX" dirty="0"/>
              <a:t>¿El modelo de medición –estructura- se sostiene dados los datos?</a:t>
            </a:r>
            <a:br>
              <a:rPr lang="es-MX" dirty="0"/>
            </a:br>
            <a:endParaRPr lang="en-GB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D22383C-D24F-4500-9721-395480BD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306"/>
            <a:ext cx="4951175" cy="3876621"/>
          </a:xfrm>
          <a:prstGeom prst="rect">
            <a:avLst/>
          </a:prstGeom>
        </p:spPr>
      </p:pic>
      <p:grpSp>
        <p:nvGrpSpPr>
          <p:cNvPr id="6" name="Grupo 3">
            <a:extLst>
              <a:ext uri="{FF2B5EF4-FFF2-40B4-BE49-F238E27FC236}">
                <a16:creationId xmlns:a16="http://schemas.microsoft.com/office/drawing/2014/main" id="{9441C5B3-23FB-4816-AE95-DB193759E4C8}"/>
              </a:ext>
            </a:extLst>
          </p:cNvPr>
          <p:cNvGrpSpPr>
            <a:grpSpLocks noChangeAspect="1"/>
          </p:cNvGrpSpPr>
          <p:nvPr/>
        </p:nvGrpSpPr>
        <p:grpSpPr>
          <a:xfrm>
            <a:off x="5408835" y="2428899"/>
            <a:ext cx="2200442" cy="3700992"/>
            <a:chOff x="2388781" y="3078052"/>
            <a:chExt cx="1636788" cy="2752966"/>
          </a:xfrm>
        </p:grpSpPr>
        <p:sp>
          <p:nvSpPr>
            <p:cNvPr id="7" name="Rectángulo 25">
              <a:extLst>
                <a:ext uri="{FF2B5EF4-FFF2-40B4-BE49-F238E27FC236}">
                  <a16:creationId xmlns:a16="http://schemas.microsoft.com/office/drawing/2014/main" id="{4B26C519-4003-4ACB-BCAE-AC667C7D660D}"/>
                </a:ext>
              </a:extLst>
            </p:cNvPr>
            <p:cNvSpPr/>
            <p:nvPr/>
          </p:nvSpPr>
          <p:spPr>
            <a:xfrm>
              <a:off x="2842179" y="4725160"/>
              <a:ext cx="279400" cy="233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26">
                  <a:extLst>
                    <a:ext uri="{FF2B5EF4-FFF2-40B4-BE49-F238E27FC236}">
                      <a16:creationId xmlns:a16="http://schemas.microsoft.com/office/drawing/2014/main" id="{671DFD9E-6BA1-4EDD-A8BB-E94755D49FB6}"/>
                    </a:ext>
                  </a:extLst>
                </p:cNvPr>
                <p:cNvSpPr txBox="1"/>
                <p:nvPr/>
              </p:nvSpPr>
              <p:spPr>
                <a:xfrm>
                  <a:off x="2799082" y="4694535"/>
                  <a:ext cx="343700" cy="259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082" y="4694535"/>
                  <a:ext cx="343700" cy="259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o 27">
              <a:extLst>
                <a:ext uri="{FF2B5EF4-FFF2-40B4-BE49-F238E27FC236}">
                  <a16:creationId xmlns:a16="http://schemas.microsoft.com/office/drawing/2014/main" id="{B0AAF22D-89A3-4F94-AF35-4AE16B85E619}"/>
                </a:ext>
              </a:extLst>
            </p:cNvPr>
            <p:cNvGrpSpPr/>
            <p:nvPr/>
          </p:nvGrpSpPr>
          <p:grpSpPr>
            <a:xfrm>
              <a:off x="2927928" y="3078052"/>
              <a:ext cx="563418" cy="541148"/>
              <a:chOff x="8249920" y="2153920"/>
              <a:chExt cx="386080" cy="381000"/>
            </a:xfrm>
          </p:grpSpPr>
          <p:sp>
            <p:nvSpPr>
              <p:cNvPr id="24" name="Elipse 28">
                <a:extLst>
                  <a:ext uri="{FF2B5EF4-FFF2-40B4-BE49-F238E27FC236}">
                    <a16:creationId xmlns:a16="http://schemas.microsoft.com/office/drawing/2014/main" id="{ED6C27BA-10CF-4A04-BE63-EC6673D3BBF9}"/>
                  </a:ext>
                </a:extLst>
              </p:cNvPr>
              <p:cNvSpPr/>
              <p:nvPr/>
            </p:nvSpPr>
            <p:spPr>
              <a:xfrm>
                <a:off x="8249920" y="2153920"/>
                <a:ext cx="38608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9">
                    <a:extLst>
                      <a:ext uri="{FF2B5EF4-FFF2-40B4-BE49-F238E27FC236}">
                        <a16:creationId xmlns:a16="http://schemas.microsoft.com/office/drawing/2014/main" id="{ED17ED1E-5884-47E1-8237-30188031ED75}"/>
                      </a:ext>
                    </a:extLst>
                  </p:cNvPr>
                  <p:cNvSpPr txBox="1"/>
                  <p:nvPr/>
                </p:nvSpPr>
                <p:spPr>
                  <a:xfrm>
                    <a:off x="8334235" y="2217879"/>
                    <a:ext cx="217450" cy="228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oMath>
                      </m:oMathPara>
                    </a14:m>
                    <a:endParaRPr kumimoji="0" lang="es-MX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235" y="2217879"/>
                    <a:ext cx="217450" cy="228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Conector recto de flecha 30">
              <a:extLst>
                <a:ext uri="{FF2B5EF4-FFF2-40B4-BE49-F238E27FC236}">
                  <a16:creationId xmlns:a16="http://schemas.microsoft.com/office/drawing/2014/main" id="{ED0EAA9F-4BD5-4359-BA70-440C43D90C5D}"/>
                </a:ext>
              </a:extLst>
            </p:cNvPr>
            <p:cNvCxnSpPr/>
            <p:nvPr/>
          </p:nvCxnSpPr>
          <p:spPr>
            <a:xfrm flipH="1">
              <a:off x="3011055" y="3618083"/>
              <a:ext cx="138314" cy="1120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31">
              <a:extLst>
                <a:ext uri="{FF2B5EF4-FFF2-40B4-BE49-F238E27FC236}">
                  <a16:creationId xmlns:a16="http://schemas.microsoft.com/office/drawing/2014/main" id="{2990F146-44ED-4297-B6B1-6248FAC15C10}"/>
                </a:ext>
              </a:extLst>
            </p:cNvPr>
            <p:cNvSpPr/>
            <p:nvPr/>
          </p:nvSpPr>
          <p:spPr>
            <a:xfrm>
              <a:off x="2468558" y="5450018"/>
              <a:ext cx="38608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32">
                  <a:extLst>
                    <a:ext uri="{FF2B5EF4-FFF2-40B4-BE49-F238E27FC236}">
                      <a16:creationId xmlns:a16="http://schemas.microsoft.com/office/drawing/2014/main" id="{0502C424-88A1-4835-86A0-B615300968B1}"/>
                    </a:ext>
                  </a:extLst>
                </p:cNvPr>
                <p:cNvSpPr txBox="1"/>
                <p:nvPr/>
              </p:nvSpPr>
              <p:spPr>
                <a:xfrm>
                  <a:off x="2496013" y="5479150"/>
                  <a:ext cx="321560" cy="259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l-G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s-MX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13" y="5479150"/>
                  <a:ext cx="321560" cy="2591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33">
              <a:extLst>
                <a:ext uri="{FF2B5EF4-FFF2-40B4-BE49-F238E27FC236}">
                  <a16:creationId xmlns:a16="http://schemas.microsoft.com/office/drawing/2014/main" id="{77515848-4AB3-4FA9-BC42-05927D209F54}"/>
                </a:ext>
              </a:extLst>
            </p:cNvPr>
            <p:cNvCxnSpPr/>
            <p:nvPr/>
          </p:nvCxnSpPr>
          <p:spPr>
            <a:xfrm flipV="1">
              <a:off x="2730858" y="4953958"/>
              <a:ext cx="218082" cy="52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o 34">
              <a:extLst>
                <a:ext uri="{FF2B5EF4-FFF2-40B4-BE49-F238E27FC236}">
                  <a16:creationId xmlns:a16="http://schemas.microsoft.com/office/drawing/2014/main" id="{D959EC75-673B-47E0-858B-540A80C40345}"/>
                </a:ext>
              </a:extLst>
            </p:cNvPr>
            <p:cNvGrpSpPr/>
            <p:nvPr/>
          </p:nvGrpSpPr>
          <p:grpSpPr>
            <a:xfrm flipH="1">
              <a:off x="3286898" y="3599794"/>
              <a:ext cx="738671" cy="2231223"/>
              <a:chOff x="3372450" y="3560244"/>
              <a:chExt cx="680811" cy="2212935"/>
            </a:xfrm>
          </p:grpSpPr>
          <p:sp>
            <p:nvSpPr>
              <p:cNvPr id="18" name="Rectángulo 35">
                <a:extLst>
                  <a:ext uri="{FF2B5EF4-FFF2-40B4-BE49-F238E27FC236}">
                    <a16:creationId xmlns:a16="http://schemas.microsoft.com/office/drawing/2014/main" id="{23DACBEC-6A0D-4127-AABF-6142262D5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071" y="4667321"/>
                <a:ext cx="279400" cy="2336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36">
                    <a:extLst>
                      <a:ext uri="{FF2B5EF4-FFF2-40B4-BE49-F238E27FC236}">
                        <a16:creationId xmlns:a16="http://schemas.microsoft.com/office/drawing/2014/main" id="{36BDC83C-DC42-4C82-80F7-25AF6342F9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12770" y="4642418"/>
                    <a:ext cx="320221" cy="2570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s-MX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s-MX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770" y="4642418"/>
                    <a:ext cx="320221" cy="2570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Conector recto de flecha 37">
                <a:extLst>
                  <a:ext uri="{FF2B5EF4-FFF2-40B4-BE49-F238E27FC236}">
                    <a16:creationId xmlns:a16="http://schemas.microsoft.com/office/drawing/2014/main" id="{CA9E9592-3B85-4439-B11C-477B0B7603B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3914947" y="3560244"/>
                <a:ext cx="138314" cy="11207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38">
                <a:extLst>
                  <a:ext uri="{FF2B5EF4-FFF2-40B4-BE49-F238E27FC236}">
                    <a16:creationId xmlns:a16="http://schemas.microsoft.com/office/drawing/2014/main" id="{63E0168B-60ED-4640-A0DB-F129E801B1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2450" y="5392179"/>
                <a:ext cx="38608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39">
                    <a:extLst>
                      <a:ext uri="{FF2B5EF4-FFF2-40B4-BE49-F238E27FC236}">
                        <a16:creationId xmlns:a16="http://schemas.microsoft.com/office/drawing/2014/main" id="{DC5E816C-37F1-4684-9E1D-D3FE2DE063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412955" y="5424197"/>
                    <a:ext cx="299815" cy="2570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l-G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es-MX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s-MX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2955" y="5424197"/>
                    <a:ext cx="299815" cy="2570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ector recto de flecha 40">
                <a:extLst>
                  <a:ext uri="{FF2B5EF4-FFF2-40B4-BE49-F238E27FC236}">
                    <a16:creationId xmlns:a16="http://schemas.microsoft.com/office/drawing/2014/main" id="{9D65B7D8-F3B2-4934-9F58-D54A8EE4582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3634750" y="4896119"/>
                <a:ext cx="218082" cy="5220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Arco 41">
              <a:extLst>
                <a:ext uri="{FF2B5EF4-FFF2-40B4-BE49-F238E27FC236}">
                  <a16:creationId xmlns:a16="http://schemas.microsoft.com/office/drawing/2014/main" id="{6E2E9ED9-E8C2-408E-9555-BE4ABE36D79D}"/>
                </a:ext>
              </a:extLst>
            </p:cNvPr>
            <p:cNvSpPr/>
            <p:nvPr/>
          </p:nvSpPr>
          <p:spPr>
            <a:xfrm>
              <a:off x="2955907" y="4488979"/>
              <a:ext cx="553533" cy="690628"/>
            </a:xfrm>
            <a:prstGeom prst="arc">
              <a:avLst>
                <a:gd name="adj1" fmla="val 1579726"/>
                <a:gd name="adj2" fmla="val 9122114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42">
                  <a:extLst>
                    <a:ext uri="{FF2B5EF4-FFF2-40B4-BE49-F238E27FC236}">
                      <a16:creationId xmlns:a16="http://schemas.microsoft.com/office/drawing/2014/main" id="{A7C19306-601B-4ABE-BD07-DB62EB9E1F08}"/>
                    </a:ext>
                  </a:extLst>
                </p:cNvPr>
                <p:cNvSpPr txBox="1"/>
                <p:nvPr/>
              </p:nvSpPr>
              <p:spPr>
                <a:xfrm>
                  <a:off x="3062668" y="5159284"/>
                  <a:ext cx="404943" cy="211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MX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s-MX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s-MX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s-MX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MX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s-MX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668" y="5159284"/>
                  <a:ext cx="404943" cy="211089"/>
                </a:xfrm>
                <a:prstGeom prst="rect">
                  <a:avLst/>
                </a:prstGeom>
                <a:blipFill>
                  <a:blip r:embed="rId8"/>
                  <a:stretch>
                    <a:fillRect l="-4255" b="-163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adroTexto 44">
              <a:extLst>
                <a:ext uri="{FF2B5EF4-FFF2-40B4-BE49-F238E27FC236}">
                  <a16:creationId xmlns:a16="http://schemas.microsoft.com/office/drawing/2014/main" id="{1E997022-0DB6-4F58-91D5-F7F7B9BAA8D3}"/>
                </a:ext>
              </a:extLst>
            </p:cNvPr>
            <p:cNvSpPr txBox="1"/>
            <p:nvPr/>
          </p:nvSpPr>
          <p:spPr>
            <a:xfrm>
              <a:off x="2388781" y="4049122"/>
              <a:ext cx="46" cy="1943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4">
                <a:extLst>
                  <a:ext uri="{FF2B5EF4-FFF2-40B4-BE49-F238E27FC236}">
                    <a16:creationId xmlns:a16="http://schemas.microsoft.com/office/drawing/2014/main" id="{9AD35870-71EA-4852-9FFA-43CF1E0D72C7}"/>
                  </a:ext>
                </a:extLst>
              </p:cNvPr>
              <p:cNvSpPr txBox="1"/>
              <p:nvPr/>
            </p:nvSpPr>
            <p:spPr>
              <a:xfrm>
                <a:off x="5753106" y="3515848"/>
                <a:ext cx="4216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4">
                <a:extLst>
                  <a:ext uri="{FF2B5EF4-FFF2-40B4-BE49-F238E27FC236}">
                    <a16:creationId xmlns:a16="http://schemas.microsoft.com/office/drawing/2014/main" id="{9AD35870-71EA-4852-9FFA-43CF1E0D7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6" y="3515848"/>
                <a:ext cx="42166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5">
                <a:extLst>
                  <a:ext uri="{FF2B5EF4-FFF2-40B4-BE49-F238E27FC236}">
                    <a16:creationId xmlns:a16="http://schemas.microsoft.com/office/drawing/2014/main" id="{B701CBEF-4B7C-4880-B6F4-0843E82D1EC1}"/>
                  </a:ext>
                </a:extLst>
              </p:cNvPr>
              <p:cNvSpPr txBox="1"/>
              <p:nvPr/>
            </p:nvSpPr>
            <p:spPr>
              <a:xfrm>
                <a:off x="6754189" y="3515848"/>
                <a:ext cx="4216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s-MX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CuadroTexto 5">
                <a:extLst>
                  <a:ext uri="{FF2B5EF4-FFF2-40B4-BE49-F238E27FC236}">
                    <a16:creationId xmlns:a16="http://schemas.microsoft.com/office/drawing/2014/main" id="{B701CBEF-4B7C-4880-B6F4-0843E82D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89" y="3515848"/>
                <a:ext cx="42166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o 6">
            <a:extLst>
              <a:ext uri="{FF2B5EF4-FFF2-40B4-BE49-F238E27FC236}">
                <a16:creationId xmlns:a16="http://schemas.microsoft.com/office/drawing/2014/main" id="{97661597-4FEB-4E91-B23D-D6002CA5C776}"/>
              </a:ext>
            </a:extLst>
          </p:cNvPr>
          <p:cNvSpPr/>
          <p:nvPr/>
        </p:nvSpPr>
        <p:spPr>
          <a:xfrm>
            <a:off x="6333879" y="1862618"/>
            <a:ext cx="259037" cy="892958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9" name="Arco 7">
            <a:extLst>
              <a:ext uri="{FF2B5EF4-FFF2-40B4-BE49-F238E27FC236}">
                <a16:creationId xmlns:a16="http://schemas.microsoft.com/office/drawing/2014/main" id="{A25DF6F9-E7F9-4DB5-902B-73D2368264BC}"/>
              </a:ext>
            </a:extLst>
          </p:cNvPr>
          <p:cNvSpPr/>
          <p:nvPr/>
        </p:nvSpPr>
        <p:spPr>
          <a:xfrm rot="10800000">
            <a:off x="5592968" y="5710169"/>
            <a:ext cx="259037" cy="892958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0" name="Arco 8">
            <a:extLst>
              <a:ext uri="{FF2B5EF4-FFF2-40B4-BE49-F238E27FC236}">
                <a16:creationId xmlns:a16="http://schemas.microsoft.com/office/drawing/2014/main" id="{821C6EE0-13EF-423A-A2AE-7E931D0FADCD}"/>
              </a:ext>
            </a:extLst>
          </p:cNvPr>
          <p:cNvSpPr/>
          <p:nvPr/>
        </p:nvSpPr>
        <p:spPr>
          <a:xfrm rot="10800000">
            <a:off x="7231268" y="5710169"/>
            <a:ext cx="259037" cy="892958"/>
          </a:xfrm>
          <a:prstGeom prst="arc">
            <a:avLst>
              <a:gd name="adj1" fmla="val 11045137"/>
              <a:gd name="adj2" fmla="val 833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32" name="Picture 31" descr="Chart, waterfall chart&#10;&#10;Description automatically generated">
            <a:extLst>
              <a:ext uri="{FF2B5EF4-FFF2-40B4-BE49-F238E27FC236}">
                <a16:creationId xmlns:a16="http://schemas.microsoft.com/office/drawing/2014/main" id="{49CED639-5D8F-4CB9-8BFB-0CC15DBFAE1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4" b="27068"/>
          <a:stretch/>
        </p:blipFill>
        <p:spPr>
          <a:xfrm>
            <a:off x="8229993" y="1916437"/>
            <a:ext cx="3891117" cy="32497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706422C-5B0B-4012-A437-23C28CC5DC86}"/>
              </a:ext>
            </a:extLst>
          </p:cNvPr>
          <p:cNvSpPr txBox="1"/>
          <p:nvPr/>
        </p:nvSpPr>
        <p:spPr>
          <a:xfrm>
            <a:off x="360218" y="1394691"/>
            <a:ext cx="384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Correlaciones observadas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04F6D-6CA8-4CEF-B8D5-57841D0C7A3B}"/>
              </a:ext>
            </a:extLst>
          </p:cNvPr>
          <p:cNvSpPr txBox="1"/>
          <p:nvPr/>
        </p:nvSpPr>
        <p:spPr>
          <a:xfrm>
            <a:off x="5245780" y="139469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Supuestos del modelo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D1F15-CE27-4CBD-A3A4-9113BA93468F}"/>
              </a:ext>
            </a:extLst>
          </p:cNvPr>
          <p:cNvSpPr txBox="1"/>
          <p:nvPr/>
        </p:nvSpPr>
        <p:spPr>
          <a:xfrm>
            <a:off x="8806398" y="1322449"/>
            <a:ext cx="25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Lo que predice el modelo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26172B-B375-4AA5-B487-664C0D2EC3A1}"/>
              </a:ext>
            </a:extLst>
          </p:cNvPr>
          <p:cNvSpPr txBox="1"/>
          <p:nvPr/>
        </p:nvSpPr>
        <p:spPr>
          <a:xfrm>
            <a:off x="8533540" y="5794927"/>
            <a:ext cx="323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la predicción es mala, entonces el modelo no sirve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12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30" grpId="0" animBg="1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60BDF-B274-4A2F-B3AC-69D5A705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global de un AFC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9A51B-7834-412F-91F4-09ED4E47A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6"/>
          <a:stretch/>
        </p:blipFill>
        <p:spPr>
          <a:xfrm>
            <a:off x="903069" y="1921079"/>
            <a:ext cx="7785274" cy="3928247"/>
          </a:xfr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482A1EC-0B14-4475-8B51-436321EF1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98" y="4454567"/>
            <a:ext cx="2036515" cy="2036515"/>
          </a:xfrm>
          <a:prstGeom prst="rect">
            <a:avLst/>
          </a:prstGeom>
        </p:spPr>
      </p:pic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C4CC5C4C-CFAF-465D-9D49-ABD1768D5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27" y="1665343"/>
            <a:ext cx="2548699" cy="17636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F0101-540C-4A68-ADBA-F00A7CAE4C11}"/>
              </a:ext>
            </a:extLst>
          </p:cNvPr>
          <p:cNvCxnSpPr/>
          <p:nvPr/>
        </p:nvCxnSpPr>
        <p:spPr>
          <a:xfrm>
            <a:off x="2483141" y="3582099"/>
            <a:ext cx="6308521" cy="303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7EDB-A5F5-4018-BD44-07933E3C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03FE-7C5C-40CF-A6F0-930C918A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Checar ajuste global del modelo</a:t>
            </a:r>
          </a:p>
          <a:p>
            <a:pPr lvl="1"/>
            <a:r>
              <a:rPr lang="es-MX" dirty="0"/>
              <a:t>RMSEA, TLI, CFI, Chi-Square</a:t>
            </a:r>
          </a:p>
          <a:p>
            <a:endParaRPr lang="en-GB" dirty="0"/>
          </a:p>
        </p:txBody>
      </p:sp>
      <p:pic>
        <p:nvPicPr>
          <p:cNvPr id="4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FCBE5B37-588F-4A24-AC22-37A4B98A4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06" y="2879012"/>
            <a:ext cx="5345008" cy="361386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9C8A74-AAA4-4622-BE8A-CF00FF560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98" y="4454567"/>
            <a:ext cx="2036515" cy="2036515"/>
          </a:xfrm>
          <a:prstGeom prst="rect">
            <a:avLst/>
          </a:prstGeom>
        </p:spPr>
      </p:pic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0EAB23AD-D256-4BBA-89A8-E107C94BC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727" y="1665343"/>
            <a:ext cx="2548699" cy="1763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5772B-5A3D-49D6-A3C0-FCA3EEA0BB7A}"/>
              </a:ext>
            </a:extLst>
          </p:cNvPr>
          <p:cNvSpPr txBox="1"/>
          <p:nvPr/>
        </p:nvSpPr>
        <p:spPr>
          <a:xfrm>
            <a:off x="9680895" y="3800213"/>
            <a:ext cx="7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VS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51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571B-D930-4FA6-B71C-316EAC79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AFC: Pasos adicionales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797-6188-40FD-85B0-E89C6172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804"/>
          </a:xfrm>
        </p:spPr>
        <p:txBody>
          <a:bodyPr>
            <a:normAutofit fontScale="92500" lnSpcReduction="10000"/>
          </a:bodyPr>
          <a:lstStyle/>
          <a:p>
            <a:r>
              <a:rPr lang="es-MX" dirty="0" err="1"/>
              <a:t>Re-ajustar</a:t>
            </a:r>
            <a:r>
              <a:rPr lang="es-MX" dirty="0"/>
              <a:t> el modelo teórico</a:t>
            </a:r>
          </a:p>
          <a:p>
            <a:pPr lvl="1"/>
            <a:r>
              <a:rPr lang="es-MX" dirty="0"/>
              <a:t>Correlaciones entre algunas variables –dada la teoría-</a:t>
            </a:r>
          </a:p>
          <a:p>
            <a:r>
              <a:rPr lang="es-MX" dirty="0" err="1"/>
              <a:t>Re-estimar</a:t>
            </a:r>
            <a:r>
              <a:rPr lang="es-MX" dirty="0"/>
              <a:t> el modelo 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E0B74-6485-4336-9C5D-A80A20BA46DD}"/>
              </a:ext>
            </a:extLst>
          </p:cNvPr>
          <p:cNvSpPr txBox="1"/>
          <p:nvPr/>
        </p:nvSpPr>
        <p:spPr>
          <a:xfrm>
            <a:off x="998290" y="3657600"/>
            <a:ext cx="10355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En ocasiones el modelo puede estar “ligeramente mal”. TLI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=.93, CFI=.92, RMSEA=.07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Debido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comparamos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matriz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observada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y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estimada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por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modelo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, Podemos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calcular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las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fuentes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de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discrepancia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índices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modificación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Este es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tema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validez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pero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importante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tenerlo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presente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49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062EE-EB75-42D0-A862-D74655A6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factorial confirmatorio 1.1</a:t>
            </a:r>
          </a:p>
        </p:txBody>
      </p:sp>
      <p:pic>
        <p:nvPicPr>
          <p:cNvPr id="5" name="Marcador de contenido 4" descr="Diagram_CFA_mexico.pdf - Adobe Acrobat Reader DC">
            <a:extLst>
              <a:ext uri="{FF2B5EF4-FFF2-40B4-BE49-F238E27FC236}">
                <a16:creationId xmlns:a16="http://schemas.microsoft.com/office/drawing/2014/main" id="{72DC44B8-5C47-4B65-ACF5-27B5F04D2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14320" r="36014" b="2272"/>
          <a:stretch/>
        </p:blipFill>
        <p:spPr>
          <a:xfrm>
            <a:off x="6310386" y="1520378"/>
            <a:ext cx="4976536" cy="484727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06EF1F-DEEC-4341-ABA6-92BF68854696}"/>
              </a:ext>
            </a:extLst>
          </p:cNvPr>
          <p:cNvSpPr txBox="1"/>
          <p:nvPr/>
        </p:nvSpPr>
        <p:spPr>
          <a:xfrm>
            <a:off x="947957" y="2030136"/>
            <a:ext cx="5083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propone que la pobreza tiene tres dimensiones</a:t>
            </a:r>
          </a:p>
          <a:p>
            <a:endParaRPr lang="es-MX" dirty="0"/>
          </a:p>
          <a:p>
            <a:r>
              <a:rPr lang="es-MX" dirty="0"/>
              <a:t>Se propone que hay cuatro indicadores observados que son una manifestación de Vivienda</a:t>
            </a:r>
          </a:p>
          <a:p>
            <a:endParaRPr lang="es-MX" dirty="0"/>
          </a:p>
          <a:p>
            <a:r>
              <a:rPr lang="es-MX" dirty="0"/>
              <a:t>Se propone que hay seis indicadores observados que son manifestación de inseguridad alimentaria</a:t>
            </a:r>
          </a:p>
        </p:txBody>
      </p:sp>
    </p:spTree>
    <p:extLst>
      <p:ext uri="{BB962C8B-B14F-4D97-AF65-F5344CB8AC3E}">
        <p14:creationId xmlns:p14="http://schemas.microsoft.com/office/powerpoint/2010/main" val="319085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5E4D-3CC4-419D-8217-78D0D7A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Dado un modelo razonable</a:t>
            </a:r>
            <a:endParaRPr lang="en-GB" dirty="0"/>
          </a:p>
        </p:txBody>
      </p:sp>
      <p:pic>
        <p:nvPicPr>
          <p:cNvPr id="4" name="Marcador de contenido 4" descr="Diagram_CFA_mexico.pdf - Adobe Acrobat Reader DC">
            <a:extLst>
              <a:ext uri="{FF2B5EF4-FFF2-40B4-BE49-F238E27FC236}">
                <a16:creationId xmlns:a16="http://schemas.microsoft.com/office/drawing/2014/main" id="{35EBF475-8271-4245-96DD-2E43B8090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14320" r="36014" b="2272"/>
          <a:stretch/>
        </p:blipFill>
        <p:spPr>
          <a:xfrm>
            <a:off x="534496" y="1793146"/>
            <a:ext cx="4646707" cy="4525963"/>
          </a:xfrm>
        </p:spPr>
      </p:pic>
      <p:pic>
        <p:nvPicPr>
          <p:cNvPr id="6" name="Picture 5" descr="A picture containing sitting, food&#10;&#10;Description automatically generated">
            <a:extLst>
              <a:ext uri="{FF2B5EF4-FFF2-40B4-BE49-F238E27FC236}">
                <a16:creationId xmlns:a16="http://schemas.microsoft.com/office/drawing/2014/main" id="{CD4C7AAD-E927-4CDF-9E7D-4EFF2239A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46" y="1442092"/>
            <a:ext cx="4514850" cy="253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02821-D60F-434A-9409-022D1F261A05}"/>
              </a:ext>
            </a:extLst>
          </p:cNvPr>
          <p:cNvSpPr txBox="1"/>
          <p:nvPr/>
        </p:nvSpPr>
        <p:spPr>
          <a:xfrm>
            <a:off x="6300561" y="4283093"/>
            <a:ext cx="46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Ya puedo ver qué me dice McDonald!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29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BD26-1347-4D07-A72E-20133FFC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	Análisis factorial es un caso especial de SEM. Flora (2020)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EA2063-E008-436A-8845-C687B5497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5" t="18747" r="30504" b="2567"/>
          <a:stretch/>
        </p:blipFill>
        <p:spPr>
          <a:xfrm>
            <a:off x="5293453" y="1283515"/>
            <a:ext cx="6610525" cy="5232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7570B2-C931-4511-9CB5-27CC97FFF3A5}"/>
                  </a:ext>
                </a:extLst>
              </p:cNvPr>
              <p:cNvSpPr txBox="1"/>
              <p:nvPr/>
            </p:nvSpPr>
            <p:spPr>
              <a:xfrm>
                <a:off x="-400574" y="3504837"/>
                <a:ext cx="609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kumimoji="0" lang="ar-AE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𝜆</m:t>
                          </m:r>
                        </m:e>
                        <m:sub>
                          <m:r>
                            <a:rPr kumimoji="0" lang="ar-AE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0" lang="ar-A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𝜂</m:t>
                          </m:r>
                        </m:e>
                        <m:sub/>
                      </m:sSub>
                      <m:r>
                        <a:rPr kumimoji="0" lang="ar-AE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𝜀</m:t>
                          </m:r>
                        </m:e>
                        <m:sub>
                          <m:r>
                            <a:rPr kumimoji="0" lang="ar-AE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7570B2-C931-4511-9CB5-27CC97FF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574" y="3504837"/>
                <a:ext cx="609460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B51A01-98E4-43B6-84DB-CCD405283D03}"/>
              </a:ext>
            </a:extLst>
          </p:cNvPr>
          <p:cNvSpPr txBox="1"/>
          <p:nvPr/>
        </p:nvSpPr>
        <p:spPr>
          <a:xfrm>
            <a:off x="1342239" y="4840448"/>
            <a:ext cx="260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Parto de que la estructura es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unidimensional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(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Solo hay un factor latente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93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644D-23C2-4910-A6FF-BF4D9653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Interpretar cargas factoriales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814C-601B-4870-A094-40203066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3" y="1414562"/>
            <a:ext cx="10515600" cy="1404136"/>
          </a:xfrm>
        </p:spPr>
        <p:txBody>
          <a:bodyPr>
            <a:normAutofit/>
          </a:bodyPr>
          <a:lstStyle/>
          <a:p>
            <a:pPr lvl="1"/>
            <a:r>
              <a:rPr lang="es-MX" dirty="0"/>
              <a:t>Relaciones teóricas vs observadas</a:t>
            </a:r>
          </a:p>
          <a:p>
            <a:pPr lvl="1"/>
            <a:r>
              <a:rPr lang="es-MX" dirty="0"/>
              <a:t>Proporción explicada de la varianza de cada indicador</a:t>
            </a:r>
          </a:p>
          <a:p>
            <a:endParaRPr lang="en-GB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73E24CD-1B63-4F2D-9A65-A8EACD94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1" y="3022920"/>
            <a:ext cx="3280095" cy="3733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5">
                <a:extLst>
                  <a:ext uri="{FF2B5EF4-FFF2-40B4-BE49-F238E27FC236}">
                    <a16:creationId xmlns:a16="http://schemas.microsoft.com/office/drawing/2014/main" id="{CAC8A387-F913-465B-BF19-B59E6BF7B210}"/>
                  </a:ext>
                </a:extLst>
              </p:cNvPr>
              <p:cNvSpPr txBox="1"/>
              <p:nvPr/>
            </p:nvSpPr>
            <p:spPr>
              <a:xfrm>
                <a:off x="9644278" y="1262747"/>
                <a:ext cx="2040896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Tenemos que Q1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  <m: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66</m:t>
                        </m:r>
                      </m:e>
                      <m:sup>
                        <m: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=.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43</m:t>
                    </m: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es la varianza explicada por “</a:t>
                </a:r>
                <a:r>
                  <a:rPr kumimoji="0" lang="es-MX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Recovery</a:t>
                </a: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” con un </a:t>
                </a:r>
                <a14:m>
                  <m:oMath xmlns:m="http://schemas.openxmlformats.org/officeDocument/2006/math">
                    <m:r>
                      <a:rPr kumimoji="0" lang="es-MX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57</m:t>
                    </m: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de error.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¿Qué proporción de la varianza es deseable?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Por estudios de Monte Carlo se estima que arriba de .4 o .5 es deseable. Esto depende de la precisión que se busque. </a:t>
                </a:r>
              </a:p>
            </p:txBody>
          </p:sp>
        </mc:Choice>
        <mc:Fallback xmlns="">
          <p:sp>
            <p:nvSpPr>
              <p:cNvPr id="5" name="CuadroTexto 5">
                <a:extLst>
                  <a:ext uri="{FF2B5EF4-FFF2-40B4-BE49-F238E27FC236}">
                    <a16:creationId xmlns:a16="http://schemas.microsoft.com/office/drawing/2014/main" id="{CAC8A387-F913-465B-BF19-B59E6BF7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78" y="1262747"/>
                <a:ext cx="2040896" cy="5078313"/>
              </a:xfrm>
              <a:prstGeom prst="rect">
                <a:avLst/>
              </a:prstGeom>
              <a:blipFill>
                <a:blip r:embed="rId4"/>
                <a:stretch>
                  <a:fillRect l="-2388" t="-600" r="-4776" b="-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6D6C0AF-1F36-4F37-AD63-19F320FBB114}"/>
              </a:ext>
            </a:extLst>
          </p:cNvPr>
          <p:cNvSpPr/>
          <p:nvPr/>
        </p:nvSpPr>
        <p:spPr>
          <a:xfrm>
            <a:off x="5103995" y="3257300"/>
            <a:ext cx="535368" cy="347022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07B0E-413B-444D-8CA4-A6A06223E5A9}"/>
              </a:ext>
            </a:extLst>
          </p:cNvPr>
          <p:cNvSpPr txBox="1"/>
          <p:nvPr/>
        </p:nvSpPr>
        <p:spPr>
          <a:xfrm>
            <a:off x="2407640" y="5712904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Señal!!!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9B7F98-5D13-46D1-81F7-B5E786FB8637}"/>
              </a:ext>
            </a:extLst>
          </p:cNvPr>
          <p:cNvSpPr/>
          <p:nvPr/>
        </p:nvSpPr>
        <p:spPr>
          <a:xfrm>
            <a:off x="6096000" y="2995381"/>
            <a:ext cx="380301" cy="376097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4D5BC-5598-4614-A160-86314686697E}"/>
              </a:ext>
            </a:extLst>
          </p:cNvPr>
          <p:cNvSpPr txBox="1"/>
          <p:nvPr/>
        </p:nvSpPr>
        <p:spPr>
          <a:xfrm>
            <a:off x="6867625" y="4920581"/>
            <a:ext cx="82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Ruido!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13B52-D4A1-421C-8AF6-CFDC59393F62}"/>
              </a:ext>
            </a:extLst>
          </p:cNvPr>
          <p:cNvSpPr txBox="1"/>
          <p:nvPr/>
        </p:nvSpPr>
        <p:spPr>
          <a:xfrm>
            <a:off x="379036" y="3266200"/>
            <a:ext cx="243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Noten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estos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modelos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me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ayudan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 saber de una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equivalencia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tau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sostiene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98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BD7-592D-49A6-8593-DD0E9E3F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¿Cargas factoriales bajas? </a:t>
            </a:r>
            <a:endParaRPr lang="en-GB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7E497227-813D-4A40-9291-08A4C7DF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5" y="1322284"/>
            <a:ext cx="2665857" cy="478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17F0D-2259-432C-B8E7-D1E3D82DA1B6}"/>
              </a:ext>
            </a:extLst>
          </p:cNvPr>
          <p:cNvSpPr txBox="1"/>
          <p:nvPr/>
        </p:nvSpPr>
        <p:spPr>
          <a:xfrm>
            <a:off x="5998128" y="1753299"/>
            <a:ext cx="52682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Imagínense que con estas variables “omega” es alto.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Sin embargo, Q9 y Q10 no me ayudarían de mucho, tienen más ruido que señal.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¿Qué hacer?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	Tirarlas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	Dejarlas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	Ponderar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¿Qué les parecería apropiado?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Además de ayudarnos a la estimación de confiabilidad global, el AFC nos permite identificar si debemos o no ponderar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En alta confiabilidad ponderar no tiene sentido!!!! 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07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062EE-EB75-42D0-A862-D74655A6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AFC y exploración de cargas factoriales</a:t>
            </a:r>
          </a:p>
        </p:txBody>
      </p:sp>
      <p:pic>
        <p:nvPicPr>
          <p:cNvPr id="5" name="Marcador de contenido 4" descr="Diagram_CFA_mexico.pdf - Adobe Acrobat Reader DC">
            <a:extLst>
              <a:ext uri="{FF2B5EF4-FFF2-40B4-BE49-F238E27FC236}">
                <a16:creationId xmlns:a16="http://schemas.microsoft.com/office/drawing/2014/main" id="{72DC44B8-5C47-4B65-ACF5-27B5F04D2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14320" r="36014" b="2272"/>
          <a:stretch/>
        </p:blipFill>
        <p:spPr>
          <a:xfrm>
            <a:off x="6310386" y="1520378"/>
            <a:ext cx="4976536" cy="48472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06EF1F-DEEC-4341-ABA6-92BF68854696}"/>
                  </a:ext>
                </a:extLst>
              </p:cNvPr>
              <p:cNvSpPr txBox="1"/>
              <p:nvPr/>
            </p:nvSpPr>
            <p:spPr>
              <a:xfrm>
                <a:off x="503341" y="1752813"/>
                <a:ext cx="5083728" cy="4314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¿</a:t>
                </a:r>
                <a:r>
                  <a:rPr kumimoji="0" lang="es-MX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Què</a:t>
                </a: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significan los números?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Los MFC estiman soluciones estandarizadas, parcialmente estandarizadas y no estandarizadas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Para confiabilidad es mejor utilizar resultados estandarizados: La varianza del factor es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  <m: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92</m:t>
                        </m:r>
                      </m:e>
                      <m:sup>
                        <m:r>
                          <a:rPr kumimoji="0" lang="es-MX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85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%</m:t>
                    </m: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de la varianza de la dimensión se explica por la variable latente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−.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85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15</m:t>
                    </m:r>
                    <m:r>
                      <a:rPr kumimoji="0" lang="es-MX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%</m:t>
                    </m:r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de la varianza de la dimensión se explica por error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06EF1F-DEEC-4341-ABA6-92BF6885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41" y="1752813"/>
                <a:ext cx="5083728" cy="4314130"/>
              </a:xfrm>
              <a:prstGeom prst="rect">
                <a:avLst/>
              </a:prstGeom>
              <a:blipFill>
                <a:blip r:embed="rId4"/>
                <a:stretch>
                  <a:fillRect l="-1079" t="-84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5721292" y="2306811"/>
            <a:ext cx="2525086" cy="1122189"/>
            <a:chOff x="5721292" y="2306811"/>
            <a:chExt cx="2525086" cy="112218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F9FCE41E-A495-4B6A-8069-8266F5AD8588}"/>
                </a:ext>
              </a:extLst>
            </p:cNvPr>
            <p:cNvSpPr/>
            <p:nvPr/>
          </p:nvSpPr>
          <p:spPr>
            <a:xfrm>
              <a:off x="7566870" y="2927758"/>
              <a:ext cx="679508" cy="5012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2B80A8BE-8868-482C-B150-6BA3322359CE}"/>
                </a:ext>
              </a:extLst>
            </p:cNvPr>
            <p:cNvSpPr txBox="1"/>
            <p:nvPr/>
          </p:nvSpPr>
          <p:spPr>
            <a:xfrm>
              <a:off x="5721292" y="2306811"/>
              <a:ext cx="2525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Carga factorial Pobreza a vivienda</a:t>
              </a: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69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ECA0-064C-4A0A-8238-CB66E601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medición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0313-8850-4C04-A27D-43A3A983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Hemos visto que todas las mediciones deben de tener un modelo (Teoría y modelo estadístico)</a:t>
            </a:r>
          </a:p>
          <a:p>
            <a:r>
              <a:rPr lang="es-MX" dirty="0"/>
              <a:t>Hemos visto que la estimación del error de medición depende del modelo de medición subyacente</a:t>
            </a:r>
          </a:p>
          <a:p>
            <a:pPr lvl="1"/>
            <a:r>
              <a:rPr lang="es-MX" dirty="0"/>
              <a:t>Test paralelos</a:t>
            </a:r>
          </a:p>
          <a:p>
            <a:pPr lvl="1"/>
            <a:r>
              <a:rPr lang="es-MX" dirty="0"/>
              <a:t>Equivalencia Tau</a:t>
            </a:r>
          </a:p>
          <a:p>
            <a:pPr lvl="1"/>
            <a:r>
              <a:rPr lang="es-MX" dirty="0"/>
              <a:t>Modelo congéneres y variantes multidimensionales</a:t>
            </a:r>
          </a:p>
          <a:p>
            <a:pPr lvl="1"/>
            <a:endParaRPr lang="es-MX" dirty="0"/>
          </a:p>
          <a:p>
            <a:pPr marL="0" indent="0">
              <a:buNone/>
            </a:pPr>
            <a:endParaRPr lang="es-MX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445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062EE-EB75-42D0-A862-D74655A6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AFC y exploración de cargas factoriales</a:t>
            </a:r>
          </a:p>
        </p:txBody>
      </p:sp>
      <p:pic>
        <p:nvPicPr>
          <p:cNvPr id="5" name="Marcador de contenido 4" descr="Diagram_CFA_mexico.pdf - Adobe Acrobat Reader DC">
            <a:extLst>
              <a:ext uri="{FF2B5EF4-FFF2-40B4-BE49-F238E27FC236}">
                <a16:creationId xmlns:a16="http://schemas.microsoft.com/office/drawing/2014/main" id="{72DC44B8-5C47-4B65-ACF5-27B5F04D2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14320" r="36014" b="2272"/>
          <a:stretch/>
        </p:blipFill>
        <p:spPr>
          <a:xfrm>
            <a:off x="6310386" y="1520378"/>
            <a:ext cx="4976536" cy="48472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06EF1F-DEEC-4341-ABA6-92BF68854696}"/>
                  </a:ext>
                </a:extLst>
              </p:cNvPr>
              <p:cNvSpPr txBox="1"/>
              <p:nvPr/>
            </p:nvSpPr>
            <p:spPr>
              <a:xfrm>
                <a:off x="503341" y="1752813"/>
                <a:ext cx="5083728" cy="486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¿</a:t>
                </a: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Qué significan los números?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El efecto indirecto de pobreza en carencia de muros es: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92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65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MX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</m:t>
                      </m:r>
                    </m:oMath>
                  </m:oMathPara>
                </a14:m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Es decir, el efecto esta “mediado” por la dimensión de vivienda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e>
                      <m:sup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es la varianza explicada por la dimensión vivienda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¿Pero qué si queremos saber el efecto directo?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Veremos que esto es importante para estimar Omega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06EF1F-DEEC-4341-ABA6-92BF6885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41" y="1752813"/>
                <a:ext cx="5083728" cy="4868128"/>
              </a:xfrm>
              <a:prstGeom prst="rect">
                <a:avLst/>
              </a:prstGeom>
              <a:blipFill>
                <a:blip r:embed="rId4"/>
                <a:stretch>
                  <a:fillRect l="-1079" t="-752" r="-8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5780015" y="1652415"/>
            <a:ext cx="4202884" cy="654396"/>
            <a:chOff x="5780015" y="1652415"/>
            <a:chExt cx="4202884" cy="65439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F9FCE41E-A495-4B6A-8069-8266F5AD8588}"/>
                </a:ext>
              </a:extLst>
            </p:cNvPr>
            <p:cNvSpPr/>
            <p:nvPr/>
          </p:nvSpPr>
          <p:spPr>
            <a:xfrm>
              <a:off x="9487949" y="1975581"/>
              <a:ext cx="494950" cy="33123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2B80A8BE-8868-482C-B150-6BA3322359CE}"/>
                </a:ext>
              </a:extLst>
            </p:cNvPr>
            <p:cNvSpPr txBox="1"/>
            <p:nvPr/>
          </p:nvSpPr>
          <p:spPr>
            <a:xfrm>
              <a:off x="5780015" y="1652415"/>
              <a:ext cx="2525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Carga factorial vivienda a muros</a:t>
              </a: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012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A5BF-C396-41CB-8E8C-9E6A5655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9F31E1-BBD9-47CA-82A6-AAEC4CDA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82" y="1600200"/>
            <a:ext cx="7608236" cy="4525963"/>
          </a:xfrm>
        </p:spPr>
      </p:pic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ADAA4E8A-8F1D-4537-9DB4-5B3128ED33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3"/>
          <a:stretch/>
        </p:blipFill>
        <p:spPr>
          <a:xfrm>
            <a:off x="10463619" y="166543"/>
            <a:ext cx="1118781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1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AB38AF-EF30-4CE3-A9FF-EC1EBFB7A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54" y="1288474"/>
            <a:ext cx="9886691" cy="5270952"/>
          </a:xfrm>
        </p:spPr>
      </p:pic>
    </p:spTree>
    <p:extLst>
      <p:ext uri="{BB962C8B-B14F-4D97-AF65-F5344CB8AC3E}">
        <p14:creationId xmlns:p14="http://schemas.microsoft.com/office/powerpoint/2010/main" val="42032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8811-5687-4116-8140-AA5D13DB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Scores latentes y observados</a:t>
            </a:r>
            <a:endParaRPr lang="en-GB" dirty="0"/>
          </a:p>
        </p:txBody>
      </p:sp>
      <p:pic>
        <p:nvPicPr>
          <p:cNvPr id="8" name="Marcador de contenido 8" descr="C:/OneDrive/Proyectos Investigacion/Lectures/SEMindicadores/Practica 2/Practica-2.html">
            <a:extLst>
              <a:ext uri="{FF2B5EF4-FFF2-40B4-BE49-F238E27FC236}">
                <a16:creationId xmlns:a16="http://schemas.microsoft.com/office/drawing/2014/main" id="{C6F88251-47A1-4433-A20C-27C2A65F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7" r="40738" b="22260"/>
          <a:stretch/>
        </p:blipFill>
        <p:spPr>
          <a:xfrm>
            <a:off x="4997501" y="2311769"/>
            <a:ext cx="6720373" cy="4106121"/>
          </a:xfr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422832-E789-472F-81A1-070B5443F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7" y="2925434"/>
            <a:ext cx="36576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6AC7A-5445-484C-92A6-701C1567DF2A}"/>
              </a:ext>
            </a:extLst>
          </p:cNvPr>
          <p:cNvSpPr txBox="1"/>
          <p:nvPr/>
        </p:nvSpPr>
        <p:spPr>
          <a:xfrm>
            <a:off x="737532" y="1538923"/>
            <a:ext cx="2710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AFC estima una distribución a partir de las cargas factoriales estimadas- score óptimo/latente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437C7-8E41-419A-9537-38F802ACAB20}"/>
              </a:ext>
            </a:extLst>
          </p:cNvPr>
          <p:cNvSpPr txBox="1"/>
          <p:nvPr/>
        </p:nvSpPr>
        <p:spPr>
          <a:xfrm>
            <a:off x="7885652" y="817902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Bajo alta confiabilidad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¿Cuál sería la relación entre los scores observados y los latentes?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897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A467-9C69-4E5D-934E-5629532B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Correlación entre distintas versiones del mismo test</a:t>
            </a:r>
          </a:p>
        </p:txBody>
      </p:sp>
      <p:pic>
        <p:nvPicPr>
          <p:cNvPr id="5" name="Content Placeholder 4" descr="Capítulo 3 Confiabilidad en medición de pobreza | Medición de pobreza multidimensional: Una aproximación estadística con aplicaciones - Mozilla Firefox">
            <a:extLst>
              <a:ext uri="{FF2B5EF4-FFF2-40B4-BE49-F238E27FC236}">
                <a16:creationId xmlns:a16="http://schemas.microsoft.com/office/drawing/2014/main" id="{9452810E-8674-4602-9F65-69B4E408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4" t="14689" r="27016" b="38231"/>
          <a:stretch/>
        </p:blipFill>
        <p:spPr>
          <a:xfrm>
            <a:off x="318781" y="2097248"/>
            <a:ext cx="5490957" cy="3842157"/>
          </a:xfrm>
        </p:spPr>
      </p:pic>
      <p:pic>
        <p:nvPicPr>
          <p:cNvPr id="7" name="Picture 6" descr="Capítulo 3 Confiabilidad en medición de pobreza | Medición de pobreza multidimensional: Una aproximación estadística con aplicaciones - Mozilla Firefox">
            <a:extLst>
              <a:ext uri="{FF2B5EF4-FFF2-40B4-BE49-F238E27FC236}">
                <a16:creationId xmlns:a16="http://schemas.microsoft.com/office/drawing/2014/main" id="{6D731F65-EF78-4303-AAAC-4E3F75C424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7" t="18747" r="26214" b="34050"/>
          <a:stretch/>
        </p:blipFill>
        <p:spPr>
          <a:xfrm>
            <a:off x="6479702" y="2120494"/>
            <a:ext cx="5568889" cy="3842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880D3-2AF2-44EB-9A8E-6C44BE328B40}"/>
              </a:ext>
            </a:extLst>
          </p:cNvPr>
          <p:cNvSpPr txBox="1"/>
          <p:nvPr/>
        </p:nvSpPr>
        <p:spPr>
          <a:xfrm>
            <a:off x="8604069" y="6209211"/>
            <a:ext cx="2978331" cy="37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Nájera et al. (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forthcoming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6D6717-DCCA-4B85-A098-23A6B89A2481}"/>
              </a:ext>
            </a:extLst>
          </p:cNvPr>
          <p:cNvSpPr txBox="1"/>
          <p:nvPr/>
        </p:nvSpPr>
        <p:spPr>
          <a:xfrm>
            <a:off x="6870584" y="1627882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Moderada confiabilidad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48600D-1BFE-44BF-8D98-FE79434B53FC}"/>
              </a:ext>
            </a:extLst>
          </p:cNvPr>
          <p:cNvSpPr txBox="1"/>
          <p:nvPr/>
        </p:nvSpPr>
        <p:spPr>
          <a:xfrm>
            <a:off x="699174" y="1403949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Alta confiabilidad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4219CED-D4AF-4BEF-BCED-DEA11460D822}"/>
              </a:ext>
            </a:extLst>
          </p:cNvPr>
          <p:cNvCxnSpPr>
            <a:cxnSpLocks/>
          </p:cNvCxnSpPr>
          <p:nvPr/>
        </p:nvCxnSpPr>
        <p:spPr>
          <a:xfrm>
            <a:off x="838200" y="4437776"/>
            <a:ext cx="47838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488AAC8-56AB-46D3-8409-8194BBE63C96}"/>
              </a:ext>
            </a:extLst>
          </p:cNvPr>
          <p:cNvCxnSpPr>
            <a:cxnSpLocks/>
          </p:cNvCxnSpPr>
          <p:nvPr/>
        </p:nvCxnSpPr>
        <p:spPr>
          <a:xfrm>
            <a:off x="6937695" y="4437776"/>
            <a:ext cx="48236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71DDC48-92BB-4C66-A11B-7A4350F9EE35}"/>
              </a:ext>
            </a:extLst>
          </p:cNvPr>
          <p:cNvCxnSpPr/>
          <p:nvPr/>
        </p:nvCxnSpPr>
        <p:spPr>
          <a:xfrm flipV="1">
            <a:off x="6096000" y="4555222"/>
            <a:ext cx="1571538" cy="138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5DCB65-900A-4332-A760-D3CD3AA7A35B}"/>
              </a:ext>
            </a:extLst>
          </p:cNvPr>
          <p:cNvSpPr txBox="1"/>
          <p:nvPr/>
        </p:nvSpPr>
        <p:spPr>
          <a:xfrm>
            <a:off x="4588778" y="5962650"/>
            <a:ext cx="189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Más error en la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1455985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123A-B67C-411E-95B0-6F4CC88C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Cálculo de Omega AFC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4DA5-7DD1-4A49-BD70-4C89621F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700631" cy="452596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cálculo de omega consiste en los siguientes pasos:</a:t>
            </a:r>
          </a:p>
          <a:p>
            <a:pPr lvl="1"/>
            <a:r>
              <a:rPr lang="es-MX" dirty="0"/>
              <a:t>Estimo modelo factorial (Confirmatorio de preferencia)</a:t>
            </a:r>
          </a:p>
          <a:p>
            <a:pPr lvl="1"/>
            <a:r>
              <a:rPr lang="es-MX" dirty="0"/>
              <a:t>Evalúo el ajuste del modelo</a:t>
            </a:r>
          </a:p>
          <a:p>
            <a:pPr lvl="1"/>
            <a:r>
              <a:rPr lang="es-MX" dirty="0"/>
              <a:t>Estimo omega con la formula de McDonald</a:t>
            </a:r>
            <a:endParaRPr lang="en-GB" dirty="0"/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9C079FC-9C57-48B7-9F64-AB3860C0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2" y="1844070"/>
            <a:ext cx="6266574" cy="11193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13BEB0D-DAC1-42BE-BFE7-4DC67EF29C1A}"/>
              </a:ext>
            </a:extLst>
          </p:cNvPr>
          <p:cNvSpPr/>
          <p:nvPr/>
        </p:nvSpPr>
        <p:spPr>
          <a:xfrm>
            <a:off x="5821962" y="1929468"/>
            <a:ext cx="1216401" cy="3103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D1400-8928-4CC4-8331-C025017121FD}"/>
              </a:ext>
            </a:extLst>
          </p:cNvPr>
          <p:cNvSpPr txBox="1"/>
          <p:nvPr/>
        </p:nvSpPr>
        <p:spPr>
          <a:xfrm>
            <a:off x="6216242" y="1350628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Leer la </a:t>
            </a:r>
            <a:r>
              <a:rPr lang="en-US" dirty="0" err="1"/>
              <a:t>documentaci</a:t>
            </a:r>
            <a:r>
              <a:rPr lang="es-MX" dirty="0" err="1"/>
              <a:t>ón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9C5C1-16F6-4659-8691-C5530CE815AB}"/>
              </a:ext>
            </a:extLst>
          </p:cNvPr>
          <p:cNvSpPr txBox="1"/>
          <p:nvPr/>
        </p:nvSpPr>
        <p:spPr>
          <a:xfrm>
            <a:off x="9899010" y="4790114"/>
            <a:ext cx="218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Variables categóricas se requiere especificar la opción “ordinal”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127903-7D5B-47DC-9628-C680E1BF372A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271545" y="2751590"/>
            <a:ext cx="2722228" cy="203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A716D3D-1736-5A16-6A30-545C7F35F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21" y="3147381"/>
            <a:ext cx="419158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0AB4-D09D-4BC4-94F3-69DFCB0D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321417" cy="4525963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Estimo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factorial </a:t>
            </a:r>
            <a:r>
              <a:rPr lang="en-US" dirty="0" err="1"/>
              <a:t>exploratorio</a:t>
            </a:r>
            <a:r>
              <a:rPr lang="en-GB" dirty="0"/>
              <a:t> con n</a:t>
            </a:r>
            <a:r>
              <a:rPr lang="es-MX" dirty="0" err="1"/>
              <a:t>úmero</a:t>
            </a:r>
            <a:r>
              <a:rPr lang="es-MX" dirty="0"/>
              <a:t> creciente de factores</a:t>
            </a:r>
          </a:p>
          <a:p>
            <a:pPr lvl="1"/>
            <a:r>
              <a:rPr lang="es-MX" dirty="0"/>
              <a:t>Elijo una solución</a:t>
            </a:r>
          </a:p>
          <a:p>
            <a:pPr lvl="1"/>
            <a:r>
              <a:rPr lang="es-MX" dirty="0"/>
              <a:t>Aplico la fórmula de McDonald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6D1B97-B266-46BC-AFF8-A271FE3D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8"/>
            <a:ext cx="8128000" cy="782637"/>
          </a:xfrm>
        </p:spPr>
        <p:txBody>
          <a:bodyPr/>
          <a:lstStyle/>
          <a:p>
            <a:r>
              <a:rPr lang="es-MX" dirty="0"/>
              <a:t>Ejemplo: Cálculo de Omega AFE</a:t>
            </a:r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A162FE0-866C-44ED-919C-5F96E2EB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94" y="1530220"/>
            <a:ext cx="5726907" cy="492656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82AE7DD-F511-475A-90F7-4050E734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" y="5855071"/>
            <a:ext cx="5823809" cy="542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A89F3-CD0D-4488-8AAB-40D0A3D9E249}"/>
              </a:ext>
            </a:extLst>
          </p:cNvPr>
          <p:cNvSpPr txBox="1"/>
          <p:nvPr/>
        </p:nvSpPr>
        <p:spPr>
          <a:xfrm>
            <a:off x="177282" y="5393094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Mal modelo: RMSEA</a:t>
            </a:r>
            <a:r>
              <a:rPr lang="en-US" dirty="0"/>
              <a:t>&gt;.06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1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D56C-993D-D9E6-566B-C28A8602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Distintos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omega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4CC3-B0A2-D1C6-9CAE-F1DCB844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 omega </a:t>
            </a:r>
            <a:r>
              <a:rPr lang="en-GB" dirty="0" err="1"/>
              <a:t>relevante</a:t>
            </a:r>
            <a:r>
              <a:rPr lang="en-GB" dirty="0"/>
              <a:t> </a:t>
            </a:r>
            <a:r>
              <a:rPr lang="en-GB" dirty="0" err="1"/>
              <a:t>depende</a:t>
            </a:r>
            <a:r>
              <a:rPr lang="en-GB" dirty="0"/>
              <a:t> de la </a:t>
            </a:r>
            <a:r>
              <a:rPr lang="en-GB" dirty="0" err="1"/>
              <a:t>estructura</a:t>
            </a:r>
            <a:r>
              <a:rPr lang="en-GB" dirty="0"/>
              <a:t> y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indicadores</a:t>
            </a:r>
            <a:r>
              <a:rPr lang="en-GB" dirty="0"/>
              <a:t> que se </a:t>
            </a:r>
            <a:r>
              <a:rPr lang="en-GB" dirty="0" err="1"/>
              <a:t>tiene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Multidimensional o unidimensional</a:t>
            </a:r>
          </a:p>
          <a:p>
            <a:pPr lvl="1"/>
            <a:r>
              <a:rPr lang="en-GB" dirty="0" err="1"/>
              <a:t>Categoricos</a:t>
            </a:r>
            <a:r>
              <a:rPr lang="en-GB" dirty="0"/>
              <a:t> o </a:t>
            </a:r>
            <a:r>
              <a:rPr lang="en-GB" dirty="0" err="1"/>
              <a:t>continuos</a:t>
            </a:r>
            <a:r>
              <a:rPr lang="en-GB" dirty="0"/>
              <a:t> (O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mezcla</a:t>
            </a:r>
            <a:r>
              <a:rPr lang="en-GB" dirty="0"/>
              <a:t>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355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B65B-D890-4031-5F4C-69524391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C334-FDD8-B18D-FCF6-3DC040BD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890682" cy="4525963"/>
          </a:xfrm>
        </p:spPr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dirty="0" err="1"/>
              <a:t>cinco</a:t>
            </a:r>
            <a:r>
              <a:rPr lang="en-GB" dirty="0"/>
              <a:t> </a:t>
            </a:r>
            <a:r>
              <a:rPr lang="en-GB" dirty="0" err="1"/>
              <a:t>indicadores</a:t>
            </a:r>
            <a:r>
              <a:rPr lang="en-GB" dirty="0"/>
              <a:t>: O_1 … O_5</a:t>
            </a:r>
          </a:p>
          <a:p>
            <a:r>
              <a:rPr lang="en-GB" dirty="0"/>
              <a:t>Se </a:t>
            </a:r>
            <a:r>
              <a:rPr lang="en-GB" dirty="0" err="1"/>
              <a:t>estima</a:t>
            </a:r>
            <a:r>
              <a:rPr lang="en-GB" dirty="0"/>
              <a:t> un </a:t>
            </a:r>
            <a:r>
              <a:rPr lang="en-GB" dirty="0" err="1"/>
              <a:t>modelo</a:t>
            </a:r>
            <a:r>
              <a:rPr lang="en-GB" dirty="0"/>
              <a:t> unidimensional</a:t>
            </a:r>
          </a:p>
          <a:p>
            <a:r>
              <a:rPr lang="en-GB" dirty="0"/>
              <a:t>TLI=.88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544451-6D4F-B889-8CF8-B8A689FDA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62" y="1861919"/>
            <a:ext cx="652553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23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AE7B-10D4-4E34-3C31-7FAD75C7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</a:t>
            </a:r>
            <a:r>
              <a:rPr lang="en-GB" dirty="0"/>
              <a:t> 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3C05F18-16FA-ECA1-EDC1-BABC82956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9" y="2204832"/>
            <a:ext cx="5697535" cy="3362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393B0-A6E1-0C5B-1728-FE294795C65C}"/>
              </a:ext>
            </a:extLst>
          </p:cNvPr>
          <p:cNvSpPr txBox="1"/>
          <p:nvPr/>
        </p:nvSpPr>
        <p:spPr>
          <a:xfrm>
            <a:off x="6490446" y="2528047"/>
            <a:ext cx="5620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Omega (</a:t>
            </a:r>
            <a:r>
              <a:rPr lang="en-GB" dirty="0">
                <a:solidFill>
                  <a:srgbClr val="000000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Bollen</a:t>
            </a:r>
            <a:r>
              <a:rPr lang="en-GB" dirty="0">
                <a:solidFill>
                  <a:srgbClr val="000000"/>
                </a:solidFill>
                <a:effectLst/>
              </a:rPr>
              <a:t>, 1980; see also </a:t>
            </a:r>
            <a:r>
              <a:rPr lang="en-GB" dirty="0" err="1">
                <a:solidFill>
                  <a:srgbClr val="000000"/>
                </a:solidFill>
                <a:effectLst/>
              </a:rPr>
              <a:t>Raykov</a:t>
            </a:r>
            <a:r>
              <a:rPr lang="en-GB" dirty="0">
                <a:solidFill>
                  <a:srgbClr val="000000"/>
                </a:solidFill>
                <a:effectLst/>
              </a:rPr>
              <a:t>, 2001)</a:t>
            </a:r>
            <a:r>
              <a:rPr lang="en-GB" dirty="0"/>
              <a:t> y omega2 </a:t>
            </a:r>
            <a:r>
              <a:rPr lang="en-GB" dirty="0">
                <a:solidFill>
                  <a:srgbClr val="000000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Bentler</a:t>
            </a:r>
            <a:r>
              <a:rPr lang="en-GB" dirty="0">
                <a:solidFill>
                  <a:srgbClr val="000000"/>
                </a:solidFill>
                <a:effectLst/>
              </a:rPr>
              <a:t>, 1972, 2009) </a:t>
            </a:r>
            <a:r>
              <a:rPr lang="en-GB" dirty="0"/>
              <a:t>se </a:t>
            </a:r>
            <a:r>
              <a:rPr lang="en-GB" dirty="0" err="1"/>
              <a:t>calculan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la </a:t>
            </a:r>
            <a:r>
              <a:rPr lang="en-GB" dirty="0" err="1"/>
              <a:t>varianza</a:t>
            </a:r>
            <a:r>
              <a:rPr lang="en-GB" dirty="0"/>
              <a:t> “</a:t>
            </a:r>
            <a:r>
              <a:rPr lang="en-GB" dirty="0" err="1"/>
              <a:t>supuesta</a:t>
            </a:r>
            <a:r>
              <a:rPr lang="en-GB" dirty="0"/>
              <a:t>” bajo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–</a:t>
            </a:r>
            <a:r>
              <a:rPr lang="en-GB" dirty="0" err="1"/>
              <a:t>casi</a:t>
            </a:r>
            <a:r>
              <a:rPr lang="en-GB" dirty="0"/>
              <a:t> </a:t>
            </a:r>
            <a:r>
              <a:rPr lang="en-GB" dirty="0" err="1"/>
              <a:t>siempre</a:t>
            </a:r>
            <a:r>
              <a:rPr lang="en-GB" dirty="0"/>
              <a:t> =1-</a:t>
            </a:r>
          </a:p>
          <a:p>
            <a:endParaRPr lang="en-GB" dirty="0"/>
          </a:p>
          <a:p>
            <a:r>
              <a:rPr lang="en-GB" dirty="0"/>
              <a:t>Omega3 se </a:t>
            </a:r>
            <a:r>
              <a:rPr lang="en-GB" dirty="0" err="1"/>
              <a:t>basa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varianza</a:t>
            </a:r>
            <a:r>
              <a:rPr lang="en-GB" dirty="0"/>
              <a:t> </a:t>
            </a:r>
            <a:r>
              <a:rPr lang="en-GB" dirty="0" err="1"/>
              <a:t>observada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(</a:t>
            </a:r>
            <a:r>
              <a:rPr lang="en-GB" dirty="0" err="1">
                <a:solidFill>
                  <a:srgbClr val="FF0000"/>
                </a:solidFill>
              </a:rPr>
              <a:t>más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conservador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.61 es la </a:t>
            </a:r>
            <a:r>
              <a:rPr lang="en-GB" dirty="0" err="1"/>
              <a:t>proporci</a:t>
            </a:r>
            <a:r>
              <a:rPr lang="es-MX" dirty="0" err="1"/>
              <a:t>ón</a:t>
            </a:r>
            <a:r>
              <a:rPr lang="es-MX" dirty="0"/>
              <a:t> del score total que es atribuible al factor -61% de señal-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9DEF9-5564-FEEE-5090-ABC8BFFB9FB2}"/>
              </a:ext>
            </a:extLst>
          </p:cNvPr>
          <p:cNvSpPr txBox="1"/>
          <p:nvPr/>
        </p:nvSpPr>
        <p:spPr>
          <a:xfrm>
            <a:off x="3056965" y="5237849"/>
            <a:ext cx="82923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</a:rPr>
              <a:t>The first and the second coefficients omega will have the same value when the model has simple structure, but different values when there are (for example) cross-loadings or method factors. The first coefficient omega can be viewed as the reliability controlling for the other factors. The second coefficient omega can be viewed as the unconditional reliability (</a:t>
            </a:r>
            <a:r>
              <a:rPr lang="en-GB" dirty="0">
                <a:solidFill>
                  <a:srgbClr val="FF0000"/>
                </a:solidFill>
                <a:effectLst/>
              </a:rPr>
              <a:t>correlated errors</a:t>
            </a:r>
            <a:r>
              <a:rPr lang="en-GB" dirty="0">
                <a:solidFill>
                  <a:srgbClr val="000000"/>
                </a:solidFill>
                <a:effectLst/>
              </a:rPr>
              <a:t>). 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C352AE-5495-172B-33BC-7C8CBAC903CF}"/>
              </a:ext>
            </a:extLst>
          </p:cNvPr>
          <p:cNvCxnSpPr/>
          <p:nvPr/>
        </p:nvCxnSpPr>
        <p:spPr>
          <a:xfrm flipV="1">
            <a:off x="1228165" y="5567082"/>
            <a:ext cx="71717" cy="340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CCFF64-C471-25AB-5B3A-72EB8B6B882A}"/>
              </a:ext>
            </a:extLst>
          </p:cNvPr>
          <p:cNvSpPr txBox="1"/>
          <p:nvPr/>
        </p:nvSpPr>
        <p:spPr>
          <a:xfrm>
            <a:off x="215153" y="5907741"/>
            <a:ext cx="212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Average</a:t>
            </a:r>
            <a:r>
              <a:rPr lang="es-MX" dirty="0"/>
              <a:t> </a:t>
            </a:r>
            <a:r>
              <a:rPr lang="es-MX" dirty="0" err="1"/>
              <a:t>extracted</a:t>
            </a:r>
            <a:r>
              <a:rPr lang="es-MX" dirty="0"/>
              <a:t> </a:t>
            </a:r>
            <a:r>
              <a:rPr lang="es-MX" dirty="0" err="1"/>
              <a:t>variance</a:t>
            </a:r>
            <a:r>
              <a:rPr lang="es-MX" dirty="0"/>
              <a:t>: </a:t>
            </a:r>
            <a:r>
              <a:rPr lang="es-MX" dirty="0" err="1"/>
              <a:t>Items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factors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99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04F2-F03A-426E-AB95-9D45BE5C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medición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8216-7B71-454C-9F0A-72BD381F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Si mi modelo es una mala aproximación de la realidad –mundo observable- ya ni siquiera vale la pena estimar confiabilidad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El Análisis Factorial surge como método para poder estimar:</a:t>
            </a:r>
          </a:p>
          <a:p>
            <a:pPr marL="0" indent="0">
              <a:buNone/>
            </a:pPr>
            <a:endParaRPr lang="es-MX" dirty="0"/>
          </a:p>
          <a:p>
            <a:pPr lvl="1"/>
            <a:r>
              <a:rPr lang="es-MX" dirty="0"/>
              <a:t>Si el modelo de medición se sostiene dados los datos –si puedo reproducir el mecanismo generador de datos-</a:t>
            </a:r>
          </a:p>
          <a:p>
            <a:pPr lvl="1"/>
            <a:r>
              <a:rPr lang="es-MX" dirty="0"/>
              <a:t>La señal capturada de cierta variable latente por parte de los indicadores utilizados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1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AE7B-10D4-4E34-3C31-7FAD75C7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Ejemplo</a:t>
            </a:r>
            <a:r>
              <a:rPr lang="en-GB" dirty="0"/>
              <a:t> 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3C05F18-16FA-ECA1-EDC1-BABC82956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9" y="2204832"/>
            <a:ext cx="5697535" cy="3362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393B0-A6E1-0C5B-1728-FE294795C65C}"/>
              </a:ext>
            </a:extLst>
          </p:cNvPr>
          <p:cNvSpPr txBox="1"/>
          <p:nvPr/>
        </p:nvSpPr>
        <p:spPr>
          <a:xfrm>
            <a:off x="6490446" y="2528047"/>
            <a:ext cx="5620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Omega (</a:t>
            </a:r>
            <a:r>
              <a:rPr lang="en-GB" dirty="0">
                <a:solidFill>
                  <a:srgbClr val="000000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Bollen</a:t>
            </a:r>
            <a:r>
              <a:rPr lang="en-GB" dirty="0">
                <a:solidFill>
                  <a:srgbClr val="000000"/>
                </a:solidFill>
                <a:effectLst/>
              </a:rPr>
              <a:t>, 1980; see also </a:t>
            </a:r>
            <a:r>
              <a:rPr lang="en-GB" dirty="0" err="1">
                <a:solidFill>
                  <a:srgbClr val="000000"/>
                </a:solidFill>
                <a:effectLst/>
              </a:rPr>
              <a:t>Raykov</a:t>
            </a:r>
            <a:r>
              <a:rPr lang="en-GB" dirty="0">
                <a:solidFill>
                  <a:srgbClr val="000000"/>
                </a:solidFill>
                <a:effectLst/>
              </a:rPr>
              <a:t>, 2001)</a:t>
            </a:r>
            <a:r>
              <a:rPr lang="en-GB" dirty="0"/>
              <a:t> y omega2 </a:t>
            </a:r>
            <a:r>
              <a:rPr lang="en-GB" dirty="0">
                <a:solidFill>
                  <a:srgbClr val="000000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Bentler</a:t>
            </a:r>
            <a:r>
              <a:rPr lang="en-GB" dirty="0">
                <a:solidFill>
                  <a:srgbClr val="000000"/>
                </a:solidFill>
                <a:effectLst/>
              </a:rPr>
              <a:t>, 1972, 2009) </a:t>
            </a:r>
            <a:r>
              <a:rPr lang="en-GB" dirty="0"/>
              <a:t>se </a:t>
            </a:r>
            <a:r>
              <a:rPr lang="en-GB" dirty="0" err="1"/>
              <a:t>calculan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la </a:t>
            </a:r>
            <a:r>
              <a:rPr lang="en-GB" dirty="0" err="1"/>
              <a:t>varianza</a:t>
            </a:r>
            <a:r>
              <a:rPr lang="en-GB" dirty="0"/>
              <a:t> “</a:t>
            </a:r>
            <a:r>
              <a:rPr lang="en-GB" dirty="0" err="1"/>
              <a:t>supuesta</a:t>
            </a:r>
            <a:r>
              <a:rPr lang="en-GB" dirty="0"/>
              <a:t>” bajo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–</a:t>
            </a:r>
            <a:r>
              <a:rPr lang="en-GB" dirty="0" err="1"/>
              <a:t>casi</a:t>
            </a:r>
            <a:r>
              <a:rPr lang="en-GB" dirty="0"/>
              <a:t> </a:t>
            </a:r>
            <a:r>
              <a:rPr lang="en-GB" dirty="0" err="1"/>
              <a:t>siempre</a:t>
            </a:r>
            <a:r>
              <a:rPr lang="en-GB" dirty="0"/>
              <a:t> =1-</a:t>
            </a:r>
          </a:p>
          <a:p>
            <a:endParaRPr lang="en-GB" dirty="0"/>
          </a:p>
          <a:p>
            <a:r>
              <a:rPr lang="en-GB" dirty="0"/>
              <a:t>Omega3 se </a:t>
            </a:r>
            <a:r>
              <a:rPr lang="en-GB" dirty="0" err="1"/>
              <a:t>basa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varianza</a:t>
            </a:r>
            <a:r>
              <a:rPr lang="en-GB" dirty="0"/>
              <a:t> </a:t>
            </a:r>
            <a:r>
              <a:rPr lang="en-GB" dirty="0" err="1"/>
              <a:t>observada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  <a:p>
            <a:endParaRPr lang="en-GB" dirty="0"/>
          </a:p>
          <a:p>
            <a:r>
              <a:rPr lang="en-GB" dirty="0"/>
              <a:t>.61 es la </a:t>
            </a:r>
            <a:r>
              <a:rPr lang="en-GB" dirty="0" err="1"/>
              <a:t>proporci</a:t>
            </a:r>
            <a:r>
              <a:rPr lang="es-MX" dirty="0" err="1"/>
              <a:t>ón</a:t>
            </a:r>
            <a:r>
              <a:rPr lang="es-MX" dirty="0"/>
              <a:t> del score total que es atribuible al factor -61% de señal-</a:t>
            </a:r>
            <a:endParaRPr lang="en-GB" dirty="0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CD4F964E-8931-9BBC-5165-B8A6ED811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2" y="5380638"/>
            <a:ext cx="9445377" cy="12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39C1-1581-4AF9-33C2-9D37B3C7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C9D2A1-3B34-1EC5-B87A-62F87A9E3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2953"/>
            <a:ext cx="5613473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7FE0F-1554-2CF4-606F-C104235D17FA}"/>
              </a:ext>
            </a:extLst>
          </p:cNvPr>
          <p:cNvSpPr txBox="1"/>
          <p:nvPr/>
        </p:nvSpPr>
        <p:spPr>
          <a:xfrm>
            <a:off x="815788" y="1819835"/>
            <a:ext cx="4195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Además de cargas factoriales, tenemos un parámetro adicional: El umbral</a:t>
            </a:r>
          </a:p>
          <a:p>
            <a:endParaRPr lang="es-MX" dirty="0"/>
          </a:p>
          <a:p>
            <a:r>
              <a:rPr lang="es-MX" dirty="0"/>
              <a:t>El umbral es el valor latente a partir del cual una persona cambia de la categoría 0 a 1</a:t>
            </a:r>
          </a:p>
          <a:p>
            <a:endParaRPr lang="es-MX" dirty="0"/>
          </a:p>
          <a:p>
            <a:r>
              <a:rPr lang="es-MX" dirty="0"/>
              <a:t>Por ejemplo, esperaríamos que las personas con carencia de agua entubada tuvieran el mismo umbral –severidad latente-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37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C8D8-505C-1134-A646-D8D2548F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  <a:endParaRPr lang="en-GB" dirty="0"/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01FE89D-017E-1CD7-2302-33632C159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2" y="2142945"/>
            <a:ext cx="5151009" cy="36123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34716-EEC0-294C-F4E6-83D8B4C0EC6B}"/>
              </a:ext>
            </a:extLst>
          </p:cNvPr>
          <p:cNvSpPr txBox="1"/>
          <p:nvPr/>
        </p:nvSpPr>
        <p:spPr>
          <a:xfrm>
            <a:off x="6983506" y="1990165"/>
            <a:ext cx="4312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Alpha es un Alpha Ordinal! </a:t>
            </a:r>
          </a:p>
          <a:p>
            <a:endParaRPr lang="es-MX" dirty="0"/>
          </a:p>
          <a:p>
            <a:r>
              <a:rPr lang="es-MX" dirty="0"/>
              <a:t>Omega y Omega2 usan la varianza que supone el modelo del factor</a:t>
            </a:r>
          </a:p>
          <a:p>
            <a:endParaRPr lang="es-MX" dirty="0"/>
          </a:p>
          <a:p>
            <a:r>
              <a:rPr lang="es-MX" dirty="0"/>
              <a:t>Omega3 se basa en la varianza observada en los datos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419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9AF2-4BF8-5683-302E-EC70EC03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3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4CD73E-DF2D-9A98-240C-2220659C7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9" y="1653988"/>
            <a:ext cx="5257660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80B92-7155-368B-E2E2-E9E6698DD99A}"/>
              </a:ext>
            </a:extLst>
          </p:cNvPr>
          <p:cNvSpPr txBox="1"/>
          <p:nvPr/>
        </p:nvSpPr>
        <p:spPr>
          <a:xfrm>
            <a:off x="7518400" y="1579418"/>
            <a:ext cx="416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Nos interesa el omega total y el omega jerárquico:</a:t>
            </a:r>
          </a:p>
          <a:p>
            <a:endParaRPr lang="es-MX" dirty="0"/>
          </a:p>
          <a:p>
            <a:r>
              <a:rPr lang="es-MX" dirty="0"/>
              <a:t>La confiabilidad atribuible a las dimensiones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4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3DD-2408-2A0A-0268-F8E65E86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1BBC-5171-0A82-4796-BC2FEF22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/>
              <a:t>Reliability</a:t>
            </a:r>
            <a:r>
              <a:rPr lang="es-MX" dirty="0"/>
              <a:t>(</a:t>
            </a:r>
            <a:r>
              <a:rPr lang="es-MX" dirty="0" err="1"/>
              <a:t>fitBf</a:t>
            </a:r>
            <a:r>
              <a:rPr lang="es-MX" dirty="0"/>
              <a:t>): Omega2 y Omega3 = </a:t>
            </a:r>
            <a:r>
              <a:rPr lang="es-MX" dirty="0" err="1"/>
              <a:t>Omega_jerárquico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grado en el que el score total es una medición confiable del constructo general –más allá de los factores comunes-.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si quiere saber lo atribuible a los factores comunes?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ReliabilityL2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1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7EE-9A77-95F5-E0C6-16CF9897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Posibles estructuras multidimensionales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FF2F54-0D13-1C3F-E4F2-181C12CA9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91" y="1244170"/>
            <a:ext cx="5721692" cy="52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34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9C63DE35-DA55-49C0-94FF-5C635B370326}"/>
              </a:ext>
            </a:extLst>
          </p:cNvPr>
          <p:cNvSpPr txBox="1"/>
          <p:nvPr/>
        </p:nvSpPr>
        <p:spPr>
          <a:xfrm>
            <a:off x="431264" y="5757046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Flujo de trabajo en Medición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8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82760B-0444-480E-8E2F-E08DA1901308}"/>
              </a:ext>
            </a:extLst>
          </p:cNvPr>
          <p:cNvSpPr/>
          <p:nvPr/>
        </p:nvSpPr>
        <p:spPr>
          <a:xfrm>
            <a:off x="720754" y="1690688"/>
            <a:ext cx="1518408" cy="71306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Definición del fenómeno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63DE35-DA55-49C0-94FF-5C635B370326}"/>
              </a:ext>
            </a:extLst>
          </p:cNvPr>
          <p:cNvSpPr txBox="1"/>
          <p:nvPr/>
        </p:nvSpPr>
        <p:spPr>
          <a:xfrm>
            <a:off x="431264" y="5757046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Flujo de trabajo en Medición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307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82760B-0444-480E-8E2F-E08DA1901308}"/>
              </a:ext>
            </a:extLst>
          </p:cNvPr>
          <p:cNvSpPr/>
          <p:nvPr/>
        </p:nvSpPr>
        <p:spPr>
          <a:xfrm>
            <a:off x="720754" y="1690688"/>
            <a:ext cx="1518408" cy="71306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Definición del fenómeno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BC65B9C-EEE0-4975-A202-6D07FE4E27B9}"/>
              </a:ext>
            </a:extLst>
          </p:cNvPr>
          <p:cNvSpPr/>
          <p:nvPr/>
        </p:nvSpPr>
        <p:spPr>
          <a:xfrm>
            <a:off x="3092043" y="466404"/>
            <a:ext cx="1706459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Generación de datos conforme a la definición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6CDF0D6-CF0B-4DB1-BD2B-7486DE0DF4ED}"/>
              </a:ext>
            </a:extLst>
          </p:cNvPr>
          <p:cNvSpPr/>
          <p:nvPr/>
        </p:nvSpPr>
        <p:spPr>
          <a:xfrm>
            <a:off x="3092044" y="2420428"/>
            <a:ext cx="1706458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Uso de datos existentes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F543EEC-DCDC-41A5-AC2A-3334B70261BB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239162" y="1084965"/>
            <a:ext cx="1023527" cy="96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0D1F1C-75FB-4F50-BACF-651BC746A245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239162" y="2047220"/>
            <a:ext cx="1023528" cy="99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63DE35-DA55-49C0-94FF-5C635B370326}"/>
              </a:ext>
            </a:extLst>
          </p:cNvPr>
          <p:cNvSpPr txBox="1"/>
          <p:nvPr/>
        </p:nvSpPr>
        <p:spPr>
          <a:xfrm>
            <a:off x="431264" y="5757046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Flujo de trabajo en Medición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F7E7183-001E-4019-A7B3-D4916C09BC25}"/>
              </a:ext>
            </a:extLst>
          </p:cNvPr>
          <p:cNvSpPr/>
          <p:nvPr/>
        </p:nvSpPr>
        <p:spPr>
          <a:xfrm>
            <a:off x="2030136" y="4060272"/>
            <a:ext cx="1862356" cy="1078213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¿Cuáles son las manifestaciones?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1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82760B-0444-480E-8E2F-E08DA1901308}"/>
              </a:ext>
            </a:extLst>
          </p:cNvPr>
          <p:cNvSpPr/>
          <p:nvPr/>
        </p:nvSpPr>
        <p:spPr>
          <a:xfrm>
            <a:off x="720754" y="1690688"/>
            <a:ext cx="1518408" cy="71306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Definición del fenómeno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BC65B9C-EEE0-4975-A202-6D07FE4E27B9}"/>
              </a:ext>
            </a:extLst>
          </p:cNvPr>
          <p:cNvSpPr/>
          <p:nvPr/>
        </p:nvSpPr>
        <p:spPr>
          <a:xfrm>
            <a:off x="3092043" y="466404"/>
            <a:ext cx="1706459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Generación de datos conforme a la definición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6CDF0D6-CF0B-4DB1-BD2B-7486DE0DF4ED}"/>
              </a:ext>
            </a:extLst>
          </p:cNvPr>
          <p:cNvSpPr/>
          <p:nvPr/>
        </p:nvSpPr>
        <p:spPr>
          <a:xfrm>
            <a:off x="3092044" y="2420428"/>
            <a:ext cx="1706458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Uso de datos existentes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F543EEC-DCDC-41A5-AC2A-3334B70261BB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239162" y="1084965"/>
            <a:ext cx="1023527" cy="96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0D1F1C-75FB-4F50-BACF-651BC746A245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239162" y="2047220"/>
            <a:ext cx="1023528" cy="99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169D8C-7FD8-4F63-93E8-08AB881CA493}"/>
              </a:ext>
            </a:extLst>
          </p:cNvPr>
          <p:cNvSpPr/>
          <p:nvPr/>
        </p:nvSpPr>
        <p:spPr>
          <a:xfrm>
            <a:off x="5427677" y="1468072"/>
            <a:ext cx="1828800" cy="7633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Establezco el modelo de medición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FE2A145-2B3E-4649-A8A9-553986D94625}"/>
              </a:ext>
            </a:extLst>
          </p:cNvPr>
          <p:cNvCxnSpPr>
            <a:cxnSpLocks/>
            <a:stCxn id="6" idx="5"/>
            <a:endCxn id="20" idx="1"/>
          </p:cNvCxnSpPr>
          <p:nvPr/>
        </p:nvCxnSpPr>
        <p:spPr>
          <a:xfrm>
            <a:off x="4627856" y="1084965"/>
            <a:ext cx="799821" cy="764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5B7C2B-669D-4407-A4B5-DC302C7866CA}"/>
              </a:ext>
            </a:extLst>
          </p:cNvPr>
          <p:cNvCxnSpPr>
            <a:cxnSpLocks/>
            <a:stCxn id="7" idx="5"/>
            <a:endCxn id="20" idx="1"/>
          </p:cNvCxnSpPr>
          <p:nvPr/>
        </p:nvCxnSpPr>
        <p:spPr>
          <a:xfrm flipV="1">
            <a:off x="4627856" y="1849772"/>
            <a:ext cx="799821" cy="1189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E730CD8-C908-47D3-9189-11A9D2A5AE3D}"/>
              </a:ext>
            </a:extLst>
          </p:cNvPr>
          <p:cNvCxnSpPr>
            <a:cxnSpLocks/>
            <a:stCxn id="4" idx="0"/>
            <a:endCxn id="20" idx="0"/>
          </p:cNvCxnSpPr>
          <p:nvPr/>
        </p:nvCxnSpPr>
        <p:spPr>
          <a:xfrm rot="5400000" flipH="1" flipV="1">
            <a:off x="3799709" y="-851679"/>
            <a:ext cx="222616" cy="4862119"/>
          </a:xfrm>
          <a:prstGeom prst="bentConnector3">
            <a:avLst>
              <a:gd name="adj1" fmla="val 65489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63DE35-DA55-49C0-94FF-5C635B370326}"/>
              </a:ext>
            </a:extLst>
          </p:cNvPr>
          <p:cNvSpPr txBox="1"/>
          <p:nvPr/>
        </p:nvSpPr>
        <p:spPr>
          <a:xfrm>
            <a:off x="431264" y="5757046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Flujo de trabajo en Medición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05C2C138-CF44-4C44-BBDF-E9E0812D4401}"/>
              </a:ext>
            </a:extLst>
          </p:cNvPr>
          <p:cNvSpPr/>
          <p:nvPr/>
        </p:nvSpPr>
        <p:spPr>
          <a:xfrm>
            <a:off x="7297232" y="318782"/>
            <a:ext cx="2937337" cy="712144"/>
          </a:xfrm>
          <a:prstGeom prst="flowChartAlternate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Infiero la estructura a partir de datos: Exploración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DEA1D5-B37E-4A2E-994D-2616307B0BBD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041783" y="674854"/>
            <a:ext cx="2255449" cy="1153148"/>
          </a:xfrm>
          <a:prstGeom prst="bentConnector3">
            <a:avLst>
              <a:gd name="adj1" fmla="val 124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3AE2B-A4D3-45E1-B075-CC15C21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factorial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07DD7F-9FD1-4278-A936-4EB06503A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s-MX" sz="2400" dirty="0"/>
                  <a:t>El modelo estadístico que se propone </a:t>
                </a:r>
                <a:r>
                  <a:rPr lang="es-MX" sz="2400" u="sng" dirty="0"/>
                  <a:t>inferir de los datos </a:t>
                </a:r>
                <a:r>
                  <a:rPr lang="es-MX" sz="2400" dirty="0"/>
                  <a:t>consiste en un modelo factorial común donde cada variables observadas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dirty="0"/>
                  <a:t> es </a:t>
                </a:r>
                <a:r>
                  <a:rPr lang="es-MX" sz="2400" dirty="0" err="1"/>
                  <a:t>producto</a:t>
                </a:r>
                <a:r>
                  <a:rPr lang="es-MX" sz="2400" dirty="0"/>
                  <a:t> de una </a:t>
                </a:r>
                <a:r>
                  <a:rPr lang="es-MX" sz="2400" dirty="0" err="1"/>
                  <a:t>dimensión</a:t>
                </a:r>
                <a:r>
                  <a:rPr lang="es-MX" sz="2400" dirty="0"/>
                  <a:t> </a:t>
                </a:r>
                <a:r>
                  <a:rPr lang="es-MX" sz="2400" dirty="0" err="1"/>
                  <a:t>latente</a:t>
                </a:r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ar-AE" sz="240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ar-AE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s-MX" dirty="0" err="1"/>
                  <a:t>En</a:t>
                </a:r>
                <a:r>
                  <a:rPr lang="es-MX" dirty="0"/>
                  <a:t> </a:t>
                </a:r>
                <a:r>
                  <a:rPr lang="es-MX" dirty="0" err="1"/>
                  <a:t>este</a:t>
                </a:r>
                <a:r>
                  <a:rPr lang="es-MX" dirty="0"/>
                  <a:t> </a:t>
                </a:r>
                <a:r>
                  <a:rPr lang="es-MX" dirty="0" err="1"/>
                  <a:t>caso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s-MX" dirty="0"/>
                  <a:t>se conocen como cargas factoriales (</a:t>
                </a:r>
                <a:r>
                  <a:rPr lang="es-MX" i="1" dirty="0"/>
                  <a:t>factor </a:t>
                </a:r>
                <a:r>
                  <a:rPr lang="es-MX" i="1" dirty="0" err="1"/>
                  <a:t>loadings</a:t>
                </a:r>
                <a:r>
                  <a:rPr lang="es-MX" dirty="0"/>
                  <a:t>) y capturan la relación entre las variables latentes (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s-MX" dirty="0"/>
                  <a:t>) y los indicadores observados, y entre las dimensiones y el factor de mayor orden.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07DD7F-9FD1-4278-A936-4EB06503A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078" r="-2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BAAA82-48ED-4E8E-9ADE-6E5010BA09E1}"/>
              </a:ext>
            </a:extLst>
          </p:cNvPr>
          <p:cNvCxnSpPr/>
          <p:nvPr/>
        </p:nvCxnSpPr>
        <p:spPr>
          <a:xfrm flipV="1">
            <a:off x="2994870" y="3045204"/>
            <a:ext cx="1677798" cy="251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A80CBF-E8C7-4325-B052-D82FD207E50B}"/>
              </a:ext>
            </a:extLst>
          </p:cNvPr>
          <p:cNvSpPr txBox="1"/>
          <p:nvPr/>
        </p:nvSpPr>
        <p:spPr>
          <a:xfrm>
            <a:off x="318782" y="2986481"/>
            <a:ext cx="229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Ecuación estructural de medición general.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0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82760B-0444-480E-8E2F-E08DA1901308}"/>
              </a:ext>
            </a:extLst>
          </p:cNvPr>
          <p:cNvSpPr/>
          <p:nvPr/>
        </p:nvSpPr>
        <p:spPr>
          <a:xfrm>
            <a:off x="720754" y="1690688"/>
            <a:ext cx="1518408" cy="71306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Definición del fenómeno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BC65B9C-EEE0-4975-A202-6D07FE4E27B9}"/>
              </a:ext>
            </a:extLst>
          </p:cNvPr>
          <p:cNvSpPr/>
          <p:nvPr/>
        </p:nvSpPr>
        <p:spPr>
          <a:xfrm>
            <a:off x="3092043" y="466404"/>
            <a:ext cx="1706459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Generación de datos conforme a la definición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6CDF0D6-CF0B-4DB1-BD2B-7486DE0DF4ED}"/>
              </a:ext>
            </a:extLst>
          </p:cNvPr>
          <p:cNvSpPr/>
          <p:nvPr/>
        </p:nvSpPr>
        <p:spPr>
          <a:xfrm>
            <a:off x="3092044" y="2420428"/>
            <a:ext cx="1706458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Uso de datos existentes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F543EEC-DCDC-41A5-AC2A-3334B70261BB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239162" y="1084965"/>
            <a:ext cx="1023527" cy="96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0D1F1C-75FB-4F50-BACF-651BC746A245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239162" y="2047220"/>
            <a:ext cx="1023528" cy="99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169D8C-7FD8-4F63-93E8-08AB881CA493}"/>
              </a:ext>
            </a:extLst>
          </p:cNvPr>
          <p:cNvSpPr/>
          <p:nvPr/>
        </p:nvSpPr>
        <p:spPr>
          <a:xfrm>
            <a:off x="5427677" y="1468072"/>
            <a:ext cx="1828800" cy="7633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Establezco el modelo estadístico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FE2A145-2B3E-4649-A8A9-553986D94625}"/>
              </a:ext>
            </a:extLst>
          </p:cNvPr>
          <p:cNvCxnSpPr>
            <a:stCxn id="6" idx="5"/>
            <a:endCxn id="20" idx="1"/>
          </p:cNvCxnSpPr>
          <p:nvPr/>
        </p:nvCxnSpPr>
        <p:spPr>
          <a:xfrm>
            <a:off x="4627856" y="1084965"/>
            <a:ext cx="799821" cy="764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5B7C2B-669D-4407-A4B5-DC302C7866CA}"/>
              </a:ext>
            </a:extLst>
          </p:cNvPr>
          <p:cNvCxnSpPr>
            <a:stCxn id="7" idx="5"/>
            <a:endCxn id="20" idx="1"/>
          </p:cNvCxnSpPr>
          <p:nvPr/>
        </p:nvCxnSpPr>
        <p:spPr>
          <a:xfrm flipV="1">
            <a:off x="4627856" y="1849772"/>
            <a:ext cx="799821" cy="1189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E730CD8-C908-47D3-9189-11A9D2A5AE3D}"/>
              </a:ext>
            </a:extLst>
          </p:cNvPr>
          <p:cNvCxnSpPr>
            <a:stCxn id="4" idx="0"/>
            <a:endCxn id="20" idx="0"/>
          </p:cNvCxnSpPr>
          <p:nvPr/>
        </p:nvCxnSpPr>
        <p:spPr>
          <a:xfrm rot="5400000" flipH="1" flipV="1">
            <a:off x="3799709" y="-851679"/>
            <a:ext cx="222616" cy="4862119"/>
          </a:xfrm>
          <a:prstGeom prst="bentConnector3">
            <a:avLst>
              <a:gd name="adj1" fmla="val 65489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5C9B6C-D95C-4FF1-B4F7-2FA42196A752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6342077" y="2231471"/>
            <a:ext cx="0" cy="95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00EC0DF-CA10-4F24-BCDE-A4CDD793B1C8}"/>
              </a:ext>
            </a:extLst>
          </p:cNvPr>
          <p:cNvSpPr/>
          <p:nvPr/>
        </p:nvSpPr>
        <p:spPr>
          <a:xfrm>
            <a:off x="5386921" y="3183161"/>
            <a:ext cx="1910311" cy="123712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Escrutinio empírico del modelo de medición (AFC)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71F0F87-8681-4602-923A-AA179A954F76}"/>
              </a:ext>
            </a:extLst>
          </p:cNvPr>
          <p:cNvSpPr/>
          <p:nvPr/>
        </p:nvSpPr>
        <p:spPr>
          <a:xfrm>
            <a:off x="7885651" y="3146331"/>
            <a:ext cx="3003259" cy="131078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Interpreto y valoro los resultados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C1E08D-E2D6-4BFF-9447-4814668756F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7297232" y="3801721"/>
            <a:ext cx="588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63DE35-DA55-49C0-94FF-5C635B370326}"/>
              </a:ext>
            </a:extLst>
          </p:cNvPr>
          <p:cNvSpPr txBox="1"/>
          <p:nvPr/>
        </p:nvSpPr>
        <p:spPr>
          <a:xfrm>
            <a:off x="431264" y="5757046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Flujo de trabajo en Medición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05C2C138-CF44-4C44-BBDF-E9E0812D4401}"/>
              </a:ext>
            </a:extLst>
          </p:cNvPr>
          <p:cNvSpPr/>
          <p:nvPr/>
        </p:nvSpPr>
        <p:spPr>
          <a:xfrm>
            <a:off x="7297232" y="318782"/>
            <a:ext cx="2937337" cy="712144"/>
          </a:xfrm>
          <a:prstGeom prst="flowChartAlternate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Infiero la estructura a partir de datos: Exploración AFE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DEA1D5-B37E-4A2E-994D-2616307B0BBD}"/>
              </a:ext>
            </a:extLst>
          </p:cNvPr>
          <p:cNvCxnSpPr>
            <a:endCxn id="2" idx="1"/>
          </p:cNvCxnSpPr>
          <p:nvPr/>
        </p:nvCxnSpPr>
        <p:spPr>
          <a:xfrm flipV="1">
            <a:off x="5041783" y="674854"/>
            <a:ext cx="2255449" cy="1153148"/>
          </a:xfrm>
          <a:prstGeom prst="bentConnector3">
            <a:avLst>
              <a:gd name="adj1" fmla="val 124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BEF2F7D-37AD-474C-9FC3-5FC2A02F6839}"/>
              </a:ext>
            </a:extLst>
          </p:cNvPr>
          <p:cNvCxnSpPr>
            <a:cxnSpLocks/>
            <a:stCxn id="2" idx="3"/>
            <a:endCxn id="38" idx="3"/>
          </p:cNvCxnSpPr>
          <p:nvPr/>
        </p:nvCxnSpPr>
        <p:spPr>
          <a:xfrm>
            <a:off x="10234569" y="674854"/>
            <a:ext cx="654341" cy="3126867"/>
          </a:xfrm>
          <a:prstGeom prst="bentConnector3">
            <a:avLst>
              <a:gd name="adj1" fmla="val 1349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81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82760B-0444-480E-8E2F-E08DA1901308}"/>
              </a:ext>
            </a:extLst>
          </p:cNvPr>
          <p:cNvSpPr/>
          <p:nvPr/>
        </p:nvSpPr>
        <p:spPr>
          <a:xfrm>
            <a:off x="720754" y="1690688"/>
            <a:ext cx="1518408" cy="71306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Definición del fenómeno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BC65B9C-EEE0-4975-A202-6D07FE4E27B9}"/>
              </a:ext>
            </a:extLst>
          </p:cNvPr>
          <p:cNvSpPr/>
          <p:nvPr/>
        </p:nvSpPr>
        <p:spPr>
          <a:xfrm>
            <a:off x="3092043" y="466404"/>
            <a:ext cx="1706459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Generación de datos conforme a la definición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6CDF0D6-CF0B-4DB1-BD2B-7486DE0DF4ED}"/>
              </a:ext>
            </a:extLst>
          </p:cNvPr>
          <p:cNvSpPr/>
          <p:nvPr/>
        </p:nvSpPr>
        <p:spPr>
          <a:xfrm>
            <a:off x="3092044" y="2420428"/>
            <a:ext cx="1706458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Uso de datos existentes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F543EEC-DCDC-41A5-AC2A-3334B70261BB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239162" y="1084965"/>
            <a:ext cx="1023527" cy="96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0D1F1C-75FB-4F50-BACF-651BC746A245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239162" y="2047220"/>
            <a:ext cx="1023528" cy="99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169D8C-7FD8-4F63-93E8-08AB881CA493}"/>
              </a:ext>
            </a:extLst>
          </p:cNvPr>
          <p:cNvSpPr/>
          <p:nvPr/>
        </p:nvSpPr>
        <p:spPr>
          <a:xfrm>
            <a:off x="5427677" y="1468072"/>
            <a:ext cx="1828800" cy="7633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Establezco el modelo estadístico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FE2A145-2B3E-4649-A8A9-553986D94625}"/>
              </a:ext>
            </a:extLst>
          </p:cNvPr>
          <p:cNvCxnSpPr>
            <a:stCxn id="6" idx="5"/>
            <a:endCxn id="20" idx="1"/>
          </p:cNvCxnSpPr>
          <p:nvPr/>
        </p:nvCxnSpPr>
        <p:spPr>
          <a:xfrm>
            <a:off x="4627856" y="1084965"/>
            <a:ext cx="799821" cy="764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5B7C2B-669D-4407-A4B5-DC302C7866CA}"/>
              </a:ext>
            </a:extLst>
          </p:cNvPr>
          <p:cNvCxnSpPr>
            <a:stCxn id="7" idx="5"/>
            <a:endCxn id="20" idx="1"/>
          </p:cNvCxnSpPr>
          <p:nvPr/>
        </p:nvCxnSpPr>
        <p:spPr>
          <a:xfrm flipV="1">
            <a:off x="4627856" y="1849772"/>
            <a:ext cx="799821" cy="1189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E730CD8-C908-47D3-9189-11A9D2A5AE3D}"/>
              </a:ext>
            </a:extLst>
          </p:cNvPr>
          <p:cNvCxnSpPr>
            <a:stCxn id="4" idx="0"/>
            <a:endCxn id="20" idx="0"/>
          </p:cNvCxnSpPr>
          <p:nvPr/>
        </p:nvCxnSpPr>
        <p:spPr>
          <a:xfrm rot="5400000" flipH="1" flipV="1">
            <a:off x="3799709" y="-851679"/>
            <a:ext cx="222616" cy="4862119"/>
          </a:xfrm>
          <a:prstGeom prst="bentConnector3">
            <a:avLst>
              <a:gd name="adj1" fmla="val 65489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5C9B6C-D95C-4FF1-B4F7-2FA42196A752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6342077" y="2231471"/>
            <a:ext cx="0" cy="95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00EC0DF-CA10-4F24-BCDE-A4CDD793B1C8}"/>
              </a:ext>
            </a:extLst>
          </p:cNvPr>
          <p:cNvSpPr/>
          <p:nvPr/>
        </p:nvSpPr>
        <p:spPr>
          <a:xfrm>
            <a:off x="5386921" y="3183161"/>
            <a:ext cx="1910311" cy="123712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Escrutinio empírico del modelo de medición (AFC)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71F0F87-8681-4602-923A-AA179A954F76}"/>
              </a:ext>
            </a:extLst>
          </p:cNvPr>
          <p:cNvSpPr/>
          <p:nvPr/>
        </p:nvSpPr>
        <p:spPr>
          <a:xfrm>
            <a:off x="7885651" y="3146331"/>
            <a:ext cx="3003259" cy="131078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Interpreto y valoro los resultados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C1E08D-E2D6-4BFF-9447-4814668756F5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7297232" y="3801721"/>
            <a:ext cx="588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C0CA68-D61F-4F4D-8282-EEE6D6D006BE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9387280" y="4457111"/>
            <a:ext cx="1" cy="93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35232CCC-23F9-489B-8EC4-142EFFFEE5B4}"/>
              </a:ext>
            </a:extLst>
          </p:cNvPr>
          <p:cNvSpPr/>
          <p:nvPr/>
        </p:nvSpPr>
        <p:spPr>
          <a:xfrm>
            <a:off x="8267351" y="5389209"/>
            <a:ext cx="2239858" cy="735674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Estimo confiabilidad con omega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FA78749F-7794-4CB4-BEF1-C4C6E3D7BDAD}"/>
              </a:ext>
            </a:extLst>
          </p:cNvPr>
          <p:cNvSpPr/>
          <p:nvPr/>
        </p:nvSpPr>
        <p:spPr>
          <a:xfrm>
            <a:off x="8275739" y="1963024"/>
            <a:ext cx="2231470" cy="763399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Redefino mi modelo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F186A73-EF4E-4BA8-BE9B-B71DFD09FE48}"/>
              </a:ext>
            </a:extLst>
          </p:cNvPr>
          <p:cNvCxnSpPr>
            <a:stCxn id="38" idx="0"/>
            <a:endCxn id="48" idx="2"/>
          </p:cNvCxnSpPr>
          <p:nvPr/>
        </p:nvCxnSpPr>
        <p:spPr>
          <a:xfrm rot="5400000" flipH="1" flipV="1">
            <a:off x="9179423" y="2934281"/>
            <a:ext cx="419908" cy="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2877D3A-3563-4A9A-AD84-15E901172E4D}"/>
              </a:ext>
            </a:extLst>
          </p:cNvPr>
          <p:cNvCxnSpPr>
            <a:stCxn id="48" idx="0"/>
            <a:endCxn id="20" idx="3"/>
          </p:cNvCxnSpPr>
          <p:nvPr/>
        </p:nvCxnSpPr>
        <p:spPr>
          <a:xfrm rot="16200000" flipV="1">
            <a:off x="8267350" y="838899"/>
            <a:ext cx="113252" cy="21349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63DE35-DA55-49C0-94FF-5C635B370326}"/>
              </a:ext>
            </a:extLst>
          </p:cNvPr>
          <p:cNvSpPr txBox="1"/>
          <p:nvPr/>
        </p:nvSpPr>
        <p:spPr>
          <a:xfrm>
            <a:off x="431264" y="5757046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Flujo de trabajo en Medición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05C2C138-CF44-4C44-BBDF-E9E0812D4401}"/>
              </a:ext>
            </a:extLst>
          </p:cNvPr>
          <p:cNvSpPr/>
          <p:nvPr/>
        </p:nvSpPr>
        <p:spPr>
          <a:xfrm>
            <a:off x="7297232" y="318782"/>
            <a:ext cx="2937337" cy="712144"/>
          </a:xfrm>
          <a:prstGeom prst="flowChartAlternate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Infiero la estructura a partir de datos: Exploración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DEA1D5-B37E-4A2E-994D-2616307B0BBD}"/>
              </a:ext>
            </a:extLst>
          </p:cNvPr>
          <p:cNvCxnSpPr>
            <a:endCxn id="2" idx="1"/>
          </p:cNvCxnSpPr>
          <p:nvPr/>
        </p:nvCxnSpPr>
        <p:spPr>
          <a:xfrm flipV="1">
            <a:off x="5041783" y="674854"/>
            <a:ext cx="2255449" cy="1153148"/>
          </a:xfrm>
          <a:prstGeom prst="bentConnector3">
            <a:avLst>
              <a:gd name="adj1" fmla="val 124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BEF2F7D-37AD-474C-9FC3-5FC2A02F6839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0234569" y="674854"/>
            <a:ext cx="654341" cy="3126867"/>
          </a:xfrm>
          <a:prstGeom prst="bentConnector3">
            <a:avLst>
              <a:gd name="adj1" fmla="val 1349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2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82760B-0444-480E-8E2F-E08DA1901308}"/>
              </a:ext>
            </a:extLst>
          </p:cNvPr>
          <p:cNvSpPr/>
          <p:nvPr/>
        </p:nvSpPr>
        <p:spPr>
          <a:xfrm>
            <a:off x="720754" y="1690688"/>
            <a:ext cx="1518408" cy="713064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Definición del fenómeno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BC65B9C-EEE0-4975-A202-6D07FE4E27B9}"/>
              </a:ext>
            </a:extLst>
          </p:cNvPr>
          <p:cNvSpPr/>
          <p:nvPr/>
        </p:nvSpPr>
        <p:spPr>
          <a:xfrm>
            <a:off x="3092043" y="466404"/>
            <a:ext cx="1706459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Generación de datos conforme a la definición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6CDF0D6-CF0B-4DB1-BD2B-7486DE0DF4ED}"/>
              </a:ext>
            </a:extLst>
          </p:cNvPr>
          <p:cNvSpPr/>
          <p:nvPr/>
        </p:nvSpPr>
        <p:spPr>
          <a:xfrm>
            <a:off x="3092044" y="2420428"/>
            <a:ext cx="1706458" cy="123712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Instrumento: Uso de datos existentes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F543EEC-DCDC-41A5-AC2A-3334B70261BB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239162" y="1084965"/>
            <a:ext cx="1023527" cy="962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0D1F1C-75FB-4F50-BACF-651BC746A245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239162" y="2047220"/>
            <a:ext cx="1023528" cy="99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169D8C-7FD8-4F63-93E8-08AB881CA493}"/>
              </a:ext>
            </a:extLst>
          </p:cNvPr>
          <p:cNvSpPr/>
          <p:nvPr/>
        </p:nvSpPr>
        <p:spPr>
          <a:xfrm>
            <a:off x="5427677" y="1468072"/>
            <a:ext cx="1828800" cy="76339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Establezco el modelo </a:t>
            </a:r>
            <a:r>
              <a:rPr lang="es-MX" dirty="0">
                <a:solidFill>
                  <a:prstClr val="black"/>
                </a:solidFill>
                <a:latin typeface="Bell MT" panose="02020503060305020303" pitchFamily="18" charset="0"/>
              </a:rPr>
              <a:t>estadístico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FE2A145-2B3E-4649-A8A9-553986D94625}"/>
              </a:ext>
            </a:extLst>
          </p:cNvPr>
          <p:cNvCxnSpPr>
            <a:stCxn id="6" idx="5"/>
            <a:endCxn id="20" idx="1"/>
          </p:cNvCxnSpPr>
          <p:nvPr/>
        </p:nvCxnSpPr>
        <p:spPr>
          <a:xfrm>
            <a:off x="4627856" y="1084965"/>
            <a:ext cx="799821" cy="764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5B7C2B-669D-4407-A4B5-DC302C7866CA}"/>
              </a:ext>
            </a:extLst>
          </p:cNvPr>
          <p:cNvCxnSpPr>
            <a:stCxn id="7" idx="5"/>
            <a:endCxn id="20" idx="1"/>
          </p:cNvCxnSpPr>
          <p:nvPr/>
        </p:nvCxnSpPr>
        <p:spPr>
          <a:xfrm flipV="1">
            <a:off x="4627856" y="1849772"/>
            <a:ext cx="799821" cy="1189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E730CD8-C908-47D3-9189-11A9D2A5AE3D}"/>
              </a:ext>
            </a:extLst>
          </p:cNvPr>
          <p:cNvCxnSpPr>
            <a:stCxn id="4" idx="0"/>
            <a:endCxn id="20" idx="0"/>
          </p:cNvCxnSpPr>
          <p:nvPr/>
        </p:nvCxnSpPr>
        <p:spPr>
          <a:xfrm rot="5400000" flipH="1" flipV="1">
            <a:off x="3799709" y="-851679"/>
            <a:ext cx="222616" cy="4862119"/>
          </a:xfrm>
          <a:prstGeom prst="bentConnector3">
            <a:avLst>
              <a:gd name="adj1" fmla="val 65489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5C9B6C-D95C-4FF1-B4F7-2FA42196A752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6342077" y="2231471"/>
            <a:ext cx="0" cy="95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00EC0DF-CA10-4F24-BCDE-A4CDD793B1C8}"/>
              </a:ext>
            </a:extLst>
          </p:cNvPr>
          <p:cNvSpPr/>
          <p:nvPr/>
        </p:nvSpPr>
        <p:spPr>
          <a:xfrm>
            <a:off x="5386921" y="3183161"/>
            <a:ext cx="1910311" cy="123712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Escrutinio empírico del modelo de medición (AFC)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71F0F87-8681-4602-923A-AA179A954F76}"/>
              </a:ext>
            </a:extLst>
          </p:cNvPr>
          <p:cNvSpPr/>
          <p:nvPr/>
        </p:nvSpPr>
        <p:spPr>
          <a:xfrm>
            <a:off x="7885651" y="3146331"/>
            <a:ext cx="3003259" cy="131078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Interpreto y valoro los resultados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C1E08D-E2D6-4BFF-9447-4814668756F5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7297232" y="3801721"/>
            <a:ext cx="588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C0CA68-D61F-4F4D-8282-EEE6D6D006BE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9387280" y="4457111"/>
            <a:ext cx="1" cy="93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35232CCC-23F9-489B-8EC4-142EFFFEE5B4}"/>
              </a:ext>
            </a:extLst>
          </p:cNvPr>
          <p:cNvSpPr/>
          <p:nvPr/>
        </p:nvSpPr>
        <p:spPr>
          <a:xfrm>
            <a:off x="8267351" y="5389209"/>
            <a:ext cx="2239858" cy="735674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Estimo confiabilidad con omega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FA78749F-7794-4CB4-BEF1-C4C6E3D7BDAD}"/>
              </a:ext>
            </a:extLst>
          </p:cNvPr>
          <p:cNvSpPr/>
          <p:nvPr/>
        </p:nvSpPr>
        <p:spPr>
          <a:xfrm>
            <a:off x="8275739" y="1963024"/>
            <a:ext cx="2231470" cy="763399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Redefino mi modelo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F186A73-EF4E-4BA8-BE9B-B71DFD09FE48}"/>
              </a:ext>
            </a:extLst>
          </p:cNvPr>
          <p:cNvCxnSpPr>
            <a:stCxn id="38" idx="0"/>
            <a:endCxn id="48" idx="2"/>
          </p:cNvCxnSpPr>
          <p:nvPr/>
        </p:nvCxnSpPr>
        <p:spPr>
          <a:xfrm rot="5400000" flipH="1" flipV="1">
            <a:off x="9179423" y="2934281"/>
            <a:ext cx="419908" cy="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2877D3A-3563-4A9A-AD84-15E901172E4D}"/>
              </a:ext>
            </a:extLst>
          </p:cNvPr>
          <p:cNvCxnSpPr>
            <a:stCxn id="48" idx="0"/>
            <a:endCxn id="20" idx="3"/>
          </p:cNvCxnSpPr>
          <p:nvPr/>
        </p:nvCxnSpPr>
        <p:spPr>
          <a:xfrm rot="16200000" flipV="1">
            <a:off x="8267350" y="838899"/>
            <a:ext cx="113252" cy="21349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63DE35-DA55-49C0-94FF-5C635B370326}"/>
              </a:ext>
            </a:extLst>
          </p:cNvPr>
          <p:cNvSpPr txBox="1"/>
          <p:nvPr/>
        </p:nvSpPr>
        <p:spPr>
          <a:xfrm>
            <a:off x="431264" y="5757046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Flujo de trabajo en Medición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59FBE4-96D5-4C6E-95C6-8C70201D774A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7530165" y="5757046"/>
            <a:ext cx="73718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291E43-27A1-421A-ABC3-287537F1325F}"/>
              </a:ext>
            </a:extLst>
          </p:cNvPr>
          <p:cNvSpPr txBox="1"/>
          <p:nvPr/>
        </p:nvSpPr>
        <p:spPr>
          <a:xfrm>
            <a:off x="5132103" y="5156881"/>
            <a:ext cx="23980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Concluyo si la medición tiene bajo error aleatorio (Confiabilidad)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05C2C138-CF44-4C44-BBDF-E9E0812D4401}"/>
              </a:ext>
            </a:extLst>
          </p:cNvPr>
          <p:cNvSpPr/>
          <p:nvPr/>
        </p:nvSpPr>
        <p:spPr>
          <a:xfrm>
            <a:off x="7297232" y="318782"/>
            <a:ext cx="2937337" cy="712144"/>
          </a:xfrm>
          <a:prstGeom prst="flowChartAlternateProcess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Infiero la estructura a partir de datos: Exploración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DEA1D5-B37E-4A2E-994D-2616307B0BBD}"/>
              </a:ext>
            </a:extLst>
          </p:cNvPr>
          <p:cNvCxnSpPr>
            <a:endCxn id="2" idx="1"/>
          </p:cNvCxnSpPr>
          <p:nvPr/>
        </p:nvCxnSpPr>
        <p:spPr>
          <a:xfrm flipV="1">
            <a:off x="5041783" y="674854"/>
            <a:ext cx="2255449" cy="1153148"/>
          </a:xfrm>
          <a:prstGeom prst="bentConnector3">
            <a:avLst>
              <a:gd name="adj1" fmla="val 124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BEF2F7D-37AD-474C-9FC3-5FC2A02F6839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0234569" y="674854"/>
            <a:ext cx="654341" cy="3126867"/>
          </a:xfrm>
          <a:prstGeom prst="bentConnector3">
            <a:avLst>
              <a:gd name="adj1" fmla="val 1349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7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6DF4-3E35-479E-BA9F-DB7AA265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paquete</a:t>
            </a:r>
            <a:r>
              <a:rPr lang="en-GB" dirty="0"/>
              <a:t> </a:t>
            </a:r>
            <a:r>
              <a:rPr lang="en-GB" dirty="0" err="1"/>
              <a:t>lavaan</a:t>
            </a:r>
            <a:endParaRPr lang="en-GB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4A18D9-B940-47B4-9461-713AA853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62" y="1591920"/>
            <a:ext cx="779253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8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F535-F79B-4A62-A8EA-9A9F7772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paquete</a:t>
            </a:r>
            <a:r>
              <a:rPr lang="en-GB" dirty="0"/>
              <a:t> </a:t>
            </a:r>
            <a:r>
              <a:rPr lang="en-GB" dirty="0" err="1"/>
              <a:t>lavaan</a:t>
            </a:r>
            <a:endParaRPr lang="en-GB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D9BA5B-8229-4A84-852D-89BEDA818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14" y="1860028"/>
            <a:ext cx="8179174" cy="42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4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AEE8-9544-4ACB-850E-CACA4C06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Medición</a:t>
            </a:r>
            <a:r>
              <a:rPr lang="en-GB" dirty="0"/>
              <a:t> multidimensional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BF63817-3C09-43CF-A603-DF646168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51" y="2119101"/>
            <a:ext cx="8704288" cy="3470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1A709-B431-4D33-9520-5B14990C5C02}"/>
              </a:ext>
            </a:extLst>
          </p:cNvPr>
          <p:cNvSpPr txBox="1"/>
          <p:nvPr/>
        </p:nvSpPr>
        <p:spPr>
          <a:xfrm>
            <a:off x="681135" y="5952931"/>
            <a:ext cx="1922106" cy="646331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Estimación</a:t>
            </a:r>
            <a:r>
              <a:rPr lang="en-GB" dirty="0"/>
              <a:t> de Omega!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9C18B6-236E-4275-8242-B2EC4675CE24}"/>
              </a:ext>
            </a:extLst>
          </p:cNvPr>
          <p:cNvSpPr/>
          <p:nvPr/>
        </p:nvSpPr>
        <p:spPr>
          <a:xfrm rot="17950822">
            <a:off x="1371600" y="5337110"/>
            <a:ext cx="587829" cy="252688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568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C868-3006-55C5-CF3F-6E7048FB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Próxima clase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7C53-598D-F611-43B7-FBC99742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Instalar R y </a:t>
            </a:r>
            <a:r>
              <a:rPr lang="es-MX" dirty="0" err="1"/>
              <a:t>Rstudio</a:t>
            </a:r>
            <a:endParaRPr lang="es-MX" dirty="0"/>
          </a:p>
          <a:p>
            <a:r>
              <a:rPr lang="es-MX" dirty="0"/>
              <a:t>Instalar el paquete: </a:t>
            </a:r>
            <a:r>
              <a:rPr lang="es-MX" dirty="0" err="1"/>
              <a:t>lavaan</a:t>
            </a:r>
            <a:r>
              <a:rPr lang="es-MX" dirty="0"/>
              <a:t> </a:t>
            </a:r>
            <a:r>
              <a:rPr lang="es-MX" i="1" dirty="0" err="1">
                <a:solidFill>
                  <a:srgbClr val="FF0000"/>
                </a:solidFill>
              </a:rPr>
              <a:t>install.packages</a:t>
            </a:r>
            <a:r>
              <a:rPr lang="es-MX" i="1" dirty="0">
                <a:solidFill>
                  <a:srgbClr val="FF0000"/>
                </a:solidFill>
              </a:rPr>
              <a:t> (“</a:t>
            </a:r>
            <a:r>
              <a:rPr lang="es-MX" i="1" dirty="0" err="1">
                <a:solidFill>
                  <a:srgbClr val="FF0000"/>
                </a:solidFill>
              </a:rPr>
              <a:t>lavaan</a:t>
            </a:r>
            <a:r>
              <a:rPr lang="es-MX" i="1" dirty="0">
                <a:solidFill>
                  <a:srgbClr val="FF0000"/>
                </a:solidFill>
              </a:rPr>
              <a:t>”)</a:t>
            </a:r>
          </a:p>
          <a:p>
            <a:r>
              <a:rPr lang="es-MX" dirty="0"/>
              <a:t>Instalar el paquete: </a:t>
            </a:r>
            <a:r>
              <a:rPr lang="es-MX" dirty="0" err="1"/>
              <a:t>semTools</a:t>
            </a:r>
            <a:endParaRPr lang="es-MX" dirty="0"/>
          </a:p>
          <a:p>
            <a:r>
              <a:rPr lang="es-MX" dirty="0"/>
              <a:t>Instalar el paquete: </a:t>
            </a:r>
            <a:r>
              <a:rPr lang="es-MX" dirty="0" err="1"/>
              <a:t>psych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44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7690-E573-48BF-AC7D-034E48C3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Dos caminos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FC64-1FBA-46D4-A5C8-2EB71CB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Análisis factorial </a:t>
            </a:r>
            <a:r>
              <a:rPr lang="es-MX" dirty="0">
                <a:solidFill>
                  <a:srgbClr val="FF0000"/>
                </a:solidFill>
              </a:rPr>
              <a:t>confirmatorio</a:t>
            </a:r>
            <a:r>
              <a:rPr lang="es-MX" dirty="0"/>
              <a:t>: Examinar si mi modelo explícito reproduce las relaciones observadas</a:t>
            </a:r>
          </a:p>
          <a:p>
            <a:endParaRPr lang="es-MX" dirty="0"/>
          </a:p>
          <a:p>
            <a:r>
              <a:rPr lang="es-MX" dirty="0"/>
              <a:t>Análisis factorial </a:t>
            </a:r>
            <a:r>
              <a:rPr lang="es-MX" dirty="0">
                <a:solidFill>
                  <a:srgbClr val="FF0000"/>
                </a:solidFill>
              </a:rPr>
              <a:t>exploratorio</a:t>
            </a:r>
            <a:r>
              <a:rPr lang="es-MX" dirty="0"/>
              <a:t>: Inferir a partir de los datos si existe evidencia de que los indicadores disponibles capturan una misma señal –factor- </a:t>
            </a:r>
          </a:p>
          <a:p>
            <a:endParaRPr lang="es-MX" dirty="0"/>
          </a:p>
          <a:p>
            <a:r>
              <a:rPr lang="es-MX" dirty="0"/>
              <a:t>Los que no se vale es hacer un exploratorio y luego confirmatorio con los mismos datos!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89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3D7-0A2D-4B04-933F-73A30DD4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Pasos análisis factorial confirmatorio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97F4-E960-4A92-A9E5-520376273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2918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Define la estructura del modelo a partir de teoría o conocimiento previo:</a:t>
            </a:r>
          </a:p>
          <a:p>
            <a:pPr lvl="1"/>
            <a:r>
              <a:rPr lang="es-MX" dirty="0"/>
              <a:t>Unidimensional</a:t>
            </a:r>
          </a:p>
          <a:p>
            <a:pPr lvl="1"/>
            <a:r>
              <a:rPr lang="es-MX" dirty="0"/>
              <a:t>Multidimensional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50E7FA0-AF21-489E-BFC6-5B7944506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2" y="2284376"/>
            <a:ext cx="3701339" cy="165845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CDC0291-CA26-4D6A-8FAB-D5111FFEC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52" y="4499551"/>
            <a:ext cx="3899469" cy="180573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706AD0C-F0B1-4B8E-9C8F-17DD5A024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3" y="4303601"/>
            <a:ext cx="3193161" cy="20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62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3205-5B19-4E7C-9274-9915D21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Pasos análisis factorial confirmatorio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DA48-FCA0-4450-99EA-7DB255FA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985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Identificar si el modelo se puede estimar</a:t>
            </a:r>
          </a:p>
          <a:p>
            <a:pPr lvl="1"/>
            <a:r>
              <a:rPr lang="es-MX" dirty="0"/>
              <a:t>¿Cuántas variables observadas? ¿Cuántas incógnitas/parámetros?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43D89F-2E27-49B1-B688-706FB181A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" y="3177329"/>
            <a:ext cx="5240309" cy="234801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598F079-D0C0-4C7B-A9B9-370F984A3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93" y="2838917"/>
            <a:ext cx="512516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88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E2F-83A3-44D1-8345-461B44A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EA46-64C1-4929-B155-7FE4D75C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Identificar si el modelo se puede estimar</a:t>
            </a:r>
          </a:p>
          <a:p>
            <a:pPr lvl="1"/>
            <a:r>
              <a:rPr lang="es-MX" dirty="0"/>
              <a:t>¿Cuántas variables observadas? ¿Cuántas incógnitas/parámetros?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A14715-87D2-4400-8716-B23C9EA4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0" y="3174509"/>
            <a:ext cx="5315692" cy="285789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993212-14F8-4AF2-871B-6C1AE8581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74" y="3311106"/>
            <a:ext cx="538237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D14-32D2-4533-85E7-7FE10DD2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3820-6037-48C6-9270-78B6C42D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Estimar el modelo</a:t>
            </a:r>
          </a:p>
          <a:p>
            <a:pPr lvl="1"/>
            <a:r>
              <a:rPr lang="es-MX" dirty="0"/>
              <a:t>¿Qué algoritmo? Máxima Verosimilitud, WLS –</a:t>
            </a:r>
            <a:r>
              <a:rPr lang="es-MX" dirty="0" err="1"/>
              <a:t>Minimos</a:t>
            </a:r>
            <a:r>
              <a:rPr lang="es-MX" dirty="0"/>
              <a:t> cuadrados ponderados- Bayes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Depende del número de variables latentes y tamaño de muestra</a:t>
            </a:r>
          </a:p>
          <a:p>
            <a:pPr lvl="1"/>
            <a:endParaRPr lang="es-MX" dirty="0"/>
          </a:p>
          <a:p>
            <a:pPr lvl="2"/>
            <a:r>
              <a:rPr lang="es-MX" dirty="0"/>
              <a:t>Modelo sencillo: Todas variables continuas, grados positivos de libertad, no más de dos variables latentes y hasta 100,000. Máxima Verosimilitud</a:t>
            </a:r>
          </a:p>
          <a:p>
            <a:pPr marL="457200" lvl="1" indent="0">
              <a:buNone/>
            </a:pPr>
            <a:endParaRPr lang="es-MX" dirty="0"/>
          </a:p>
          <a:p>
            <a:pPr lvl="2"/>
            <a:r>
              <a:rPr lang="es-MX" dirty="0"/>
              <a:t>Modelo complejo: Variables categóricas o mixtas, grados positivos de libertad y más de dos variables latentes y hasta 100,000. WLS o Bayes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68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1781</Words>
  <Application>Microsoft Office PowerPoint</Application>
  <PresentationFormat>Widescreen</PresentationFormat>
  <Paragraphs>255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Bell MT</vt:lpstr>
      <vt:lpstr>Cambria Math</vt:lpstr>
      <vt:lpstr>Gill Sans MT</vt:lpstr>
      <vt:lpstr>2_Tema de Office</vt:lpstr>
      <vt:lpstr>Clase 8: Modelos confirmatorios y estimación de confiabilidad</vt:lpstr>
      <vt:lpstr>Modelos de medición</vt:lpstr>
      <vt:lpstr>Modelos de medición</vt:lpstr>
      <vt:lpstr>Análisis factorial 1.1</vt:lpstr>
      <vt:lpstr>Dos caminos</vt:lpstr>
      <vt:lpstr>Pasos análisis factorial confirmatorio</vt:lpstr>
      <vt:lpstr>Pasos análisis factorial confirmatorio</vt:lpstr>
      <vt:lpstr>PowerPoint Presentation</vt:lpstr>
      <vt:lpstr>PowerPoint Presentation</vt:lpstr>
      <vt:lpstr>¿El modelo de medición –estructura- se sostiene dados los datos? </vt:lpstr>
      <vt:lpstr>Evaluación global de un AFC</vt:lpstr>
      <vt:lpstr>PowerPoint Presentation</vt:lpstr>
      <vt:lpstr>AFC: Pasos adicionales</vt:lpstr>
      <vt:lpstr>Análisis factorial confirmatorio 1.1</vt:lpstr>
      <vt:lpstr>Dado un modelo razonable</vt:lpstr>
      <vt:lpstr> Análisis factorial es un caso especial de SEM. Flora (2020)</vt:lpstr>
      <vt:lpstr>Interpretar cargas factoriales</vt:lpstr>
      <vt:lpstr>¿Cargas factoriales bajas? </vt:lpstr>
      <vt:lpstr>AFC y exploración de cargas factoriales</vt:lpstr>
      <vt:lpstr>AFC y exploración de cargas factoriales</vt:lpstr>
      <vt:lpstr>PowerPoint Presentation</vt:lpstr>
      <vt:lpstr>PowerPoint Presentation</vt:lpstr>
      <vt:lpstr>Scores latentes y observados</vt:lpstr>
      <vt:lpstr>Correlación entre distintas versiones del mismo test</vt:lpstr>
      <vt:lpstr>Ejemplo: Cálculo de Omega AFC</vt:lpstr>
      <vt:lpstr>Ejemplo: Cálculo de Omega AFE</vt:lpstr>
      <vt:lpstr>Distintos tipos de omega</vt:lpstr>
      <vt:lpstr>Ejemplo </vt:lpstr>
      <vt:lpstr>Ejemplo </vt:lpstr>
      <vt:lpstr>Ejemplo </vt:lpstr>
      <vt:lpstr>Ejemplo 2</vt:lpstr>
      <vt:lpstr>Ejemplo 2</vt:lpstr>
      <vt:lpstr>Ejemplo 3</vt:lpstr>
      <vt:lpstr>Ejemplo 3</vt:lpstr>
      <vt:lpstr>Posibles estructuras multidimensionales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 paquete lavaan</vt:lpstr>
      <vt:lpstr>El paquete lavaan</vt:lpstr>
      <vt:lpstr>Medición multidimensional</vt:lpstr>
      <vt:lpstr>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8: Modelos confirmatorios y estimación de confiabilidad</dc:title>
  <dc:creator>Hector Najera</dc:creator>
  <cp:lastModifiedBy>Hector Najera</cp:lastModifiedBy>
  <cp:revision>1</cp:revision>
  <dcterms:created xsi:type="dcterms:W3CDTF">2022-10-06T18:54:47Z</dcterms:created>
  <dcterms:modified xsi:type="dcterms:W3CDTF">2022-10-06T19:58:08Z</dcterms:modified>
</cp:coreProperties>
</file>