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3D8A1E-48AF-4915-817E-565D5A4D3643}" v="1" dt="2025-07-17T15:20:58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366" y="918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ctor Acevedo" userId="e7950d0db7bbf076" providerId="LiveId" clId="{C13D8A1E-48AF-4915-817E-565D5A4D3643}"/>
    <pc:docChg chg="modSld">
      <pc:chgData name="Hector Acevedo" userId="e7950d0db7bbf076" providerId="LiveId" clId="{C13D8A1E-48AF-4915-817E-565D5A4D3643}" dt="2025-07-17T15:21:25.133" v="56" actId="113"/>
      <pc:docMkLst>
        <pc:docMk/>
      </pc:docMkLst>
      <pc:sldChg chg="addSp modSp mod">
        <pc:chgData name="Hector Acevedo" userId="e7950d0db7bbf076" providerId="LiveId" clId="{C13D8A1E-48AF-4915-817E-565D5A4D3643}" dt="2025-07-17T15:21:25.133" v="56" actId="113"/>
        <pc:sldMkLst>
          <pc:docMk/>
          <pc:sldMk cId="763088415" sldId="256"/>
        </pc:sldMkLst>
        <pc:spChg chg="mod">
          <ac:chgData name="Hector Acevedo" userId="e7950d0db7bbf076" providerId="LiveId" clId="{C13D8A1E-48AF-4915-817E-565D5A4D3643}" dt="2025-07-17T15:20:39.522" v="3" actId="20577"/>
          <ac:spMkLst>
            <pc:docMk/>
            <pc:sldMk cId="763088415" sldId="256"/>
            <ac:spMk id="7" creationId="{694FCA1C-FB48-F00A-96F5-4D71CC5762CD}"/>
          </ac:spMkLst>
        </pc:spChg>
        <pc:spChg chg="mod">
          <ac:chgData name="Hector Acevedo" userId="e7950d0db7bbf076" providerId="LiveId" clId="{C13D8A1E-48AF-4915-817E-565D5A4D3643}" dt="2025-07-17T15:20:38.150" v="1" actId="20577"/>
          <ac:spMkLst>
            <pc:docMk/>
            <pc:sldMk cId="763088415" sldId="256"/>
            <ac:spMk id="10" creationId="{7CC8E644-7C8D-1C3E-40F2-F7DCCDD16FC6}"/>
          </ac:spMkLst>
        </pc:spChg>
        <pc:spChg chg="add mod">
          <ac:chgData name="Hector Acevedo" userId="e7950d0db7bbf076" providerId="LiveId" clId="{C13D8A1E-48AF-4915-817E-565D5A4D3643}" dt="2025-07-17T15:21:25.133" v="56" actId="113"/>
          <ac:spMkLst>
            <pc:docMk/>
            <pc:sldMk cId="763088415" sldId="256"/>
            <ac:spMk id="11" creationId="{6257E55E-F13F-B750-9379-B8E5298C79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B146-B71D-4182-9203-4B332485BD24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7CCF-D6F9-494E-B85F-EEC69EB543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6377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B146-B71D-4182-9203-4B332485BD24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7CCF-D6F9-494E-B85F-EEC69EB543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0217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B146-B71D-4182-9203-4B332485BD24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7CCF-D6F9-494E-B85F-EEC69EB543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440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B146-B71D-4182-9203-4B332485BD24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7CCF-D6F9-494E-B85F-EEC69EB543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8710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B146-B71D-4182-9203-4B332485BD24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7CCF-D6F9-494E-B85F-EEC69EB543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428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B146-B71D-4182-9203-4B332485BD24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7CCF-D6F9-494E-B85F-EEC69EB543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820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B146-B71D-4182-9203-4B332485BD24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7CCF-D6F9-494E-B85F-EEC69EB543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8611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B146-B71D-4182-9203-4B332485BD24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7CCF-D6F9-494E-B85F-EEC69EB543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444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B146-B71D-4182-9203-4B332485BD24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7CCF-D6F9-494E-B85F-EEC69EB543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1031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B146-B71D-4182-9203-4B332485BD24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7CCF-D6F9-494E-B85F-EEC69EB543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651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B146-B71D-4182-9203-4B332485BD24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7CCF-D6F9-494E-B85F-EEC69EB543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434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F5B146-B71D-4182-9203-4B332485BD24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697CCF-D6F9-494E-B85F-EEC69EB543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7691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25978-4EF3-85D2-88E4-116B79F1D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280" y="0"/>
            <a:ext cx="6406693" cy="957601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s-US" sz="2800" b="1" dirty="0"/>
              <a:t>Proyecto Análisis de Ingresos en </a:t>
            </a:r>
            <a:r>
              <a:rPr lang="es-US" sz="2800" b="1" dirty="0" err="1"/>
              <a:t>Retail</a:t>
            </a:r>
            <a:endParaRPr lang="es-CL" sz="28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CEDFAE-C986-7EB6-907F-1356E87E5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239" y="760248"/>
            <a:ext cx="5603630" cy="871198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s-US" sz="2200" b="1" dirty="0"/>
              <a:t>Introducción:</a:t>
            </a:r>
            <a:endParaRPr lang="es-CL" sz="2200" b="1" dirty="0"/>
          </a:p>
          <a:p>
            <a:pPr algn="just"/>
            <a:r>
              <a:rPr lang="es-US" dirty="0"/>
              <a:t>En este </a:t>
            </a:r>
            <a:r>
              <a:rPr lang="es-US" dirty="0" err="1"/>
              <a:t>bootcamp</a:t>
            </a:r>
            <a:r>
              <a:rPr lang="es-US" dirty="0"/>
              <a:t> de Data </a:t>
            </a:r>
            <a:r>
              <a:rPr lang="es-US" dirty="0" err="1"/>
              <a:t>Science</a:t>
            </a:r>
            <a:r>
              <a:rPr lang="es-US" dirty="0"/>
              <a:t>, una de las formas de evaluar el aprendizaje fue mediante el desarrollo de actividades denominadas CORE. Estas actividades incrementaban su dificultad a medida que avanzaba el curso. En esta ocasión, el CORE consiste en aplicar los conocimientos adquiridos de manera progresiva, culminando en el desarrollo del archivo presente en este repositorio: </a:t>
            </a:r>
            <a:r>
              <a:rPr lang="es-US" dirty="0" err="1"/>
              <a:t>Core_Clasificacion_Basada_en_arboles.ipynb</a:t>
            </a:r>
            <a:r>
              <a:rPr lang="es-US" dirty="0"/>
              <a:t>.</a:t>
            </a:r>
            <a:endParaRPr lang="es-CL" dirty="0"/>
          </a:p>
          <a:p>
            <a:endParaRPr lang="es-CL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FE1B1B5-DB21-FFDF-CA34-F6F1D3899A7D}"/>
              </a:ext>
            </a:extLst>
          </p:cNvPr>
          <p:cNvSpPr txBox="1">
            <a:spLocks/>
          </p:cNvSpPr>
          <p:nvPr/>
        </p:nvSpPr>
        <p:spPr>
          <a:xfrm>
            <a:off x="153280" y="1719302"/>
            <a:ext cx="5866520" cy="185873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US" sz="5600" b="1" dirty="0"/>
              <a:t>Objetivo General</a:t>
            </a:r>
            <a:r>
              <a:rPr lang="es-US" sz="5600" dirty="0"/>
              <a:t>:</a:t>
            </a:r>
          </a:p>
          <a:p>
            <a:pPr algn="l"/>
            <a:br>
              <a:rPr lang="es-US" sz="3600" dirty="0"/>
            </a:br>
            <a:r>
              <a:rPr lang="es-US" sz="3600" dirty="0"/>
              <a:t>Predecir ingresos usando Python y ML en una tienda de </a:t>
            </a:r>
            <a:r>
              <a:rPr lang="es-US" sz="3600" dirty="0" err="1"/>
              <a:t>retail</a:t>
            </a:r>
            <a:r>
              <a:rPr lang="es-US" sz="3600" dirty="0"/>
              <a:t>.</a:t>
            </a:r>
          </a:p>
          <a:p>
            <a:pPr algn="l"/>
            <a:r>
              <a:rPr lang="es-US" sz="5600" b="1" dirty="0"/>
              <a:t>Objetivo específicos</a:t>
            </a:r>
            <a:endParaRPr lang="es-CL" sz="5600" b="1" dirty="0"/>
          </a:p>
          <a:p>
            <a:pPr marL="285750" lvl="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US" sz="3600" dirty="0"/>
              <a:t>Aplicar análisis exploratorio de datos (EDA) para comprender la estructura y calidad del </a:t>
            </a:r>
            <a:r>
              <a:rPr lang="es-US" sz="3600" dirty="0" err="1"/>
              <a:t>dataset</a:t>
            </a:r>
            <a:r>
              <a:rPr lang="es-US" sz="3600" dirty="0"/>
              <a:t>.</a:t>
            </a:r>
            <a:endParaRPr lang="es-CL" sz="3600" dirty="0"/>
          </a:p>
          <a:p>
            <a:pPr marL="285750" lvl="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US" sz="3600" dirty="0"/>
              <a:t>Interpretar las variables disponibles para evaluar su relevancia en la predicción del ingreso.</a:t>
            </a:r>
            <a:endParaRPr lang="es-CL" sz="3600" dirty="0"/>
          </a:p>
          <a:p>
            <a:pPr marL="285750" lvl="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US" sz="3600" dirty="0"/>
              <a:t>Detectar y tratar valores atípicos y datos inconsistentes que puedan afectar el rendimiento del modelo.</a:t>
            </a:r>
            <a:endParaRPr lang="es-CL" sz="3600" dirty="0"/>
          </a:p>
          <a:p>
            <a:pPr marL="285750" lvl="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US" sz="3600" dirty="0"/>
              <a:t>Desarrollar y evaluar modelos de Machine </a:t>
            </a:r>
            <a:r>
              <a:rPr lang="es-US" sz="3600" dirty="0" err="1"/>
              <a:t>Learning</a:t>
            </a:r>
            <a:r>
              <a:rPr lang="es-US" sz="3600" dirty="0"/>
              <a:t> que permitan predecir con precisión los ingresos generados, aportando así herramientas para la toma de decisiones estratégicas.</a:t>
            </a:r>
            <a:endParaRPr lang="es-CL" sz="3600" dirty="0"/>
          </a:p>
          <a:p>
            <a:pPr algn="l">
              <a:lnSpc>
                <a:spcPct val="120000"/>
              </a:lnSpc>
            </a:pPr>
            <a:r>
              <a:rPr lang="es-US" sz="1200" dirty="0"/>
              <a:t>.</a:t>
            </a:r>
            <a:endParaRPr lang="es-CL" sz="1200" dirty="0"/>
          </a:p>
          <a:p>
            <a:endParaRPr lang="es-CL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4FED818-5494-DBF3-5F88-ADBA4C7135D2}"/>
              </a:ext>
            </a:extLst>
          </p:cNvPr>
          <p:cNvSpPr txBox="1">
            <a:spLocks/>
          </p:cNvSpPr>
          <p:nvPr/>
        </p:nvSpPr>
        <p:spPr>
          <a:xfrm>
            <a:off x="153280" y="3604295"/>
            <a:ext cx="5725550" cy="1333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US" sz="1400" b="1" dirty="0"/>
              <a:t>Descripción del Conjunto de Datos</a:t>
            </a:r>
            <a:r>
              <a:rPr lang="es-US" sz="1400" dirty="0"/>
              <a:t>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MX" sz="1000" dirty="0"/>
              <a:t>Total de registros: 1.000 transacciones.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MX" sz="1000" dirty="0"/>
              <a:t>Variables principales: Edad, Género, Categoría de producto, Cantidad comprada, Precio unitario, Fecha.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MX" sz="1000" dirty="0"/>
              <a:t>Variable objetivo: Ingreso Total (posteriormente transformado a binario: alto o bajo según mediana).</a:t>
            </a:r>
            <a:endParaRPr lang="es-CL" sz="1000" dirty="0"/>
          </a:p>
          <a:p>
            <a:endParaRPr lang="es-CL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34DB3663-8D95-3841-84C7-B7EAF0BA6071}"/>
              </a:ext>
            </a:extLst>
          </p:cNvPr>
          <p:cNvSpPr txBox="1">
            <a:spLocks/>
          </p:cNvSpPr>
          <p:nvPr/>
        </p:nvSpPr>
        <p:spPr>
          <a:xfrm>
            <a:off x="214239" y="4886914"/>
            <a:ext cx="5725550" cy="1425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400" b="1" dirty="0"/>
              <a:t> Principales Análisis y Hallazgos: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MX" sz="1000" dirty="0"/>
              <a:t>Colinealidad: El ingreso total estaba altamente correlacionado con Price per </a:t>
            </a:r>
            <a:r>
              <a:rPr lang="es-MX" sz="1000" dirty="0" err="1"/>
              <a:t>Unit</a:t>
            </a:r>
            <a:r>
              <a:rPr lang="es-MX" sz="1000" dirty="0"/>
              <a:t>, generando data </a:t>
            </a:r>
            <a:r>
              <a:rPr lang="es-MX" sz="1000" dirty="0" err="1"/>
              <a:t>leakage</a:t>
            </a:r>
            <a:r>
              <a:rPr lang="es-MX" sz="1000" dirty="0"/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MX" sz="1000" dirty="0" err="1"/>
              <a:t>Overfitting</a:t>
            </a:r>
            <a:r>
              <a:rPr lang="es-MX" sz="1000" dirty="0"/>
              <a:t> inicial: Modelos como </a:t>
            </a:r>
            <a:r>
              <a:rPr lang="es-MX" sz="1000" dirty="0" err="1"/>
              <a:t>Random</a:t>
            </a:r>
            <a:r>
              <a:rPr lang="es-MX" sz="1000" dirty="0"/>
              <a:t> Forest predecían con RMSE = 0 debido a la fuga de datos.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MX" sz="1000" dirty="0"/>
              <a:t>Ajuste: Se eliminó Price per </a:t>
            </a:r>
            <a:r>
              <a:rPr lang="es-MX" sz="1000" dirty="0" err="1"/>
              <a:t>Unit</a:t>
            </a:r>
            <a:r>
              <a:rPr lang="es-MX" sz="1000" dirty="0"/>
              <a:t> y se reformuló el problema como clasificación binaria.</a:t>
            </a:r>
            <a:endParaRPr lang="es-CL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694FCA1C-FB48-F00A-96F5-4D71CC5762CD}"/>
              </a:ext>
            </a:extLst>
          </p:cNvPr>
          <p:cNvSpPr txBox="1">
            <a:spLocks/>
          </p:cNvSpPr>
          <p:nvPr/>
        </p:nvSpPr>
        <p:spPr>
          <a:xfrm>
            <a:off x="167265" y="6358551"/>
            <a:ext cx="5725550" cy="1221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400" b="1" dirty="0"/>
              <a:t>Visualizaciones Clave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MX" sz="1000" dirty="0"/>
              <a:t>Matriz de Confusión: El modelo logró 60 verdaderos positivos y 54 verdaderos negativos, pero presentó 86 errores en total.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MX" sz="1000" dirty="0"/>
              <a:t>Curva ROC: AUC = 0.58, lo que indica una capacidad baja para distinguir entre ingresos altos y bajos.</a:t>
            </a:r>
            <a:endParaRPr lang="es-CL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78AA7C3D-505F-8BE2-25E4-8C61A9FD8A69}"/>
              </a:ext>
            </a:extLst>
          </p:cNvPr>
          <p:cNvSpPr txBox="1">
            <a:spLocks/>
          </p:cNvSpPr>
          <p:nvPr/>
        </p:nvSpPr>
        <p:spPr>
          <a:xfrm>
            <a:off x="92320" y="9698915"/>
            <a:ext cx="5725550" cy="1425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MX" sz="10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CC8E644-7C8D-1C3E-40F2-F7DCCDD16FC6}"/>
              </a:ext>
            </a:extLst>
          </p:cNvPr>
          <p:cNvSpPr txBox="1"/>
          <p:nvPr/>
        </p:nvSpPr>
        <p:spPr>
          <a:xfrm>
            <a:off x="214239" y="10090180"/>
            <a:ext cx="6406693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/>
              <a:t>Conclusiones y Recomendaciones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900" dirty="0"/>
              <a:t>El modelo actual tiene un rendimiento limitado (AUC bajo).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900" dirty="0"/>
              <a:t>Se recomienda: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sz="900" dirty="0"/>
              <a:t>Recolectar más datos o variables adicionales (promociones, fidelización, historial).Probar otros modelos (</a:t>
            </a:r>
            <a:r>
              <a:rPr lang="es-MX" sz="900" dirty="0" err="1"/>
              <a:t>e.g</a:t>
            </a:r>
            <a:r>
              <a:rPr lang="es-MX" sz="900" dirty="0"/>
              <a:t>. </a:t>
            </a:r>
            <a:r>
              <a:rPr lang="es-MX" sz="900" dirty="0" err="1"/>
              <a:t>Gradient</a:t>
            </a:r>
            <a:r>
              <a:rPr lang="es-MX" sz="900" dirty="0"/>
              <a:t> </a:t>
            </a:r>
            <a:r>
              <a:rPr lang="es-MX" sz="900" dirty="0" err="1"/>
              <a:t>Boosting</a:t>
            </a:r>
            <a:r>
              <a:rPr lang="es-MX" sz="900" dirty="0"/>
              <a:t>, redes neuronales).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sz="900" dirty="0"/>
              <a:t>Realizar ajuste de </a:t>
            </a:r>
            <a:r>
              <a:rPr lang="es-MX" sz="900" dirty="0" err="1"/>
              <a:t>hiperparámetros</a:t>
            </a:r>
            <a:r>
              <a:rPr lang="es-MX" sz="900" dirty="0"/>
              <a:t> y validación más robusta.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sz="900" dirty="0"/>
              <a:t>Explorar el uso de clasificación multiclase (bajo / medio / alto ingreso).</a:t>
            </a:r>
            <a:endParaRPr lang="es-CL" sz="9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E53914-D4C7-EBE9-3F0F-5B1C224F8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9" y="7579932"/>
            <a:ext cx="2949111" cy="233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01607A3-9472-FA1C-2B86-EA066388D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269" y="7606189"/>
            <a:ext cx="3070828" cy="233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257E55E-F13F-B750-9379-B8E5298C79A3}"/>
              </a:ext>
            </a:extLst>
          </p:cNvPr>
          <p:cNvSpPr txBox="1"/>
          <p:nvPr/>
        </p:nvSpPr>
        <p:spPr>
          <a:xfrm>
            <a:off x="344276" y="11726297"/>
            <a:ext cx="6169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1050" b="1" dirty="0"/>
              <a:t>Creado por Hector Acevedo Astudillo - 2025</a:t>
            </a:r>
            <a:endParaRPr lang="es-CL" sz="1050" b="1" dirty="0"/>
          </a:p>
        </p:txBody>
      </p:sp>
    </p:spTree>
    <p:extLst>
      <p:ext uri="{BB962C8B-B14F-4D97-AF65-F5344CB8AC3E}">
        <p14:creationId xmlns:p14="http://schemas.microsoft.com/office/powerpoint/2010/main" val="7630884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401</Words>
  <Application>Microsoft Office PowerPoint</Application>
  <PresentationFormat>Panorámica</PresentationFormat>
  <Paragraphs>29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Proyecto Análisis de Ingresos en Retail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Hector Acevedo</dc:creator>
  <cp:lastModifiedBy>Hector Acevedo</cp:lastModifiedBy>
  <cp:revision>1</cp:revision>
  <dcterms:created xsi:type="dcterms:W3CDTF">2025-07-17T14:54:20Z</dcterms:created>
  <dcterms:modified xsi:type="dcterms:W3CDTF">2025-07-17T15:21:25Z</dcterms:modified>
</cp:coreProperties>
</file>