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notesSlides/notesSlide63.xml" ContentType="application/vnd.openxmlformats-officedocument.presentationml.notesSlide+xml"/>
  <Override PartName="/ppt/tags/tag64.xml" ContentType="application/vnd.openxmlformats-officedocument.presentationml.tags+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73" r:id="rId2"/>
    <p:sldId id="401" r:id="rId3"/>
    <p:sldId id="433" r:id="rId4"/>
    <p:sldId id="434" r:id="rId5"/>
    <p:sldId id="436" r:id="rId6"/>
    <p:sldId id="437" r:id="rId7"/>
    <p:sldId id="439" r:id="rId8"/>
    <p:sldId id="438" r:id="rId9"/>
    <p:sldId id="440" r:id="rId10"/>
    <p:sldId id="441" r:id="rId11"/>
    <p:sldId id="442" r:id="rId12"/>
    <p:sldId id="471" r:id="rId13"/>
    <p:sldId id="489" r:id="rId14"/>
    <p:sldId id="490" r:id="rId15"/>
    <p:sldId id="491" r:id="rId16"/>
    <p:sldId id="472" r:id="rId17"/>
    <p:sldId id="483" r:id="rId18"/>
    <p:sldId id="482" r:id="rId19"/>
    <p:sldId id="484" r:id="rId20"/>
    <p:sldId id="485" r:id="rId21"/>
    <p:sldId id="486" r:id="rId22"/>
    <p:sldId id="487" r:id="rId23"/>
    <p:sldId id="488" r:id="rId24"/>
    <p:sldId id="473" r:id="rId25"/>
    <p:sldId id="495" r:id="rId26"/>
    <p:sldId id="492" r:id="rId27"/>
    <p:sldId id="494" r:id="rId28"/>
    <p:sldId id="493" r:id="rId29"/>
    <p:sldId id="444" r:id="rId30"/>
    <p:sldId id="443" r:id="rId31"/>
    <p:sldId id="476" r:id="rId32"/>
    <p:sldId id="477" r:id="rId33"/>
    <p:sldId id="478" r:id="rId34"/>
    <p:sldId id="479" r:id="rId35"/>
    <p:sldId id="480" r:id="rId36"/>
    <p:sldId id="481" r:id="rId37"/>
    <p:sldId id="447" r:id="rId38"/>
    <p:sldId id="474" r:id="rId39"/>
    <p:sldId id="475" r:id="rId40"/>
    <p:sldId id="448" r:id="rId41"/>
    <p:sldId id="446" r:id="rId42"/>
    <p:sldId id="449" r:id="rId43"/>
    <p:sldId id="450" r:id="rId44"/>
    <p:sldId id="451" r:id="rId45"/>
    <p:sldId id="452" r:id="rId46"/>
    <p:sldId id="496" r:id="rId47"/>
    <p:sldId id="497" r:id="rId48"/>
    <p:sldId id="498" r:id="rId49"/>
    <p:sldId id="453" r:id="rId50"/>
    <p:sldId id="454" r:id="rId51"/>
    <p:sldId id="455" r:id="rId52"/>
    <p:sldId id="457" r:id="rId53"/>
    <p:sldId id="458" r:id="rId54"/>
    <p:sldId id="459" r:id="rId55"/>
    <p:sldId id="460" r:id="rId56"/>
    <p:sldId id="461" r:id="rId57"/>
    <p:sldId id="462" r:id="rId58"/>
    <p:sldId id="463" r:id="rId59"/>
    <p:sldId id="465" r:id="rId60"/>
    <p:sldId id="466" r:id="rId61"/>
    <p:sldId id="467" r:id="rId62"/>
    <p:sldId id="468" r:id="rId63"/>
    <p:sldId id="469" r:id="rId64"/>
    <p:sldId id="470"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ommaster.es"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autoAdjust="0"/>
  </p:normalViewPr>
  <p:slideViewPr>
    <p:cSldViewPr>
      <p:cViewPr varScale="1">
        <p:scale>
          <a:sx n="115" d="100"/>
          <a:sy n="115" d="100"/>
        </p:scale>
        <p:origin x="-876"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3" d="100"/>
          <a:sy n="73"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7895A2-9324-404C-A798-FF263CEACCDA}" type="datetimeFigureOut">
              <a:rPr lang="es-ES" smtClean="0"/>
              <a:pPr/>
              <a:t>16/07/2021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E254F4-82B1-4EFA-8A7C-22D21FAEA296}" type="slidenum">
              <a:rPr lang="es-ES" smtClean="0"/>
              <a:pPr/>
              <a:t>‹Nº›</a:t>
            </a:fld>
            <a:endParaRPr lang="es-ES"/>
          </a:p>
        </p:txBody>
      </p:sp>
    </p:spTree>
    <p:extLst>
      <p:ext uri="{BB962C8B-B14F-4D97-AF65-F5344CB8AC3E}">
        <p14:creationId xmlns:p14="http://schemas.microsoft.com/office/powerpoint/2010/main" val="3094871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F2FEE-868E-4ED1-9ACC-222C3D8B3D46}" type="datetimeFigureOut">
              <a:rPr lang="es-ES" smtClean="0"/>
              <a:t>16/07/2021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1EAE7-BC45-4EEB-85F3-C1A7B5C19945}" type="slidenum">
              <a:rPr lang="es-ES" smtClean="0"/>
              <a:t>‹Nº›</a:t>
            </a:fld>
            <a:endParaRPr lang="es-ES"/>
          </a:p>
        </p:txBody>
      </p:sp>
    </p:spTree>
    <p:extLst>
      <p:ext uri="{BB962C8B-B14F-4D97-AF65-F5344CB8AC3E}">
        <p14:creationId xmlns:p14="http://schemas.microsoft.com/office/powerpoint/2010/main" val="195273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a:t>
            </a:fld>
            <a:endParaRPr lang="es-ES" dirty="0"/>
          </a:p>
        </p:txBody>
      </p:sp>
    </p:spTree>
    <p:extLst>
      <p:ext uri="{BB962C8B-B14F-4D97-AF65-F5344CB8AC3E}">
        <p14:creationId xmlns:p14="http://schemas.microsoft.com/office/powerpoint/2010/main" val="426874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10</a:t>
            </a:fld>
            <a:endParaRPr lang="es-ES" dirty="0"/>
          </a:p>
        </p:txBody>
      </p:sp>
    </p:spTree>
    <p:extLst>
      <p:ext uri="{BB962C8B-B14F-4D97-AF65-F5344CB8AC3E}">
        <p14:creationId xmlns:p14="http://schemas.microsoft.com/office/powerpoint/2010/main" val="319006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11</a:t>
            </a:fld>
            <a:endParaRPr lang="es-ES" dirty="0"/>
          </a:p>
        </p:txBody>
      </p:sp>
    </p:spTree>
    <p:extLst>
      <p:ext uri="{BB962C8B-B14F-4D97-AF65-F5344CB8AC3E}">
        <p14:creationId xmlns:p14="http://schemas.microsoft.com/office/powerpoint/2010/main" val="371689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12</a:t>
            </a:fld>
            <a:endParaRPr lang="es-ES" dirty="0"/>
          </a:p>
        </p:txBody>
      </p:sp>
    </p:spTree>
    <p:extLst>
      <p:ext uri="{BB962C8B-B14F-4D97-AF65-F5344CB8AC3E}">
        <p14:creationId xmlns:p14="http://schemas.microsoft.com/office/powerpoint/2010/main" val="165225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13</a:t>
            </a:fld>
            <a:endParaRPr lang="es-ES" dirty="0"/>
          </a:p>
        </p:txBody>
      </p:sp>
    </p:spTree>
    <p:extLst>
      <p:ext uri="{BB962C8B-B14F-4D97-AF65-F5344CB8AC3E}">
        <p14:creationId xmlns:p14="http://schemas.microsoft.com/office/powerpoint/2010/main" val="1652259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14</a:t>
            </a:fld>
            <a:endParaRPr lang="es-ES" dirty="0"/>
          </a:p>
        </p:txBody>
      </p:sp>
    </p:spTree>
    <p:extLst>
      <p:ext uri="{BB962C8B-B14F-4D97-AF65-F5344CB8AC3E}">
        <p14:creationId xmlns:p14="http://schemas.microsoft.com/office/powerpoint/2010/main" val="165225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15</a:t>
            </a:fld>
            <a:endParaRPr lang="es-ES" dirty="0"/>
          </a:p>
        </p:txBody>
      </p:sp>
    </p:spTree>
    <p:extLst>
      <p:ext uri="{BB962C8B-B14F-4D97-AF65-F5344CB8AC3E}">
        <p14:creationId xmlns:p14="http://schemas.microsoft.com/office/powerpoint/2010/main" val="165225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16</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17</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18</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19</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a:t>
            </a:fld>
            <a:endParaRPr lang="es-ES" dirty="0"/>
          </a:p>
        </p:txBody>
      </p:sp>
    </p:spTree>
    <p:extLst>
      <p:ext uri="{BB962C8B-B14F-4D97-AF65-F5344CB8AC3E}">
        <p14:creationId xmlns:p14="http://schemas.microsoft.com/office/powerpoint/2010/main" val="1016981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20</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21</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22</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23</a:t>
            </a:fld>
            <a:endParaRPr lang="es-ES" dirty="0"/>
          </a:p>
        </p:txBody>
      </p:sp>
    </p:spTree>
    <p:extLst>
      <p:ext uri="{BB962C8B-B14F-4D97-AF65-F5344CB8AC3E}">
        <p14:creationId xmlns:p14="http://schemas.microsoft.com/office/powerpoint/2010/main" val="1394748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24</a:t>
            </a:fld>
            <a:endParaRPr lang="es-ES" dirty="0"/>
          </a:p>
        </p:txBody>
      </p:sp>
    </p:spTree>
    <p:extLst>
      <p:ext uri="{BB962C8B-B14F-4D97-AF65-F5344CB8AC3E}">
        <p14:creationId xmlns:p14="http://schemas.microsoft.com/office/powerpoint/2010/main" val="13687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25</a:t>
            </a:fld>
            <a:endParaRPr lang="es-ES" dirty="0"/>
          </a:p>
        </p:txBody>
      </p:sp>
    </p:spTree>
    <p:extLst>
      <p:ext uri="{BB962C8B-B14F-4D97-AF65-F5344CB8AC3E}">
        <p14:creationId xmlns:p14="http://schemas.microsoft.com/office/powerpoint/2010/main" val="13687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26</a:t>
            </a:fld>
            <a:endParaRPr lang="es-ES" dirty="0"/>
          </a:p>
        </p:txBody>
      </p:sp>
    </p:spTree>
    <p:extLst>
      <p:ext uri="{BB962C8B-B14F-4D97-AF65-F5344CB8AC3E}">
        <p14:creationId xmlns:p14="http://schemas.microsoft.com/office/powerpoint/2010/main" val="136877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27</a:t>
            </a:fld>
            <a:endParaRPr lang="es-ES" dirty="0"/>
          </a:p>
        </p:txBody>
      </p:sp>
    </p:spTree>
    <p:extLst>
      <p:ext uri="{BB962C8B-B14F-4D97-AF65-F5344CB8AC3E}">
        <p14:creationId xmlns:p14="http://schemas.microsoft.com/office/powerpoint/2010/main" val="13687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28</a:t>
            </a:fld>
            <a:endParaRPr lang="es-ES" dirty="0"/>
          </a:p>
        </p:txBody>
      </p:sp>
    </p:spTree>
    <p:extLst>
      <p:ext uri="{BB962C8B-B14F-4D97-AF65-F5344CB8AC3E}">
        <p14:creationId xmlns:p14="http://schemas.microsoft.com/office/powerpoint/2010/main" val="136877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29</a:t>
            </a:fld>
            <a:endParaRPr lang="es-ES" dirty="0"/>
          </a:p>
        </p:txBody>
      </p:sp>
    </p:spTree>
    <p:extLst>
      <p:ext uri="{BB962C8B-B14F-4D97-AF65-F5344CB8AC3E}">
        <p14:creationId xmlns:p14="http://schemas.microsoft.com/office/powerpoint/2010/main" val="32591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a:t>
            </a:fld>
            <a:endParaRPr lang="es-ES" dirty="0"/>
          </a:p>
        </p:txBody>
      </p:sp>
    </p:spTree>
    <p:extLst>
      <p:ext uri="{BB962C8B-B14F-4D97-AF65-F5344CB8AC3E}">
        <p14:creationId xmlns:p14="http://schemas.microsoft.com/office/powerpoint/2010/main" val="3358486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30</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31</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32</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33</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34</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35</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36</a:t>
            </a:fld>
            <a:endParaRPr lang="es-ES" dirty="0"/>
          </a:p>
        </p:txBody>
      </p:sp>
    </p:spTree>
    <p:extLst>
      <p:ext uri="{BB962C8B-B14F-4D97-AF65-F5344CB8AC3E}">
        <p14:creationId xmlns:p14="http://schemas.microsoft.com/office/powerpoint/2010/main" val="3031571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37</a:t>
            </a:fld>
            <a:endParaRPr lang="es-ES" dirty="0"/>
          </a:p>
        </p:txBody>
      </p:sp>
    </p:spTree>
    <p:extLst>
      <p:ext uri="{BB962C8B-B14F-4D97-AF65-F5344CB8AC3E}">
        <p14:creationId xmlns:p14="http://schemas.microsoft.com/office/powerpoint/2010/main" val="2685671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38</a:t>
            </a:fld>
            <a:endParaRPr lang="es-ES" dirty="0"/>
          </a:p>
        </p:txBody>
      </p:sp>
    </p:spTree>
    <p:extLst>
      <p:ext uri="{BB962C8B-B14F-4D97-AF65-F5344CB8AC3E}">
        <p14:creationId xmlns:p14="http://schemas.microsoft.com/office/powerpoint/2010/main" val="2685671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39</a:t>
            </a:fld>
            <a:endParaRPr lang="es-ES" dirty="0"/>
          </a:p>
        </p:txBody>
      </p:sp>
    </p:spTree>
    <p:extLst>
      <p:ext uri="{BB962C8B-B14F-4D97-AF65-F5344CB8AC3E}">
        <p14:creationId xmlns:p14="http://schemas.microsoft.com/office/powerpoint/2010/main" val="268567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a:t>
            </a:fld>
            <a:endParaRPr lang="es-ES" dirty="0"/>
          </a:p>
        </p:txBody>
      </p:sp>
    </p:spTree>
    <p:extLst>
      <p:ext uri="{BB962C8B-B14F-4D97-AF65-F5344CB8AC3E}">
        <p14:creationId xmlns:p14="http://schemas.microsoft.com/office/powerpoint/2010/main" val="1268826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40</a:t>
            </a:fld>
            <a:endParaRPr lang="es-ES" dirty="0"/>
          </a:p>
        </p:txBody>
      </p:sp>
    </p:spTree>
    <p:extLst>
      <p:ext uri="{BB962C8B-B14F-4D97-AF65-F5344CB8AC3E}">
        <p14:creationId xmlns:p14="http://schemas.microsoft.com/office/powerpoint/2010/main" val="3863128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41</a:t>
            </a:fld>
            <a:endParaRPr lang="es-ES" dirty="0"/>
          </a:p>
        </p:txBody>
      </p:sp>
    </p:spTree>
    <p:extLst>
      <p:ext uri="{BB962C8B-B14F-4D97-AF65-F5344CB8AC3E}">
        <p14:creationId xmlns:p14="http://schemas.microsoft.com/office/powerpoint/2010/main" val="3880106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42</a:t>
            </a:fld>
            <a:endParaRPr lang="es-ES" dirty="0"/>
          </a:p>
        </p:txBody>
      </p:sp>
    </p:spTree>
    <p:extLst>
      <p:ext uri="{BB962C8B-B14F-4D97-AF65-F5344CB8AC3E}">
        <p14:creationId xmlns:p14="http://schemas.microsoft.com/office/powerpoint/2010/main" val="837024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43</a:t>
            </a:fld>
            <a:endParaRPr lang="es-ES" dirty="0"/>
          </a:p>
        </p:txBody>
      </p:sp>
    </p:spTree>
    <p:extLst>
      <p:ext uri="{BB962C8B-B14F-4D97-AF65-F5344CB8AC3E}">
        <p14:creationId xmlns:p14="http://schemas.microsoft.com/office/powerpoint/2010/main" val="4106056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44</a:t>
            </a:fld>
            <a:endParaRPr lang="es-ES" dirty="0"/>
          </a:p>
        </p:txBody>
      </p:sp>
    </p:spTree>
    <p:extLst>
      <p:ext uri="{BB962C8B-B14F-4D97-AF65-F5344CB8AC3E}">
        <p14:creationId xmlns:p14="http://schemas.microsoft.com/office/powerpoint/2010/main" val="396539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45</a:t>
            </a:fld>
            <a:endParaRPr lang="es-ES" dirty="0"/>
          </a:p>
        </p:txBody>
      </p:sp>
    </p:spTree>
    <p:extLst>
      <p:ext uri="{BB962C8B-B14F-4D97-AF65-F5344CB8AC3E}">
        <p14:creationId xmlns:p14="http://schemas.microsoft.com/office/powerpoint/2010/main" val="3434087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46</a:t>
            </a:fld>
            <a:endParaRPr lang="es-ES" dirty="0"/>
          </a:p>
        </p:txBody>
      </p:sp>
    </p:spTree>
    <p:extLst>
      <p:ext uri="{BB962C8B-B14F-4D97-AF65-F5344CB8AC3E}">
        <p14:creationId xmlns:p14="http://schemas.microsoft.com/office/powerpoint/2010/main" val="3434087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47</a:t>
            </a:fld>
            <a:endParaRPr lang="es-ES" dirty="0"/>
          </a:p>
        </p:txBody>
      </p:sp>
    </p:spTree>
    <p:extLst>
      <p:ext uri="{BB962C8B-B14F-4D97-AF65-F5344CB8AC3E}">
        <p14:creationId xmlns:p14="http://schemas.microsoft.com/office/powerpoint/2010/main" val="3434087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48</a:t>
            </a:fld>
            <a:endParaRPr lang="es-ES" dirty="0"/>
          </a:p>
        </p:txBody>
      </p:sp>
    </p:spTree>
    <p:extLst>
      <p:ext uri="{BB962C8B-B14F-4D97-AF65-F5344CB8AC3E}">
        <p14:creationId xmlns:p14="http://schemas.microsoft.com/office/powerpoint/2010/main" val="3434087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49</a:t>
            </a:fld>
            <a:endParaRPr lang="es-ES" dirty="0"/>
          </a:p>
        </p:txBody>
      </p:sp>
    </p:spTree>
    <p:extLst>
      <p:ext uri="{BB962C8B-B14F-4D97-AF65-F5344CB8AC3E}">
        <p14:creationId xmlns:p14="http://schemas.microsoft.com/office/powerpoint/2010/main" val="290034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a:t>
            </a:fld>
            <a:endParaRPr lang="es-ES" dirty="0"/>
          </a:p>
        </p:txBody>
      </p:sp>
    </p:spTree>
    <p:extLst>
      <p:ext uri="{BB962C8B-B14F-4D97-AF65-F5344CB8AC3E}">
        <p14:creationId xmlns:p14="http://schemas.microsoft.com/office/powerpoint/2010/main" val="1924632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50</a:t>
            </a:fld>
            <a:endParaRPr lang="es-ES" dirty="0"/>
          </a:p>
        </p:txBody>
      </p:sp>
    </p:spTree>
    <p:extLst>
      <p:ext uri="{BB962C8B-B14F-4D97-AF65-F5344CB8AC3E}">
        <p14:creationId xmlns:p14="http://schemas.microsoft.com/office/powerpoint/2010/main" val="3073437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51</a:t>
            </a:fld>
            <a:endParaRPr lang="es-ES" dirty="0"/>
          </a:p>
        </p:txBody>
      </p:sp>
    </p:spTree>
    <p:extLst>
      <p:ext uri="{BB962C8B-B14F-4D97-AF65-F5344CB8AC3E}">
        <p14:creationId xmlns:p14="http://schemas.microsoft.com/office/powerpoint/2010/main" val="20316077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52</a:t>
            </a:fld>
            <a:endParaRPr lang="es-ES" dirty="0"/>
          </a:p>
        </p:txBody>
      </p:sp>
    </p:spTree>
    <p:extLst>
      <p:ext uri="{BB962C8B-B14F-4D97-AF65-F5344CB8AC3E}">
        <p14:creationId xmlns:p14="http://schemas.microsoft.com/office/powerpoint/2010/main" val="985989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53</a:t>
            </a:fld>
            <a:endParaRPr lang="es-ES" dirty="0"/>
          </a:p>
        </p:txBody>
      </p:sp>
    </p:spTree>
    <p:extLst>
      <p:ext uri="{BB962C8B-B14F-4D97-AF65-F5344CB8AC3E}">
        <p14:creationId xmlns:p14="http://schemas.microsoft.com/office/powerpoint/2010/main" val="499248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54</a:t>
            </a:fld>
            <a:endParaRPr lang="es-ES" dirty="0"/>
          </a:p>
        </p:txBody>
      </p:sp>
    </p:spTree>
    <p:extLst>
      <p:ext uri="{BB962C8B-B14F-4D97-AF65-F5344CB8AC3E}">
        <p14:creationId xmlns:p14="http://schemas.microsoft.com/office/powerpoint/2010/main" val="222998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55</a:t>
            </a:fld>
            <a:endParaRPr lang="es-ES" dirty="0"/>
          </a:p>
        </p:txBody>
      </p:sp>
    </p:spTree>
    <p:extLst>
      <p:ext uri="{BB962C8B-B14F-4D97-AF65-F5344CB8AC3E}">
        <p14:creationId xmlns:p14="http://schemas.microsoft.com/office/powerpoint/2010/main" val="8725588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56</a:t>
            </a:fld>
            <a:endParaRPr lang="es-ES" dirty="0"/>
          </a:p>
        </p:txBody>
      </p:sp>
    </p:spTree>
    <p:extLst>
      <p:ext uri="{BB962C8B-B14F-4D97-AF65-F5344CB8AC3E}">
        <p14:creationId xmlns:p14="http://schemas.microsoft.com/office/powerpoint/2010/main" val="1984617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57</a:t>
            </a:fld>
            <a:endParaRPr lang="es-ES" dirty="0"/>
          </a:p>
        </p:txBody>
      </p:sp>
    </p:spTree>
    <p:extLst>
      <p:ext uri="{BB962C8B-B14F-4D97-AF65-F5344CB8AC3E}">
        <p14:creationId xmlns:p14="http://schemas.microsoft.com/office/powerpoint/2010/main" val="214530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58</a:t>
            </a:fld>
            <a:endParaRPr lang="es-ES" dirty="0"/>
          </a:p>
        </p:txBody>
      </p:sp>
    </p:spTree>
    <p:extLst>
      <p:ext uri="{BB962C8B-B14F-4D97-AF65-F5344CB8AC3E}">
        <p14:creationId xmlns:p14="http://schemas.microsoft.com/office/powerpoint/2010/main" val="2153519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59</a:t>
            </a:fld>
            <a:endParaRPr lang="es-ES" dirty="0"/>
          </a:p>
        </p:txBody>
      </p:sp>
    </p:spTree>
    <p:extLst>
      <p:ext uri="{BB962C8B-B14F-4D97-AF65-F5344CB8AC3E}">
        <p14:creationId xmlns:p14="http://schemas.microsoft.com/office/powerpoint/2010/main" val="31720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a:t>
            </a:fld>
            <a:endParaRPr lang="es-ES" dirty="0"/>
          </a:p>
        </p:txBody>
      </p:sp>
    </p:spTree>
    <p:extLst>
      <p:ext uri="{BB962C8B-B14F-4D97-AF65-F5344CB8AC3E}">
        <p14:creationId xmlns:p14="http://schemas.microsoft.com/office/powerpoint/2010/main" val="16406067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60</a:t>
            </a:fld>
            <a:endParaRPr lang="es-ES" dirty="0"/>
          </a:p>
        </p:txBody>
      </p:sp>
    </p:spTree>
    <p:extLst>
      <p:ext uri="{BB962C8B-B14F-4D97-AF65-F5344CB8AC3E}">
        <p14:creationId xmlns:p14="http://schemas.microsoft.com/office/powerpoint/2010/main" val="3587354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61</a:t>
            </a:fld>
            <a:endParaRPr lang="es-ES" dirty="0"/>
          </a:p>
        </p:txBody>
      </p:sp>
    </p:spTree>
    <p:extLst>
      <p:ext uri="{BB962C8B-B14F-4D97-AF65-F5344CB8AC3E}">
        <p14:creationId xmlns:p14="http://schemas.microsoft.com/office/powerpoint/2010/main" val="7845551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62</a:t>
            </a:fld>
            <a:endParaRPr lang="es-ES" dirty="0"/>
          </a:p>
        </p:txBody>
      </p:sp>
    </p:spTree>
    <p:extLst>
      <p:ext uri="{BB962C8B-B14F-4D97-AF65-F5344CB8AC3E}">
        <p14:creationId xmlns:p14="http://schemas.microsoft.com/office/powerpoint/2010/main" val="2058625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63</a:t>
            </a:fld>
            <a:endParaRPr lang="es-ES" dirty="0"/>
          </a:p>
        </p:txBody>
      </p:sp>
    </p:spTree>
    <p:extLst>
      <p:ext uri="{BB962C8B-B14F-4D97-AF65-F5344CB8AC3E}">
        <p14:creationId xmlns:p14="http://schemas.microsoft.com/office/powerpoint/2010/main" val="10818852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64</a:t>
            </a:fld>
            <a:endParaRPr lang="es-ES" dirty="0"/>
          </a:p>
        </p:txBody>
      </p:sp>
    </p:spTree>
    <p:extLst>
      <p:ext uri="{BB962C8B-B14F-4D97-AF65-F5344CB8AC3E}">
        <p14:creationId xmlns:p14="http://schemas.microsoft.com/office/powerpoint/2010/main" val="386949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7</a:t>
            </a:fld>
            <a:endParaRPr lang="es-ES" dirty="0"/>
          </a:p>
        </p:txBody>
      </p:sp>
    </p:spTree>
    <p:extLst>
      <p:ext uri="{BB962C8B-B14F-4D97-AF65-F5344CB8AC3E}">
        <p14:creationId xmlns:p14="http://schemas.microsoft.com/office/powerpoint/2010/main" val="420321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8</a:t>
            </a:fld>
            <a:endParaRPr lang="es-ES" dirty="0"/>
          </a:p>
        </p:txBody>
      </p:sp>
    </p:spTree>
    <p:extLst>
      <p:ext uri="{BB962C8B-B14F-4D97-AF65-F5344CB8AC3E}">
        <p14:creationId xmlns:p14="http://schemas.microsoft.com/office/powerpoint/2010/main" val="348562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Índice</a:t>
            </a:r>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47D9E2EC-A2F8-4F2C-B0BC-D61FFABA0768}" type="slidenum">
              <a:rPr lang="es-ES" smtClean="0"/>
              <a:t>9</a:t>
            </a:fld>
            <a:endParaRPr lang="es-ES" dirty="0"/>
          </a:p>
        </p:txBody>
      </p:sp>
    </p:spTree>
    <p:extLst>
      <p:ext uri="{BB962C8B-B14F-4D97-AF65-F5344CB8AC3E}">
        <p14:creationId xmlns:p14="http://schemas.microsoft.com/office/powerpoint/2010/main" val="4057227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de la lección y nombre del profesor">
    <p:spTree>
      <p:nvGrpSpPr>
        <p:cNvPr id="1" name=""/>
        <p:cNvGrpSpPr/>
        <p:nvPr/>
      </p:nvGrpSpPr>
      <p:grpSpPr>
        <a:xfrm>
          <a:off x="0" y="0"/>
          <a:ext cx="0" cy="0"/>
          <a:chOff x="0" y="0"/>
          <a:chExt cx="0" cy="0"/>
        </a:xfrm>
      </p:grpSpPr>
      <p:sp>
        <p:nvSpPr>
          <p:cNvPr id="8" name="7 Redondear rectángulo de esquina diagonal"/>
          <p:cNvSpPr/>
          <p:nvPr userDrawn="1"/>
        </p:nvSpPr>
        <p:spPr>
          <a:xfrm>
            <a:off x="0" y="2643182"/>
            <a:ext cx="9144000" cy="1071570"/>
          </a:xfrm>
          <a:prstGeom prst="round2Diag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ctrTitle" hasCustomPrompt="1"/>
          </p:nvPr>
        </p:nvSpPr>
        <p:spPr>
          <a:xfrm>
            <a:off x="285720" y="2686046"/>
            <a:ext cx="8572560" cy="957268"/>
          </a:xfrm>
        </p:spPr>
        <p:txBody>
          <a:bodyPr>
            <a:noAutofit/>
          </a:bodyPr>
          <a:lstStyle>
            <a:lvl1pPr>
              <a:defRPr sz="3200" cap="all" baseline="0">
                <a:solidFill>
                  <a:schemeClr val="bg1"/>
                </a:solidFill>
                <a:latin typeface="Verdana" pitchFamily="34" charset="0"/>
                <a:ea typeface="Verdana" pitchFamily="34" charset="0"/>
                <a:cs typeface="Verdana" pitchFamily="34" charset="0"/>
              </a:defRPr>
            </a:lvl1pPr>
          </a:lstStyle>
          <a:p>
            <a:r>
              <a:rPr lang="es-ES" dirty="0"/>
              <a:t>HAGA CLIC PARA MODIFICAR EL ESTILO DE TÍTULO DEL PATRÓN</a:t>
            </a:r>
          </a:p>
        </p:txBody>
      </p:sp>
      <p:sp>
        <p:nvSpPr>
          <p:cNvPr id="3" name="2 Subtítulo"/>
          <p:cNvSpPr>
            <a:spLocks noGrp="1"/>
          </p:cNvSpPr>
          <p:nvPr>
            <p:ph type="subTitle" idx="1" hasCustomPrompt="1"/>
          </p:nvPr>
        </p:nvSpPr>
        <p:spPr>
          <a:xfrm>
            <a:off x="214282" y="3786190"/>
            <a:ext cx="8643998" cy="542932"/>
          </a:xfrm>
        </p:spPr>
        <p:txBody>
          <a:bodyPr/>
          <a:lstStyle>
            <a:lvl1pPr marL="0" indent="0" algn="ctr">
              <a:buNone/>
              <a:defRPr sz="2400" baseline="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NOMBRE DEL PROFESOR (Profesión)</a:t>
            </a:r>
          </a:p>
        </p:txBody>
      </p:sp>
      <p:sp>
        <p:nvSpPr>
          <p:cNvPr id="4" name="3 Marcador de fecha"/>
          <p:cNvSpPr>
            <a:spLocks noGrp="1"/>
          </p:cNvSpPr>
          <p:nvPr>
            <p:ph type="dt" sz="half" idx="10"/>
          </p:nvPr>
        </p:nvSpPr>
        <p:spPr/>
        <p:txBody>
          <a:bodyPr/>
          <a:lstStyle/>
          <a:p>
            <a:fld id="{C15E6E1B-312A-423E-9AA8-10252D357A40}" type="datetimeFigureOut">
              <a:rPr lang="es-ES" smtClean="0"/>
              <a:pPr/>
              <a:t>16/07/2021</a:t>
            </a:fld>
            <a:endParaRPr lang="es-ES" dirty="0"/>
          </a:p>
        </p:txBody>
      </p:sp>
      <p:sp>
        <p:nvSpPr>
          <p:cNvPr id="5" name="4 Marcador de pie de página"/>
          <p:cNvSpPr>
            <a:spLocks noGrp="1"/>
          </p:cNvSpPr>
          <p:nvPr>
            <p:ph type="ftr" sz="quarter" idx="11"/>
          </p:nvPr>
        </p:nvSpPr>
        <p:spPr/>
        <p:txBody>
          <a:bodyPr/>
          <a:lstStyle/>
          <a:p>
            <a:r>
              <a:rPr lang="es-ES" dirty="0"/>
              <a:t>[Espacio reservado para el logotipo de la empresa patrocinadora de la lección]</a:t>
            </a:r>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28" y="26981"/>
            <a:ext cx="6335713" cy="2473325"/>
          </a:xfrm>
          <a:prstGeom prst="rect">
            <a:avLst/>
          </a:prstGeom>
          <a:noFill/>
          <a:ln w="9525">
            <a:noFill/>
            <a:miter lim="800000"/>
            <a:headEnd/>
            <a:tailEnd/>
          </a:ln>
          <a:effectLst/>
        </p:spPr>
      </p:pic>
      <p:sp>
        <p:nvSpPr>
          <p:cNvPr id="10" name="9 Marcador de posición de imagen"/>
          <p:cNvSpPr>
            <a:spLocks noGrp="1"/>
          </p:cNvSpPr>
          <p:nvPr>
            <p:ph type="pic" sz="quarter" idx="13"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857232"/>
            <a:ext cx="8229600" cy="560406"/>
          </a:xfrm>
        </p:spPr>
        <p:txBody>
          <a:bodyPr>
            <a:normAutofit/>
          </a:bodyPr>
          <a:lstStyle>
            <a:lvl1pPr>
              <a:defRPr sz="2800" b="1">
                <a:solidFill>
                  <a:schemeClr val="tx1">
                    <a:lumMod val="50000"/>
                    <a:lumOff val="50000"/>
                  </a:schemeClr>
                </a:solidFill>
                <a:latin typeface="+mn-lt"/>
              </a:defRPr>
            </a:lvl1pPr>
          </a:lstStyle>
          <a:p>
            <a:r>
              <a:rPr lang="es-ES" dirty="0"/>
              <a:t>Haga clic para modificar el estilo de título del patrón</a:t>
            </a:r>
          </a:p>
        </p:txBody>
      </p:sp>
      <p:sp>
        <p:nvSpPr>
          <p:cNvPr id="4" name="3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7" name="6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0"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2" name="11 Marcador de contenido"/>
          <p:cNvSpPr>
            <a:spLocks noGrp="1"/>
          </p:cNvSpPr>
          <p:nvPr>
            <p:ph sz="quarter" idx="15"/>
          </p:nvPr>
        </p:nvSpPr>
        <p:spPr>
          <a:xfrm>
            <a:off x="428625" y="1571625"/>
            <a:ext cx="8286750" cy="4572000"/>
          </a:xfrm>
        </p:spPr>
        <p:txBody>
          <a:bodyPr>
            <a:normAutofit/>
          </a:bodyPr>
          <a:lstStyle>
            <a:lvl1pPr>
              <a:defRPr sz="2000">
                <a:solidFill>
                  <a:schemeClr val="tx1">
                    <a:lumMod val="50000"/>
                    <a:lumOff val="50000"/>
                  </a:schemeClr>
                </a:solidFill>
              </a:defRPr>
            </a:lvl1pPr>
            <a:lvl2pPr>
              <a:defRPr sz="2000">
                <a:solidFill>
                  <a:schemeClr val="tx1">
                    <a:lumMod val="50000"/>
                    <a:lumOff val="50000"/>
                  </a:schemeClr>
                </a:solidFill>
              </a:defRPr>
            </a:lvl2pPr>
            <a:lvl3pPr>
              <a:defRPr sz="2000">
                <a:solidFill>
                  <a:schemeClr val="tx1">
                    <a:lumMod val="50000"/>
                    <a:lumOff val="50000"/>
                  </a:schemeClr>
                </a:solidFill>
              </a:defRPr>
            </a:lvl3pPr>
            <a:lvl4pPr>
              <a:defRPr sz="2000">
                <a:solidFill>
                  <a:schemeClr val="tx1">
                    <a:lumMod val="50000"/>
                    <a:lumOff val="50000"/>
                  </a:schemeClr>
                </a:solidFill>
              </a:defRPr>
            </a:lvl4pPr>
            <a:lvl5pPr>
              <a:defRPr sz="2000">
                <a:solidFill>
                  <a:schemeClr val="tx1">
                    <a:lumMod val="50000"/>
                    <a:lumOff val="50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ítulo y objeto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Texto del título</a:t>
            </a:r>
          </a:p>
        </p:txBody>
      </p:sp>
      <p:sp>
        <p:nvSpPr>
          <p:cNvPr id="11" name="Shape 11"/>
          <p:cNvSpPr>
            <a:spLocks noGrp="1"/>
          </p:cNvSpPr>
          <p:nvPr>
            <p:ph type="body" idx="1"/>
          </p:nvPr>
        </p:nvSpPr>
        <p:spPr>
          <a:prstGeom prst="rect">
            <a:avLst/>
          </a:prstGeom>
        </p:spPr>
        <p:txBody>
          <a:bodyPr/>
          <a:lstStyle/>
          <a:p>
            <a:pPr lvl="0">
              <a:defRPr sz="1800"/>
            </a:pPr>
            <a:r>
              <a:rPr sz="3200"/>
              <a:t>Nivel de texto 1</a:t>
            </a:r>
          </a:p>
          <a:p>
            <a:pPr lvl="1">
              <a:defRPr sz="1800"/>
            </a:pPr>
            <a:r>
              <a:rPr sz="3200"/>
              <a:t>Nivel de texto 2</a:t>
            </a:r>
          </a:p>
          <a:p>
            <a:pPr lvl="2">
              <a:defRPr sz="1800"/>
            </a:pPr>
            <a:r>
              <a:rPr sz="3200"/>
              <a:t>Nivel de texto 3</a:t>
            </a:r>
          </a:p>
          <a:p>
            <a:pPr lvl="3">
              <a:defRPr sz="1800"/>
            </a:pPr>
            <a:r>
              <a:rPr sz="3200"/>
              <a:t>Nivel de texto 4</a:t>
            </a:r>
          </a:p>
          <a:p>
            <a:pPr lvl="4">
              <a:defRPr sz="1800"/>
            </a:pPr>
            <a:r>
              <a:rPr sz="3200"/>
              <a:t>Nivel de texto 5</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‹Nº›</a:t>
            </a:fld>
            <a:endParaRPr/>
          </a:p>
        </p:txBody>
      </p:sp>
    </p:spTree>
    <p:extLst>
      <p:ext uri="{BB962C8B-B14F-4D97-AF65-F5344CB8AC3E}">
        <p14:creationId xmlns:p14="http://schemas.microsoft.com/office/powerpoint/2010/main" val="239270806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de contenidos">
    <p:spTree>
      <p:nvGrpSpPr>
        <p:cNvPr id="1" name=""/>
        <p:cNvGrpSpPr/>
        <p:nvPr/>
      </p:nvGrpSpPr>
      <p:grpSpPr>
        <a:xfrm>
          <a:off x="0" y="0"/>
          <a:ext cx="0" cy="0"/>
          <a:chOff x="0" y="0"/>
          <a:chExt cx="0" cy="0"/>
        </a:xfrm>
      </p:grpSpPr>
      <p:sp>
        <p:nvSpPr>
          <p:cNvPr id="17" name="16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4"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sp>
        <p:nvSpPr>
          <p:cNvPr id="15" name="14 CuadroTexto"/>
          <p:cNvSpPr txBox="1"/>
          <p:nvPr userDrawn="1"/>
        </p:nvSpPr>
        <p:spPr>
          <a:xfrm>
            <a:off x="428596" y="857232"/>
            <a:ext cx="6715172" cy="369332"/>
          </a:xfrm>
          <a:prstGeom prst="rect">
            <a:avLst/>
          </a:prstGeom>
          <a:noFill/>
        </p:spPr>
        <p:txBody>
          <a:bodyPr wrap="square" rtlCol="0">
            <a:spAutoFit/>
          </a:bodyPr>
          <a:lstStyle/>
          <a:p>
            <a:r>
              <a:rPr lang="es-ES" b="1" dirty="0">
                <a:latin typeface="Verdana" pitchFamily="34" charset="0"/>
                <a:ea typeface="Verdana" pitchFamily="34" charset="0"/>
                <a:cs typeface="Verdana" pitchFamily="34" charset="0"/>
              </a:rPr>
              <a:t>ÍNDICE</a:t>
            </a:r>
            <a:r>
              <a:rPr lang="es-ES" b="1" baseline="0" dirty="0">
                <a:latin typeface="Verdana" pitchFamily="34" charset="0"/>
                <a:ea typeface="Verdana" pitchFamily="34" charset="0"/>
                <a:cs typeface="Verdana" pitchFamily="34" charset="0"/>
              </a:rPr>
              <a:t> DE CONTENIDOS:</a:t>
            </a:r>
            <a:endParaRPr lang="es-ES" b="1" dirty="0">
              <a:latin typeface="Verdana" pitchFamily="34" charset="0"/>
              <a:ea typeface="Verdana" pitchFamily="34" charset="0"/>
              <a:cs typeface="Verdana" pitchFamily="34" charset="0"/>
            </a:endParaRPr>
          </a:p>
        </p:txBody>
      </p:sp>
      <p:sp>
        <p:nvSpPr>
          <p:cNvPr id="16"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8" name="2 Marcador de contenido"/>
          <p:cNvSpPr>
            <a:spLocks noGrp="1"/>
          </p:cNvSpPr>
          <p:nvPr>
            <p:ph sz="half" idx="15" hasCustomPrompt="1"/>
          </p:nvPr>
        </p:nvSpPr>
        <p:spPr>
          <a:xfrm>
            <a:off x="457200" y="1285860"/>
            <a:ext cx="8186766" cy="4840303"/>
          </a:xfrm>
        </p:spPr>
        <p:txBody>
          <a:bodyPr/>
          <a:lstStyle>
            <a:lvl1pPr marL="514350" indent="-514350">
              <a:buFont typeface="Arial" pitchFamily="34" charset="0"/>
              <a:buChar char="•"/>
              <a:defRPr sz="2000" b="1" cap="all" baseline="0">
                <a:solidFill>
                  <a:schemeClr val="tx1">
                    <a:lumMod val="50000"/>
                    <a:lumOff val="50000"/>
                  </a:schemeClr>
                </a:solidFill>
              </a:defRPr>
            </a:lvl1pPr>
            <a:lvl2pPr marL="914400" indent="-457200">
              <a:buFont typeface="Arial" pitchFamily="34" charset="0"/>
              <a:buChar char="•"/>
              <a:defRPr sz="2000" b="1" baseline="0">
                <a:solidFill>
                  <a:schemeClr val="tx1">
                    <a:lumMod val="50000"/>
                    <a:lumOff val="50000"/>
                  </a:schemeClr>
                </a:solidFill>
              </a:defRPr>
            </a:lvl2pPr>
            <a:lvl3pPr marL="1371600" indent="-457200">
              <a:buFont typeface="Arial" pitchFamily="34" charset="0"/>
              <a:buChar char="•"/>
              <a:defRPr sz="2000" baseline="0">
                <a:solidFill>
                  <a:schemeClr val="tx1">
                    <a:lumMod val="50000"/>
                    <a:lumOff val="50000"/>
                  </a:schemeClr>
                </a:solidFill>
              </a:defRPr>
            </a:lvl3pPr>
            <a:lvl4pPr marL="1714500" indent="-342900">
              <a:buFont typeface="Arial" pitchFamily="34" charset="0"/>
              <a:buChar char="•"/>
              <a:defRPr sz="1800">
                <a:solidFill>
                  <a:schemeClr val="tx1">
                    <a:lumMod val="50000"/>
                    <a:lumOff val="50000"/>
                  </a:schemeClr>
                </a:solidFill>
              </a:defRPr>
            </a:lvl4pPr>
            <a:lvl5pPr marL="2171700" indent="-342900">
              <a:buFont typeface="Arial" pitchFamily="34" charset="0"/>
              <a:buChar char="•"/>
              <a:defRPr sz="16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4" name="3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0" name="9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sp>
        <p:nvSpPr>
          <p:cNvPr id="13"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928670"/>
            <a:ext cx="8229600" cy="488968"/>
          </a:xfrm>
        </p:spPr>
        <p:txBody>
          <a:bodyPr>
            <a:noAutofit/>
          </a:bodyPr>
          <a:lstStyle>
            <a:lvl1pPr algn="l">
              <a:defRPr sz="2800" b="1">
                <a:latin typeface="+mn-lt"/>
              </a:defRPr>
            </a:lvl1pPr>
          </a:lstStyle>
          <a:p>
            <a:r>
              <a:rPr lang="es-ES" dirty="0"/>
              <a:t>Haga clic para modificar el estilo de título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2" name="2 Marcador de contenido"/>
          <p:cNvSpPr>
            <a:spLocks noGrp="1"/>
          </p:cNvSpPr>
          <p:nvPr>
            <p:ph sz="half" idx="15" hasCustomPrompt="1"/>
          </p:nvPr>
        </p:nvSpPr>
        <p:spPr>
          <a:xfrm>
            <a:off x="457200" y="1714488"/>
            <a:ext cx="4043362" cy="4411675"/>
          </a:xfrm>
        </p:spPr>
        <p:txBody>
          <a:bodyPr/>
          <a:lstStyle>
            <a:lvl1pPr marL="514350" indent="-514350">
              <a:buFont typeface="+mj-lt"/>
              <a:buNone/>
              <a:defRPr sz="2000" b="1" cap="none" baseline="0">
                <a:solidFill>
                  <a:schemeClr val="tx1">
                    <a:lumMod val="50000"/>
                    <a:lumOff val="50000"/>
                  </a:schemeClr>
                </a:solidFill>
              </a:defRPr>
            </a:lvl1pPr>
            <a:lvl2pPr marL="914400" indent="-457200">
              <a:buFont typeface="+mj-lt"/>
              <a:buNone/>
              <a:defRPr sz="2000" b="0" baseline="0">
                <a:solidFill>
                  <a:schemeClr val="tx1">
                    <a:lumMod val="50000"/>
                    <a:lumOff val="50000"/>
                  </a:schemeClr>
                </a:solidFill>
              </a:defRPr>
            </a:lvl2pPr>
            <a:lvl3pPr marL="1371600" indent="-457200">
              <a:buFont typeface="+mj-lt"/>
              <a:buNone/>
              <a:defRPr sz="1800" baseline="0">
                <a:solidFill>
                  <a:schemeClr val="tx1">
                    <a:lumMod val="50000"/>
                    <a:lumOff val="50000"/>
                  </a:schemeClr>
                </a:solidFill>
              </a:defRPr>
            </a:lvl3pPr>
            <a:lvl4pPr marL="1714500" indent="-342900">
              <a:buFont typeface="+mj-lt"/>
              <a:buNone/>
              <a:defRPr sz="1600">
                <a:solidFill>
                  <a:schemeClr val="tx1">
                    <a:lumMod val="50000"/>
                    <a:lumOff val="50000"/>
                  </a:schemeClr>
                </a:solidFill>
              </a:defRPr>
            </a:lvl4pPr>
            <a:lvl5pPr marL="2171700" indent="-342900">
              <a:buFont typeface="+mj-lt"/>
              <a:buNone/>
              <a:defRPr sz="14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Texto</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
        <p:nvSpPr>
          <p:cNvPr id="13" name="2 Marcador de contenido"/>
          <p:cNvSpPr>
            <a:spLocks noGrp="1"/>
          </p:cNvSpPr>
          <p:nvPr>
            <p:ph sz="half" idx="16" hasCustomPrompt="1"/>
          </p:nvPr>
        </p:nvSpPr>
        <p:spPr>
          <a:xfrm>
            <a:off x="4643438" y="1714488"/>
            <a:ext cx="4043362" cy="4411675"/>
          </a:xfrm>
        </p:spPr>
        <p:txBody>
          <a:bodyPr/>
          <a:lstStyle>
            <a:lvl1pPr marL="514350" indent="-514350">
              <a:buFont typeface="+mj-lt"/>
              <a:buNone/>
              <a:defRPr sz="2000" b="1" cap="none" baseline="0">
                <a:solidFill>
                  <a:schemeClr val="tx1">
                    <a:lumMod val="50000"/>
                    <a:lumOff val="50000"/>
                  </a:schemeClr>
                </a:solidFill>
              </a:defRPr>
            </a:lvl1pPr>
            <a:lvl2pPr marL="914400" indent="-457200">
              <a:buFont typeface="+mj-lt"/>
              <a:buNone/>
              <a:defRPr sz="2000" b="0" baseline="0">
                <a:solidFill>
                  <a:schemeClr val="tx1">
                    <a:lumMod val="50000"/>
                    <a:lumOff val="50000"/>
                  </a:schemeClr>
                </a:solidFill>
              </a:defRPr>
            </a:lvl2pPr>
            <a:lvl3pPr marL="1371600" indent="-457200">
              <a:buFont typeface="+mj-lt"/>
              <a:buNone/>
              <a:defRPr sz="1800" baseline="0">
                <a:solidFill>
                  <a:schemeClr val="tx1">
                    <a:lumMod val="50000"/>
                    <a:lumOff val="50000"/>
                  </a:schemeClr>
                </a:solidFill>
              </a:defRPr>
            </a:lvl3pPr>
            <a:lvl4pPr marL="1714500" indent="-342900">
              <a:buFont typeface="+mj-lt"/>
              <a:buNone/>
              <a:defRPr sz="1600">
                <a:solidFill>
                  <a:schemeClr val="tx1">
                    <a:lumMod val="50000"/>
                    <a:lumOff val="50000"/>
                  </a:schemeClr>
                </a:solidFill>
              </a:defRPr>
            </a:lvl4pPr>
            <a:lvl5pPr marL="2171700" indent="-342900">
              <a:buFont typeface="+mj-lt"/>
              <a:buNone/>
              <a:defRPr sz="1400">
                <a:solidFill>
                  <a:schemeClr val="tx1">
                    <a:lumMod val="50000"/>
                    <a:lumOff val="50000"/>
                  </a:schemeClr>
                </a:solidFill>
              </a:defRPr>
            </a:lvl5pPr>
            <a:lvl6pPr>
              <a:defRPr sz="1800"/>
            </a:lvl6pPr>
            <a:lvl7pPr>
              <a:defRPr sz="1800"/>
            </a:lvl7pPr>
            <a:lvl8pPr>
              <a:defRPr sz="1800"/>
            </a:lvl8pPr>
            <a:lvl9pPr>
              <a:defRPr sz="1800"/>
            </a:lvl9pPr>
          </a:lstStyle>
          <a:p>
            <a:pPr lvl="0"/>
            <a:r>
              <a:rPr lang="es-ES" dirty="0"/>
              <a:t>Texto</a:t>
            </a:r>
          </a:p>
          <a:p>
            <a:pPr lvl="1"/>
            <a:r>
              <a:rPr lang="es-ES" dirty="0"/>
              <a:t>Segundo nivel</a:t>
            </a:r>
          </a:p>
          <a:p>
            <a:pPr lvl="2"/>
            <a:r>
              <a:rPr lang="es-ES" dirty="0"/>
              <a:t>Tercer nivel</a:t>
            </a:r>
          </a:p>
          <a:p>
            <a:pPr lvl="3"/>
            <a:r>
              <a:rPr lang="es-ES" dirty="0"/>
              <a:t>Cuarto nivel</a:t>
            </a:r>
          </a:p>
          <a:p>
            <a:pPr lvl="4"/>
            <a:r>
              <a:rPr lang="es-ES" dirty="0"/>
              <a:t>Quinto nivel</a:t>
            </a:r>
          </a:p>
          <a:p>
            <a:pPr lvl="4"/>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0108"/>
            <a:ext cx="8229600" cy="417530"/>
          </a:xfrm>
        </p:spPr>
        <p:txBody>
          <a:bodyPr>
            <a:noAutofit/>
          </a:bodyPr>
          <a:lstStyle>
            <a:lvl1pPr algn="l">
              <a:defRPr sz="2800" b="1"/>
            </a:lvl1pPr>
          </a:lstStyle>
          <a:p>
            <a:r>
              <a:rPr lang="es-ES" dirty="0"/>
              <a:t>Haga clic para modificar el estilo de título del patrón</a:t>
            </a:r>
          </a:p>
        </p:txBody>
      </p:sp>
      <p:sp>
        <p:nvSpPr>
          <p:cNvPr id="3" name="2 Marcador de texto"/>
          <p:cNvSpPr>
            <a:spLocks noGrp="1"/>
          </p:cNvSpPr>
          <p:nvPr>
            <p:ph type="body" idx="1" hasCustomPrompt="1"/>
          </p:nvPr>
        </p:nvSpPr>
        <p:spPr>
          <a:xfrm>
            <a:off x="457200" y="1535113"/>
            <a:ext cx="4040188" cy="639762"/>
          </a:xfrm>
        </p:spPr>
        <p:txBody>
          <a:bodyPr anchor="b">
            <a:normAutofit/>
          </a:bodyPr>
          <a:lstStyle>
            <a:lvl1pPr marL="0" indent="0">
              <a:buNone/>
              <a:defRPr sz="24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Texto</a:t>
            </a:r>
          </a:p>
        </p:txBody>
      </p:sp>
      <p:sp>
        <p:nvSpPr>
          <p:cNvPr id="4" name="3 Marcador de contenido"/>
          <p:cNvSpPr>
            <a:spLocks noGrp="1"/>
          </p:cNvSpPr>
          <p:nvPr>
            <p:ph sz="half" idx="2" hasCustomPrompt="1"/>
          </p:nvPr>
        </p:nvSpPr>
        <p:spPr>
          <a:xfrm>
            <a:off x="457200" y="2174875"/>
            <a:ext cx="4040188" cy="3951288"/>
          </a:xfrm>
        </p:spPr>
        <p:txBody>
          <a:bodyPr>
            <a:normAutofit/>
          </a:bodyPr>
          <a:lstStyle>
            <a:lvl1pPr marL="457200" indent="-457200">
              <a:buFont typeface="+mj-lt"/>
              <a:buNone/>
              <a:defRPr sz="2000">
                <a:solidFill>
                  <a:schemeClr val="tx1">
                    <a:lumMod val="50000"/>
                    <a:lumOff val="50000"/>
                  </a:schemeClr>
                </a:solidFill>
              </a:defRPr>
            </a:lvl1pPr>
            <a:lvl2pPr marL="914400" indent="-457200">
              <a:buFont typeface="+mj-lt"/>
              <a:buAutoNum type="arabicPeriod"/>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Texto</a:t>
            </a:r>
          </a:p>
        </p:txBody>
      </p:sp>
      <p:sp>
        <p:nvSpPr>
          <p:cNvPr id="5" name="4 Marcador de texto"/>
          <p:cNvSpPr>
            <a:spLocks noGrp="1"/>
          </p:cNvSpPr>
          <p:nvPr>
            <p:ph type="body" sz="quarter" idx="3" hasCustomPrompt="1"/>
          </p:nvPr>
        </p:nvSpPr>
        <p:spPr>
          <a:xfrm>
            <a:off x="4645025" y="1535113"/>
            <a:ext cx="4041775" cy="639762"/>
          </a:xfrm>
        </p:spPr>
        <p:txBody>
          <a:bodyPr anchor="b">
            <a:normAutofit/>
          </a:bodyPr>
          <a:lstStyle>
            <a:lvl1pPr marL="0" indent="0">
              <a:buNone/>
              <a:defRPr sz="24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Texto</a:t>
            </a:r>
          </a:p>
        </p:txBody>
      </p:sp>
      <p:sp>
        <p:nvSpPr>
          <p:cNvPr id="6" name="5 Marcador de contenido"/>
          <p:cNvSpPr>
            <a:spLocks noGrp="1"/>
          </p:cNvSpPr>
          <p:nvPr>
            <p:ph sz="quarter" idx="4" hasCustomPrompt="1"/>
          </p:nvPr>
        </p:nvSpPr>
        <p:spPr>
          <a:xfrm>
            <a:off x="4645025" y="2174875"/>
            <a:ext cx="4041775" cy="3951288"/>
          </a:xfrm>
        </p:spPr>
        <p:txBody>
          <a:bodyPr>
            <a:normAutofit/>
          </a:bodyPr>
          <a:lstStyle>
            <a:lvl1pPr>
              <a:buNone/>
              <a:defRPr sz="2000">
                <a:solidFill>
                  <a:schemeClr val="tx1">
                    <a:lumMod val="50000"/>
                    <a:lumOff val="50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Texto</a:t>
            </a:r>
          </a:p>
        </p:txBody>
      </p:sp>
      <p:sp>
        <p:nvSpPr>
          <p:cNvPr id="7" name="6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10" name="9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3"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0" y="857232"/>
            <a:ext cx="8229600" cy="560406"/>
          </a:xfrm>
        </p:spPr>
        <p:txBody>
          <a:bodyPr>
            <a:normAutofit/>
          </a:bodyPr>
          <a:lstStyle>
            <a:lvl1pPr algn="l">
              <a:defRPr sz="2400" b="1"/>
            </a:lvl1pPr>
          </a:lstStyle>
          <a:p>
            <a:r>
              <a:rPr lang="es-ES" dirty="0"/>
              <a:t>Texto</a:t>
            </a:r>
          </a:p>
        </p:txBody>
      </p:sp>
      <p:sp>
        <p:nvSpPr>
          <p:cNvPr id="3" name="2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6" name="5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9"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
        <p:nvSpPr>
          <p:cNvPr id="11" name="10 Marcador de texto"/>
          <p:cNvSpPr>
            <a:spLocks noGrp="1"/>
          </p:cNvSpPr>
          <p:nvPr>
            <p:ph type="body" sz="quarter" idx="15"/>
          </p:nvPr>
        </p:nvSpPr>
        <p:spPr>
          <a:xfrm>
            <a:off x="428596" y="1571612"/>
            <a:ext cx="8286779" cy="4643438"/>
          </a:xfrm>
        </p:spPr>
        <p:txBody>
          <a:bodyPr>
            <a:normAutofit/>
          </a:bodyPr>
          <a:lstStyle>
            <a:lvl1pPr>
              <a:buNone/>
              <a:defRPr sz="2000">
                <a:solidFill>
                  <a:schemeClr val="tx1">
                    <a:lumMod val="50000"/>
                    <a:lumOff val="50000"/>
                  </a:schemeClr>
                </a:solidFill>
              </a:defRPr>
            </a:lvl1pPr>
            <a:lvl2pPr>
              <a:buNone/>
              <a:defRPr sz="2000">
                <a:solidFill>
                  <a:schemeClr val="tx1">
                    <a:lumMod val="50000"/>
                    <a:lumOff val="50000"/>
                  </a:schemeClr>
                </a:solidFill>
              </a:defRPr>
            </a:lvl2pPr>
            <a:lvl3pPr>
              <a:buNone/>
              <a:defRPr sz="2000">
                <a:solidFill>
                  <a:schemeClr val="tx1">
                    <a:lumMod val="50000"/>
                    <a:lumOff val="50000"/>
                  </a:schemeClr>
                </a:solidFill>
              </a:defRPr>
            </a:lvl3pPr>
            <a:lvl4pPr>
              <a:buNone/>
              <a:defRPr sz="2000">
                <a:solidFill>
                  <a:schemeClr val="tx1">
                    <a:lumMod val="50000"/>
                    <a:lumOff val="50000"/>
                  </a:schemeClr>
                </a:solidFill>
              </a:defRPr>
            </a:lvl4pPr>
            <a:lvl5pPr>
              <a:buNone/>
              <a:defRPr sz="2000">
                <a:solidFill>
                  <a:schemeClr val="tx1">
                    <a:lumMod val="50000"/>
                    <a:lumOff val="50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5" name="4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8"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3008313" cy="649306"/>
          </a:xfrm>
        </p:spPr>
        <p:txBody>
          <a:bodyPr anchor="b"/>
          <a:lstStyle>
            <a:lvl1pPr algn="l">
              <a:defRPr sz="2000" b="1">
                <a:solidFill>
                  <a:schemeClr val="tx1">
                    <a:lumMod val="50000"/>
                    <a:lumOff val="50000"/>
                  </a:schemeClr>
                </a:solidFill>
              </a:defRPr>
            </a:lvl1pPr>
          </a:lstStyle>
          <a:p>
            <a:r>
              <a:rPr lang="es-ES" dirty="0"/>
              <a:t>Haga clic para modificar el estilo de título del patrón</a:t>
            </a:r>
          </a:p>
        </p:txBody>
      </p:sp>
      <p:sp>
        <p:nvSpPr>
          <p:cNvPr id="3" name="2 Marcador de contenido"/>
          <p:cNvSpPr>
            <a:spLocks noGrp="1"/>
          </p:cNvSpPr>
          <p:nvPr>
            <p:ph idx="1"/>
          </p:nvPr>
        </p:nvSpPr>
        <p:spPr>
          <a:xfrm>
            <a:off x="3575050" y="785794"/>
            <a:ext cx="5111750" cy="5340369"/>
          </a:xfrm>
        </p:spPr>
        <p:txBody>
          <a:bodyPr>
            <a:normAutofit/>
          </a:bodyPr>
          <a:lstStyle>
            <a:lvl1pPr>
              <a:defRPr sz="2000">
                <a:solidFill>
                  <a:schemeClr val="tx1">
                    <a:lumMod val="50000"/>
                    <a:lumOff val="50000"/>
                  </a:schemeClr>
                </a:solidFill>
              </a:defRPr>
            </a:lvl1pPr>
            <a:lvl2pPr>
              <a:defRPr sz="2000">
                <a:solidFill>
                  <a:schemeClr val="tx1">
                    <a:lumMod val="50000"/>
                    <a:lumOff val="50000"/>
                  </a:schemeClr>
                </a:solidFill>
              </a:defRPr>
            </a:lvl2pPr>
            <a:lvl3pPr>
              <a:defRPr sz="2000">
                <a:solidFill>
                  <a:schemeClr val="tx1">
                    <a:lumMod val="50000"/>
                    <a:lumOff val="50000"/>
                  </a:schemeClr>
                </a:solidFill>
              </a:defRPr>
            </a:lvl3pPr>
            <a:lvl4pPr>
              <a:defRPr sz="2000">
                <a:solidFill>
                  <a:schemeClr val="tx1">
                    <a:lumMod val="50000"/>
                    <a:lumOff val="50000"/>
                  </a:schemeClr>
                </a:solidFill>
              </a:defRPr>
            </a:lvl4pPr>
            <a:lvl5pPr>
              <a:defRPr sz="2000">
                <a:solidFill>
                  <a:schemeClr val="tx1">
                    <a:lumMod val="50000"/>
                    <a:lumOff val="50000"/>
                  </a:schemeClr>
                </a:solidFill>
              </a:defRPr>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28596" y="4800600"/>
            <a:ext cx="8286808" cy="566738"/>
          </a:xfrm>
        </p:spPr>
        <p:txBody>
          <a:bodyPr anchor="b"/>
          <a:lstStyle>
            <a:lvl1pPr algn="ctr">
              <a:defRPr sz="2000" b="1">
                <a:solidFill>
                  <a:schemeClr val="tx1">
                    <a:lumMod val="50000"/>
                    <a:lumOff val="50000"/>
                  </a:schemeClr>
                </a:solidFill>
              </a:defRPr>
            </a:lvl1pPr>
          </a:lstStyle>
          <a:p>
            <a:r>
              <a:rPr lang="es-ES" dirty="0"/>
              <a:t>Haga clic para modificar el estilo de título del patrón</a:t>
            </a:r>
          </a:p>
        </p:txBody>
      </p:sp>
      <p:sp>
        <p:nvSpPr>
          <p:cNvPr id="3" name="2 Marcador de posición de imagen"/>
          <p:cNvSpPr>
            <a:spLocks noGrp="1"/>
          </p:cNvSpPr>
          <p:nvPr>
            <p:ph type="pic" idx="1"/>
          </p:nvPr>
        </p:nvSpPr>
        <p:spPr>
          <a:xfrm>
            <a:off x="357158" y="857231"/>
            <a:ext cx="8429684" cy="38703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428596" y="5367338"/>
            <a:ext cx="8286808" cy="804862"/>
          </a:xfrm>
        </p:spPr>
        <p:txBody>
          <a:bodyPr>
            <a:noAutofit/>
          </a:bodyPr>
          <a:lstStyle>
            <a:lvl1pPr marL="0" indent="0" algn="ctr">
              <a:buNone/>
              <a:defRPr sz="3000" b="1" cap="all"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fld id="{C15E6E1B-312A-423E-9AA8-10252D357A40}" type="datetimeFigureOut">
              <a:rPr lang="es-ES" smtClean="0"/>
              <a:pPr/>
              <a:t>16/07/2021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0C85DD9-F398-43AA-B65B-95C907E72BDC}" type="slidenum">
              <a:rPr lang="es-ES" smtClean="0"/>
              <a:pPr/>
              <a:t>‹Nº›</a:t>
            </a:fld>
            <a:endParaRPr lang="es-ES"/>
          </a:p>
        </p:txBody>
      </p:sp>
      <p:sp>
        <p:nvSpPr>
          <p:cNvPr id="8" name="7 Redondear rectángulo de esquina sencilla"/>
          <p:cNvSpPr/>
          <p:nvPr userDrawn="1"/>
        </p:nvSpPr>
        <p:spPr>
          <a:xfrm>
            <a:off x="0" y="0"/>
            <a:ext cx="5000628" cy="428628"/>
          </a:xfrm>
          <a:prstGeom prst="round1Rect">
            <a:avLst/>
          </a:prstGeom>
          <a:solidFill>
            <a:srgbClr val="0067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13 Marcador de texto"/>
          <p:cNvSpPr>
            <a:spLocks noGrp="1"/>
          </p:cNvSpPr>
          <p:nvPr>
            <p:ph type="body" sz="quarter" idx="13" hasCustomPrompt="1"/>
          </p:nvPr>
        </p:nvSpPr>
        <p:spPr>
          <a:xfrm>
            <a:off x="0" y="0"/>
            <a:ext cx="5072066" cy="285704"/>
          </a:xfrm>
        </p:spPr>
        <p:txBody>
          <a:bodyPr>
            <a:noAutofit/>
          </a:bodyPr>
          <a:lstStyle>
            <a:lvl1pPr algn="l">
              <a:buNone/>
              <a:defRPr sz="2200">
                <a:solidFill>
                  <a:schemeClr val="bg1"/>
                </a:solidFill>
                <a:latin typeface="Verdana" pitchFamily="34" charset="0"/>
                <a:ea typeface="Verdana" pitchFamily="34" charset="0"/>
                <a:cs typeface="Verdana" pitchFamily="34" charset="0"/>
              </a:defRPr>
            </a:lvl1pPr>
          </a:lstStyle>
          <a:p>
            <a:pPr lvl="0"/>
            <a:r>
              <a:rPr lang="es-ES" sz="2200" dirty="0">
                <a:solidFill>
                  <a:schemeClr val="bg1"/>
                </a:solidFill>
                <a:latin typeface="Cambria" pitchFamily="18" charset="0"/>
              </a:rPr>
              <a:t>Título </a:t>
            </a:r>
            <a:endParaRPr lang="es-E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0"/>
            <a:ext cx="3265487" cy="681037"/>
          </a:xfrm>
          <a:prstGeom prst="rect">
            <a:avLst/>
          </a:prstGeom>
          <a:noFill/>
          <a:ln w="9525">
            <a:noFill/>
            <a:miter lim="800000"/>
            <a:headEnd/>
            <a:tailEnd/>
          </a:ln>
          <a:effectLst/>
        </p:spPr>
      </p:pic>
      <p:sp>
        <p:nvSpPr>
          <p:cNvPr id="11" name="9 Marcador de posición de imagen"/>
          <p:cNvSpPr>
            <a:spLocks noGrp="1"/>
          </p:cNvSpPr>
          <p:nvPr>
            <p:ph type="pic" sz="quarter" idx="14" hasCustomPrompt="1"/>
          </p:nvPr>
        </p:nvSpPr>
        <p:spPr>
          <a:xfrm>
            <a:off x="3143240" y="6286520"/>
            <a:ext cx="2857520" cy="428628"/>
          </a:xfrm>
        </p:spPr>
        <p:txBody>
          <a:bodyPr>
            <a:normAutofit/>
          </a:bodyPr>
          <a:lstStyle>
            <a:lvl1pPr algn="ctr">
              <a:buNone/>
              <a:defRPr sz="1000" baseline="0"/>
            </a:lvl1pPr>
          </a:lstStyle>
          <a:p>
            <a:r>
              <a:rPr lang="es-ES" sz="1000" dirty="0"/>
              <a:t>[Espacio reservado para el logotipo de la empresa patrocinadora de la lección]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E6E1B-312A-423E-9AA8-10252D357A40}" type="datetimeFigureOut">
              <a:rPr lang="es-ES" smtClean="0"/>
              <a:pPr/>
              <a:t>16/07/2021</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[Espacio reservado para el logotipo de la empresa patrocinadora]</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85DD9-F398-43AA-B65B-95C907E72BD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7.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1.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13.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14.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3.xml"/><Relationship Id="rId5" Type="http://schemas.openxmlformats.org/officeDocument/2006/relationships/image" Target="../media/image16.png"/><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5.xml"/><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3.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3.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0.xml"/><Relationship Id="rId4" Type="http://schemas.openxmlformats.org/officeDocument/2006/relationships/image" Target="../media/image3.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3.jp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2.xml"/><Relationship Id="rId4" Type="http://schemas.openxmlformats.org/officeDocument/2006/relationships/image" Target="../media/image3.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3.xml"/><Relationship Id="rId5" Type="http://schemas.openxmlformats.org/officeDocument/2006/relationships/image" Target="../media/image17.png"/><Relationship Id="rId4" Type="http://schemas.openxmlformats.org/officeDocument/2006/relationships/image" Target="../media/image3.jp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4.xml"/><Relationship Id="rId5" Type="http://schemas.openxmlformats.org/officeDocument/2006/relationships/image" Target="../media/image18.png"/><Relationship Id="rId4" Type="http://schemas.openxmlformats.org/officeDocument/2006/relationships/image" Target="../media/image3.jp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5.xml"/><Relationship Id="rId4" Type="http://schemas.openxmlformats.org/officeDocument/2006/relationships/image" Target="../media/image3.jp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3.jp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3.jp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3.jp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59.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0.xml"/><Relationship Id="rId4" Type="http://schemas.openxmlformats.org/officeDocument/2006/relationships/image" Target="../media/image3.jp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1.xml"/><Relationship Id="rId4" Type="http://schemas.openxmlformats.org/officeDocument/2006/relationships/image" Target="../media/image3.jp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2.xml"/><Relationship Id="rId4" Type="http://schemas.openxmlformats.org/officeDocument/2006/relationships/image" Target="../media/image3.jp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3.xml"/><Relationship Id="rId4" Type="http://schemas.openxmlformats.org/officeDocument/2006/relationships/image" Target="../media/image3.jp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2" name="Rectángulo 1"/>
          <p:cNvSpPr/>
          <p:nvPr/>
        </p:nvSpPr>
        <p:spPr>
          <a:xfrm>
            <a:off x="1259632" y="1796235"/>
            <a:ext cx="7704856" cy="1938992"/>
          </a:xfrm>
          <a:prstGeom prst="rect">
            <a:avLst/>
          </a:prstGeom>
        </p:spPr>
        <p:txBody>
          <a:bodyPr wrap="square">
            <a:spAutoFit/>
          </a:bodyPr>
          <a:lstStyle/>
          <a:p>
            <a:pPr algn="ctr">
              <a:buClr>
                <a:schemeClr val="accent3"/>
              </a:buClr>
              <a:defRPr/>
            </a:pPr>
            <a:r>
              <a:rPr lang="es-ES_tradnl" sz="4000" b="1" dirty="0" smtClean="0">
                <a:latin typeface="Arial" panose="020B0604020202020204" pitchFamily="34" charset="0"/>
                <a:cs typeface="Arial" panose="020B0604020202020204" pitchFamily="34" charset="0"/>
              </a:rPr>
              <a:t>LENGUAJE </a:t>
            </a:r>
            <a:r>
              <a:rPr lang="es-ES_tradnl" sz="4000" b="1" dirty="0">
                <a:latin typeface="Arial" panose="020B0604020202020204" pitchFamily="34" charset="0"/>
                <a:cs typeface="Arial" panose="020B0604020202020204" pitchFamily="34" charset="0"/>
              </a:rPr>
              <a:t>DE </a:t>
            </a:r>
            <a:r>
              <a:rPr lang="es-ES_tradnl" sz="4000" b="1" dirty="0" smtClean="0">
                <a:latin typeface="Arial" panose="020B0604020202020204" pitchFamily="34" charset="0"/>
                <a:cs typeface="Arial" panose="020B0604020202020204" pitchFamily="34" charset="0"/>
              </a:rPr>
              <a:t>MARCAS</a:t>
            </a:r>
          </a:p>
          <a:p>
            <a:pPr algn="ctr">
              <a:buClr>
                <a:schemeClr val="accent3"/>
              </a:buClr>
              <a:defRPr/>
            </a:pPr>
            <a:endParaRPr lang="es-ES_tradnl" sz="4000" b="1" dirty="0">
              <a:latin typeface="Arial" panose="020B0604020202020204" pitchFamily="34" charset="0"/>
              <a:cs typeface="Arial" panose="020B0604020202020204" pitchFamily="34" charset="0"/>
            </a:endParaRPr>
          </a:p>
          <a:p>
            <a:pPr algn="ctr">
              <a:buClr>
                <a:schemeClr val="accent3"/>
              </a:buClr>
              <a:defRPr/>
            </a:pPr>
            <a:r>
              <a:rPr lang="es-ES_tradnl" sz="4000" b="1" dirty="0" smtClean="0">
                <a:latin typeface="Arial" panose="020B0604020202020204" pitchFamily="34" charset="0"/>
                <a:cs typeface="Arial" panose="020B0604020202020204" pitchFamily="34" charset="0"/>
              </a:rPr>
              <a:t>JAVASCRIPT</a:t>
            </a:r>
            <a:endParaRPr lang="es-E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09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Los operadores permiten manipular el valor de las </a:t>
            </a:r>
            <a:r>
              <a:rPr lang="es-ES" sz="1800" dirty="0" smtClean="0">
                <a:latin typeface="Arial" panose="020B0604020202020204" pitchFamily="34" charset="0"/>
                <a:cs typeface="Arial" panose="020B0604020202020204" pitchFamily="34" charset="0"/>
              </a:rPr>
              <a:t>variables</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Son similares a los que has visto en JAVA</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a:buClr>
                <a:schemeClr val="accent3"/>
              </a:buClr>
              <a:defRPr/>
            </a:pPr>
            <a:r>
              <a:rPr lang="es-ES_tradnl" sz="1800" dirty="0">
                <a:latin typeface="Arial" panose="020B0604020202020204" pitchFamily="34" charset="0"/>
                <a:cs typeface="Arial" panose="020B0604020202020204" pitchFamily="34" charset="0"/>
              </a:rPr>
              <a:t>Asignación</a:t>
            </a:r>
          </a:p>
          <a:p>
            <a:pPr>
              <a:buClr>
                <a:schemeClr val="accent3"/>
              </a:buClr>
              <a:defRPr/>
            </a:pPr>
            <a:r>
              <a:rPr lang="es-ES_tradnl" sz="1800" dirty="0">
                <a:latin typeface="Arial" panose="020B0604020202020204" pitchFamily="34" charset="0"/>
                <a:cs typeface="Arial" panose="020B0604020202020204" pitchFamily="34" charset="0"/>
              </a:rPr>
              <a:t>Incremento y </a:t>
            </a:r>
            <a:r>
              <a:rPr lang="es-ES_tradnl" sz="1800" dirty="0" smtClean="0">
                <a:latin typeface="Arial" panose="020B0604020202020204" pitchFamily="34" charset="0"/>
                <a:cs typeface="Arial" panose="020B0604020202020204" pitchFamily="34" charset="0"/>
              </a:rPr>
              <a:t>decremento (pre y post)</a:t>
            </a:r>
          </a:p>
          <a:p>
            <a:pPr>
              <a:buClr>
                <a:schemeClr val="accent3"/>
              </a:buClr>
              <a:defRPr/>
            </a:pPr>
            <a:r>
              <a:rPr lang="es-ES_tradnl" sz="1800" dirty="0">
                <a:latin typeface="Arial" panose="020B0604020202020204" pitchFamily="34" charset="0"/>
                <a:cs typeface="Arial" panose="020B0604020202020204" pitchFamily="34" charset="0"/>
              </a:rPr>
              <a:t>Lógicos</a:t>
            </a:r>
          </a:p>
          <a:p>
            <a:pPr>
              <a:buClr>
                <a:schemeClr val="accent3"/>
              </a:buClr>
              <a:defRPr/>
            </a:pPr>
            <a:r>
              <a:rPr lang="es-ES_tradnl" sz="1800" dirty="0" smtClean="0">
                <a:latin typeface="Arial" panose="020B0604020202020204" pitchFamily="34" charset="0"/>
                <a:cs typeface="Arial" panose="020B0604020202020204" pitchFamily="34" charset="0"/>
              </a:rPr>
              <a:t>Negación</a:t>
            </a:r>
          </a:p>
          <a:p>
            <a:pPr>
              <a:buClr>
                <a:schemeClr val="accent3"/>
              </a:buClr>
              <a:defRPr/>
            </a:pPr>
            <a:r>
              <a:rPr lang="es-ES_tradnl" sz="1800" dirty="0" smtClean="0">
                <a:latin typeface="Arial" panose="020B0604020202020204" pitchFamily="34" charset="0"/>
                <a:cs typeface="Arial" panose="020B0604020202020204" pitchFamily="34" charset="0"/>
              </a:rPr>
              <a:t>AND</a:t>
            </a:r>
          </a:p>
          <a:p>
            <a:pPr>
              <a:buClr>
                <a:schemeClr val="accent3"/>
              </a:buClr>
              <a:defRPr/>
            </a:pPr>
            <a:r>
              <a:rPr lang="es-ES_tradnl" sz="1800" dirty="0" smtClean="0">
                <a:latin typeface="Arial" panose="020B0604020202020204" pitchFamily="34" charset="0"/>
                <a:cs typeface="Arial" panose="020B0604020202020204" pitchFamily="34" charset="0"/>
              </a:rPr>
              <a:t>OR </a:t>
            </a:r>
          </a:p>
          <a:p>
            <a:pPr>
              <a:buClr>
                <a:schemeClr val="accent3"/>
              </a:buClr>
              <a:defRPr/>
            </a:pPr>
            <a:r>
              <a:rPr lang="es-ES_tradnl" sz="1800" dirty="0" smtClean="0">
                <a:latin typeface="Arial" panose="020B0604020202020204" pitchFamily="34" charset="0"/>
                <a:cs typeface="Arial" panose="020B0604020202020204" pitchFamily="34" charset="0"/>
              </a:rPr>
              <a:t>Matemáticos: + , - , * , / , %</a:t>
            </a:r>
          </a:p>
          <a:p>
            <a:pPr>
              <a:buClr>
                <a:schemeClr val="accent3"/>
              </a:buClr>
              <a:defRPr/>
            </a:pPr>
            <a:r>
              <a:rPr lang="es-ES_tradnl" sz="1800" dirty="0" smtClean="0">
                <a:latin typeface="Arial" panose="020B0604020202020204" pitchFamily="34" charset="0"/>
                <a:cs typeface="Arial" panose="020B0604020202020204" pitchFamily="34" charset="0"/>
              </a:rPr>
              <a:t>Relacionales &gt; , &lt; , &gt;= , &lt;= , == , !=</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Operadores</a:t>
            </a:r>
            <a:endParaRPr lang="es-ES" dirty="0">
              <a:solidFill>
                <a:schemeClr val="tx1"/>
              </a:solidFill>
            </a:endParaRPr>
          </a:p>
        </p:txBody>
      </p:sp>
    </p:spTree>
    <p:extLst>
      <p:ext uri="{BB962C8B-B14F-4D97-AF65-F5344CB8AC3E}">
        <p14:creationId xmlns:p14="http://schemas.microsoft.com/office/powerpoint/2010/main" val="1629392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r>
              <a:rPr lang="es-ES_tradnl" sz="1800" dirty="0" err="1" smtClean="0">
                <a:latin typeface="Arial" panose="020B0604020202020204" pitchFamily="34" charset="0"/>
                <a:cs typeface="Arial" panose="020B0604020202020204" pitchFamily="34" charset="0"/>
              </a:rPr>
              <a:t>If</a:t>
            </a:r>
            <a:r>
              <a:rPr lang="es-ES_tradnl" sz="1800" dirty="0" smtClean="0">
                <a:latin typeface="Arial" panose="020B0604020202020204" pitchFamily="34" charset="0"/>
                <a:cs typeface="Arial" panose="020B0604020202020204" pitchFamily="34" charset="0"/>
              </a:rPr>
              <a:t> </a:t>
            </a:r>
          </a:p>
          <a:p>
            <a:pPr>
              <a:buClr>
                <a:schemeClr val="accent3"/>
              </a:buClr>
              <a:defRPr/>
            </a:pPr>
            <a:r>
              <a:rPr lang="es-ES_tradnl" sz="1800" dirty="0" err="1">
                <a:latin typeface="Arial" panose="020B0604020202020204" pitchFamily="34" charset="0"/>
                <a:cs typeface="Arial" panose="020B0604020202020204" pitchFamily="34" charset="0"/>
              </a:rPr>
              <a:t>i</a:t>
            </a:r>
            <a:r>
              <a:rPr lang="es-ES_tradnl" sz="1800" dirty="0" err="1" smtClean="0">
                <a:latin typeface="Arial" panose="020B0604020202020204" pitchFamily="34" charset="0"/>
                <a:cs typeface="Arial" panose="020B0604020202020204" pitchFamily="34" charset="0"/>
              </a:rPr>
              <a:t>f</a:t>
            </a:r>
            <a:r>
              <a:rPr lang="es-ES_tradnl" sz="1800" dirty="0" smtClean="0">
                <a:latin typeface="Arial" panose="020B0604020202020204" pitchFamily="34" charset="0"/>
                <a:cs typeface="Arial" panose="020B0604020202020204" pitchFamily="34" charset="0"/>
              </a:rPr>
              <a:t>..</a:t>
            </a:r>
            <a:r>
              <a:rPr lang="es-ES_tradnl" sz="1800" dirty="0" err="1" smtClean="0">
                <a:latin typeface="Arial" panose="020B0604020202020204" pitchFamily="34" charset="0"/>
                <a:cs typeface="Arial" panose="020B0604020202020204" pitchFamily="34" charset="0"/>
              </a:rPr>
              <a:t>else</a:t>
            </a:r>
            <a:endParaRPr lang="es-ES_tradnl" sz="1800" dirty="0">
              <a:latin typeface="Arial" panose="020B0604020202020204" pitchFamily="34" charset="0"/>
              <a:cs typeface="Arial" panose="020B0604020202020204" pitchFamily="34" charset="0"/>
            </a:endParaRPr>
          </a:p>
          <a:p>
            <a:pPr>
              <a:buClr>
                <a:schemeClr val="accent3"/>
              </a:buClr>
              <a:defRPr/>
            </a:pPr>
            <a:r>
              <a:rPr lang="es-ES" sz="1800" dirty="0" err="1"/>
              <a:t>switch</a:t>
            </a:r>
            <a:r>
              <a:rPr lang="es-ES" sz="1800" dirty="0"/>
              <a:t> </a:t>
            </a:r>
            <a:endParaRPr lang="es-ES_tradnl" sz="1800" dirty="0">
              <a:latin typeface="Arial" panose="020B0604020202020204" pitchFamily="34" charset="0"/>
              <a:cs typeface="Arial" panose="020B0604020202020204" pitchFamily="34" charset="0"/>
            </a:endParaRPr>
          </a:p>
          <a:p>
            <a:pPr>
              <a:buClr>
                <a:schemeClr val="accent3"/>
              </a:buClr>
              <a:defRPr/>
            </a:pPr>
            <a:r>
              <a:rPr lang="es-ES_tradnl" sz="1800" dirty="0" err="1" smtClean="0">
                <a:latin typeface="Arial" panose="020B0604020202020204" pitchFamily="34" charset="0"/>
                <a:cs typeface="Arial" panose="020B0604020202020204" pitchFamily="34" charset="0"/>
              </a:rPr>
              <a:t>for</a:t>
            </a:r>
            <a:endParaRPr lang="es-ES_tradnl" sz="1800" dirty="0">
              <a:latin typeface="Arial" panose="020B0604020202020204" pitchFamily="34" charset="0"/>
              <a:cs typeface="Arial" panose="020B0604020202020204" pitchFamily="34" charset="0"/>
            </a:endParaRPr>
          </a:p>
          <a:p>
            <a:pPr>
              <a:buClr>
                <a:schemeClr val="accent3"/>
              </a:buClr>
              <a:defRPr/>
            </a:pPr>
            <a:r>
              <a:rPr lang="es-ES_tradnl" sz="1800" dirty="0" err="1">
                <a:latin typeface="Arial" panose="020B0604020202020204" pitchFamily="34" charset="0"/>
                <a:cs typeface="Arial" panose="020B0604020202020204" pitchFamily="34" charset="0"/>
              </a:rPr>
              <a:t>w</a:t>
            </a:r>
            <a:r>
              <a:rPr lang="es-ES_tradnl" sz="1800" dirty="0" err="1" smtClean="0">
                <a:latin typeface="Arial" panose="020B0604020202020204" pitchFamily="34" charset="0"/>
                <a:cs typeface="Arial" panose="020B0604020202020204" pitchFamily="34" charset="0"/>
              </a:rPr>
              <a:t>hile</a:t>
            </a:r>
            <a:endParaRPr lang="es-ES_tradnl" sz="1800" dirty="0" smtClean="0">
              <a:latin typeface="Arial" panose="020B0604020202020204" pitchFamily="34" charset="0"/>
              <a:cs typeface="Arial" panose="020B0604020202020204" pitchFamily="34" charset="0"/>
            </a:endParaRPr>
          </a:p>
          <a:p>
            <a:pPr>
              <a:buClr>
                <a:schemeClr val="accent3"/>
              </a:buClr>
              <a:defRPr/>
            </a:pPr>
            <a:r>
              <a:rPr lang="es-ES_tradnl" sz="1800" dirty="0" smtClean="0">
                <a:latin typeface="Arial" panose="020B0604020202020204" pitchFamily="34" charset="0"/>
                <a:cs typeface="Arial" panose="020B0604020202020204" pitchFamily="34" charset="0"/>
              </a:rPr>
              <a:t>do…</a:t>
            </a:r>
            <a:r>
              <a:rPr lang="es-ES_tradnl" sz="1800" dirty="0" err="1" smtClean="0">
                <a:latin typeface="Arial" panose="020B0604020202020204" pitchFamily="34" charset="0"/>
                <a:cs typeface="Arial" panose="020B0604020202020204" pitchFamily="34" charset="0"/>
              </a:rPr>
              <a:t>while</a:t>
            </a:r>
            <a:endParaRPr lang="es-ES_tradnl" sz="1800" dirty="0" smtClean="0">
              <a:latin typeface="Arial" panose="020B0604020202020204" pitchFamily="34" charset="0"/>
              <a:cs typeface="Arial" panose="020B0604020202020204" pitchFamily="34" charset="0"/>
            </a:endParaRPr>
          </a:p>
          <a:p>
            <a:pPr>
              <a:buClr>
                <a:schemeClr val="accent3"/>
              </a:buClr>
              <a:defRPr/>
            </a:pPr>
            <a:r>
              <a:rPr lang="es-ES_tradnl" sz="1800" dirty="0" err="1">
                <a:latin typeface="Arial" panose="020B0604020202020204" pitchFamily="34" charset="0"/>
                <a:cs typeface="Arial" panose="020B0604020202020204" pitchFamily="34" charset="0"/>
              </a:rPr>
              <a:t>f</a:t>
            </a:r>
            <a:r>
              <a:rPr lang="es-ES_tradnl" sz="1800" dirty="0" err="1" smtClean="0">
                <a:latin typeface="Arial" panose="020B0604020202020204" pitchFamily="34" charset="0"/>
                <a:cs typeface="Arial" panose="020B0604020202020204" pitchFamily="34" charset="0"/>
              </a:rPr>
              <a:t>or</a:t>
            </a:r>
            <a:r>
              <a:rPr lang="es-ES_tradnl" sz="1800" dirty="0" smtClean="0">
                <a:latin typeface="Arial" panose="020B0604020202020204" pitchFamily="34" charset="0"/>
                <a:cs typeface="Arial" panose="020B0604020202020204" pitchFamily="34" charset="0"/>
              </a:rPr>
              <a:t>…in </a:t>
            </a:r>
          </a:p>
          <a:p>
            <a:pPr marL="0" indent="0">
              <a:buClr>
                <a:schemeClr val="accent3"/>
              </a:buClr>
              <a:buNone/>
              <a:defRPr/>
            </a:pPr>
            <a:endParaRPr lang="pt-BR" sz="1800" dirty="0" smtClean="0">
              <a:latin typeface="Arial" panose="020B0604020202020204" pitchFamily="34" charset="0"/>
              <a:cs typeface="Arial" panose="020B0604020202020204" pitchFamily="34" charset="0"/>
            </a:endParaRPr>
          </a:p>
          <a:p>
            <a:pPr marL="876300" lvl="2" indent="0">
              <a:buClr>
                <a:schemeClr val="accent3"/>
              </a:buClr>
              <a:buNone/>
              <a:defRPr/>
            </a:pPr>
            <a:r>
              <a:rPr lang="pt-BR" sz="1500" dirty="0" smtClean="0">
                <a:latin typeface="Arial" panose="020B0604020202020204" pitchFamily="34" charset="0"/>
                <a:cs typeface="Arial" panose="020B0604020202020204" pitchFamily="34" charset="0"/>
              </a:rPr>
              <a:t>var </a:t>
            </a:r>
            <a:r>
              <a:rPr lang="pt-BR" sz="1500" dirty="0">
                <a:latin typeface="Arial" panose="020B0604020202020204" pitchFamily="34" charset="0"/>
                <a:cs typeface="Arial" panose="020B0604020202020204" pitchFamily="34" charset="0"/>
              </a:rPr>
              <a:t>dias = ["</a:t>
            </a:r>
            <a:r>
              <a:rPr lang="pt-BR" sz="1500" dirty="0" err="1">
                <a:latin typeface="Arial" panose="020B0604020202020204" pitchFamily="34" charset="0"/>
                <a:cs typeface="Arial" panose="020B0604020202020204" pitchFamily="34" charset="0"/>
              </a:rPr>
              <a:t>Lunes</a:t>
            </a:r>
            <a:r>
              <a:rPr lang="pt-BR" sz="1500" dirty="0">
                <a:latin typeface="Arial" panose="020B0604020202020204" pitchFamily="34" charset="0"/>
                <a:cs typeface="Arial" panose="020B0604020202020204" pitchFamily="34" charset="0"/>
              </a:rPr>
              <a:t>", "Martes", "</a:t>
            </a:r>
            <a:r>
              <a:rPr lang="pt-BR" sz="1500" dirty="0" err="1">
                <a:latin typeface="Arial" panose="020B0604020202020204" pitchFamily="34" charset="0"/>
                <a:cs typeface="Arial" panose="020B0604020202020204" pitchFamily="34" charset="0"/>
              </a:rPr>
              <a:t>Miércoles</a:t>
            </a:r>
            <a:r>
              <a:rPr lang="pt-BR" sz="1500" dirty="0">
                <a:latin typeface="Arial" panose="020B0604020202020204" pitchFamily="34" charset="0"/>
                <a:cs typeface="Arial" panose="020B0604020202020204" pitchFamily="34" charset="0"/>
              </a:rPr>
              <a:t>", "</a:t>
            </a:r>
            <a:r>
              <a:rPr lang="pt-BR" sz="1500" dirty="0" err="1">
                <a:latin typeface="Arial" panose="020B0604020202020204" pitchFamily="34" charset="0"/>
                <a:cs typeface="Arial" panose="020B0604020202020204" pitchFamily="34" charset="0"/>
              </a:rPr>
              <a:t>Jueves</a:t>
            </a:r>
            <a:r>
              <a:rPr lang="pt-BR" sz="1500" dirty="0">
                <a:latin typeface="Arial" panose="020B0604020202020204" pitchFamily="34" charset="0"/>
                <a:cs typeface="Arial" panose="020B0604020202020204" pitchFamily="34" charset="0"/>
              </a:rPr>
              <a:t>", "</a:t>
            </a:r>
            <a:r>
              <a:rPr lang="pt-BR" sz="1500" dirty="0" err="1">
                <a:latin typeface="Arial" panose="020B0604020202020204" pitchFamily="34" charset="0"/>
                <a:cs typeface="Arial" panose="020B0604020202020204" pitchFamily="34" charset="0"/>
              </a:rPr>
              <a:t>Viernes</a:t>
            </a:r>
            <a:r>
              <a:rPr lang="pt-BR" sz="1500" dirty="0" smtClean="0">
                <a:latin typeface="Arial" panose="020B0604020202020204" pitchFamily="34" charset="0"/>
                <a:cs typeface="Arial" panose="020B0604020202020204" pitchFamily="34" charset="0"/>
              </a:rPr>
              <a:t>"];</a:t>
            </a:r>
            <a:endParaRPr lang="pt-BR" sz="1500" dirty="0">
              <a:latin typeface="Arial" panose="020B0604020202020204" pitchFamily="34" charset="0"/>
              <a:cs typeface="Arial" panose="020B0604020202020204" pitchFamily="34" charset="0"/>
            </a:endParaRPr>
          </a:p>
          <a:p>
            <a:pPr marL="876300" lvl="2" indent="0">
              <a:buClr>
                <a:schemeClr val="accent3"/>
              </a:buClr>
              <a:buNone/>
              <a:defRPr/>
            </a:pPr>
            <a:r>
              <a:rPr lang="pt-BR" sz="1500" dirty="0">
                <a:latin typeface="Arial" panose="020B0604020202020204" pitchFamily="34" charset="0"/>
                <a:cs typeface="Arial" panose="020B0604020202020204" pitchFamily="34" charset="0"/>
              </a:rPr>
              <a:t>for(i in dias) { </a:t>
            </a:r>
            <a:r>
              <a:rPr lang="pt-BR" sz="1500" dirty="0" err="1">
                <a:latin typeface="Arial" panose="020B0604020202020204" pitchFamily="34" charset="0"/>
                <a:cs typeface="Arial" panose="020B0604020202020204" pitchFamily="34" charset="0"/>
              </a:rPr>
              <a:t>alert</a:t>
            </a:r>
            <a:r>
              <a:rPr lang="pt-BR" sz="1500" dirty="0">
                <a:latin typeface="Arial" panose="020B0604020202020204" pitchFamily="34" charset="0"/>
                <a:cs typeface="Arial" panose="020B0604020202020204" pitchFamily="34" charset="0"/>
              </a:rPr>
              <a:t>(dias[i]); }</a:t>
            </a:r>
          </a:p>
          <a:p>
            <a:pPr>
              <a:buClr>
                <a:schemeClr val="accent3"/>
              </a:buClr>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Estructuras de control de flujo</a:t>
            </a:r>
            <a:endParaRPr lang="es-ES" dirty="0">
              <a:solidFill>
                <a:schemeClr val="tx1"/>
              </a:solidFill>
            </a:endParaRPr>
          </a:p>
        </p:txBody>
      </p:sp>
    </p:spTree>
    <p:extLst>
      <p:ext uri="{BB962C8B-B14F-4D97-AF65-F5344CB8AC3E}">
        <p14:creationId xmlns:p14="http://schemas.microsoft.com/office/powerpoint/2010/main" val="178342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836712"/>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t>La instrucción condicional </a:t>
            </a:r>
            <a:r>
              <a:rPr lang="es-ES" sz="1800" dirty="0" err="1"/>
              <a:t>if</a:t>
            </a:r>
            <a:r>
              <a:rPr lang="es-ES" sz="1800" dirty="0"/>
              <a:t> puede tener las siguientes </a:t>
            </a:r>
            <a:r>
              <a:rPr lang="es-ES" sz="1800" dirty="0" smtClean="0"/>
              <a:t>expresiones</a:t>
            </a:r>
          </a:p>
          <a:p>
            <a:pPr marL="440871" lvl="1" indent="0">
              <a:buClr>
                <a:schemeClr val="accent3"/>
              </a:buClr>
              <a:buNone/>
              <a:defRPr/>
            </a:pPr>
            <a:endParaRPr lang="es-ES_tradnl" sz="1800" dirty="0">
              <a:latin typeface="Arial" panose="020B0604020202020204" pitchFamily="34" charset="0"/>
              <a:cs typeface="Arial" panose="020B0604020202020204" pitchFamily="34" charset="0"/>
            </a:endParaRPr>
          </a:p>
          <a:p>
            <a:pPr marL="440871" lvl="1" indent="0">
              <a:buClr>
                <a:schemeClr val="accent3"/>
              </a:buClr>
              <a:buNone/>
              <a:defRPr/>
            </a:pPr>
            <a:r>
              <a:rPr lang="pt-BR" sz="1800" dirty="0" err="1">
                <a:solidFill>
                  <a:schemeClr val="tx2"/>
                </a:solidFill>
                <a:latin typeface="Arial" panose="020B0604020202020204" pitchFamily="34" charset="0"/>
                <a:cs typeface="Arial" panose="020B0604020202020204" pitchFamily="34" charset="0"/>
              </a:rPr>
              <a:t>if</a:t>
            </a:r>
            <a:r>
              <a:rPr lang="pt-BR" sz="1800" dirty="0" smtClean="0">
                <a:solidFill>
                  <a:schemeClr val="tx2"/>
                </a:solidFill>
                <a:latin typeface="Arial" panose="020B0604020202020204" pitchFamily="34" charset="0"/>
                <a:cs typeface="Arial" panose="020B0604020202020204" pitchFamily="34" charset="0"/>
              </a:rPr>
              <a:t>( CONDICION ){/*</a:t>
            </a:r>
            <a:r>
              <a:rPr lang="pt-BR" sz="1800" dirty="0" err="1">
                <a:solidFill>
                  <a:schemeClr val="tx2"/>
                </a:solidFill>
                <a:latin typeface="Arial" panose="020B0604020202020204" pitchFamily="34" charset="0"/>
                <a:cs typeface="Arial" panose="020B0604020202020204" pitchFamily="34" charset="0"/>
              </a:rPr>
              <a:t>instrucciones</a:t>
            </a:r>
            <a:r>
              <a:rPr lang="pt-BR" sz="1800" dirty="0">
                <a:solidFill>
                  <a:schemeClr val="tx2"/>
                </a:solidFill>
                <a:latin typeface="Arial" panose="020B0604020202020204" pitchFamily="34" charset="0"/>
                <a:cs typeface="Arial" panose="020B0604020202020204" pitchFamily="34" charset="0"/>
              </a:rPr>
              <a:t>*/}</a:t>
            </a:r>
          </a:p>
          <a:p>
            <a:pPr marL="440871" lvl="1" indent="0">
              <a:buClr>
                <a:schemeClr val="accent3"/>
              </a:buClr>
              <a:buNone/>
              <a:defRPr/>
            </a:pPr>
            <a:endParaRPr lang="pt-BR" sz="1800" dirty="0" smtClean="0">
              <a:latin typeface="Arial" panose="020B0604020202020204" pitchFamily="34" charset="0"/>
              <a:cs typeface="Arial" panose="020B0604020202020204" pitchFamily="34" charset="0"/>
            </a:endParaRPr>
          </a:p>
          <a:p>
            <a:pPr marL="440871" lvl="1" indent="0">
              <a:buClr>
                <a:schemeClr val="accent3"/>
              </a:buClr>
              <a:buNone/>
              <a:defRPr/>
            </a:pPr>
            <a:endParaRPr lang="pt-BR"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pt-BR" sz="1800" dirty="0" err="1" smtClean="0">
                <a:solidFill>
                  <a:schemeClr val="accent6"/>
                </a:solidFill>
                <a:latin typeface="Arial" panose="020B0604020202020204" pitchFamily="34" charset="0"/>
                <a:cs typeface="Arial" panose="020B0604020202020204" pitchFamily="34" charset="0"/>
              </a:rPr>
              <a:t>if</a:t>
            </a:r>
            <a:r>
              <a:rPr lang="pt-BR" sz="1800" dirty="0" smtClean="0">
                <a:solidFill>
                  <a:schemeClr val="accent6"/>
                </a:solidFill>
                <a:latin typeface="Arial" panose="020B0604020202020204" pitchFamily="34" charset="0"/>
                <a:cs typeface="Arial" panose="020B0604020202020204" pitchFamily="34" charset="0"/>
              </a:rPr>
              <a:t>(CONDICION ){/*</a:t>
            </a:r>
            <a:r>
              <a:rPr lang="pt-BR" sz="1800" dirty="0" err="1">
                <a:solidFill>
                  <a:schemeClr val="accent6"/>
                </a:solidFill>
                <a:latin typeface="Arial" panose="020B0604020202020204" pitchFamily="34" charset="0"/>
                <a:cs typeface="Arial" panose="020B0604020202020204" pitchFamily="34" charset="0"/>
              </a:rPr>
              <a:t>instrucciones</a:t>
            </a:r>
            <a:r>
              <a:rPr lang="pt-BR" sz="1800" dirty="0" smtClean="0">
                <a:solidFill>
                  <a:schemeClr val="accent6"/>
                </a:solidFill>
                <a:latin typeface="Arial" panose="020B0604020202020204" pitchFamily="34" charset="0"/>
                <a:cs typeface="Arial" panose="020B0604020202020204" pitchFamily="34" charset="0"/>
              </a:rPr>
              <a:t>*/} </a:t>
            </a:r>
          </a:p>
          <a:p>
            <a:pPr marL="440871" lvl="1" indent="0">
              <a:buClr>
                <a:schemeClr val="accent3"/>
              </a:buClr>
              <a:buNone/>
              <a:defRPr/>
            </a:pPr>
            <a:r>
              <a:rPr lang="pt-BR" sz="1800" dirty="0" err="1" smtClean="0">
                <a:solidFill>
                  <a:schemeClr val="accent6"/>
                </a:solidFill>
                <a:latin typeface="Arial" panose="020B0604020202020204" pitchFamily="34" charset="0"/>
                <a:cs typeface="Arial" panose="020B0604020202020204" pitchFamily="34" charset="0"/>
              </a:rPr>
              <a:t>else</a:t>
            </a:r>
            <a:r>
              <a:rPr lang="pt-BR" sz="1800" dirty="0" smtClean="0">
                <a:solidFill>
                  <a:schemeClr val="accent6"/>
                </a:solidFill>
                <a:latin typeface="Arial" panose="020B0604020202020204" pitchFamily="34" charset="0"/>
                <a:cs typeface="Arial" panose="020B0604020202020204" pitchFamily="34" charset="0"/>
              </a:rPr>
              <a:t> {/*</a:t>
            </a:r>
            <a:r>
              <a:rPr lang="pt-BR" sz="1800" dirty="0" err="1">
                <a:solidFill>
                  <a:schemeClr val="accent6"/>
                </a:solidFill>
                <a:latin typeface="Arial" panose="020B0604020202020204" pitchFamily="34" charset="0"/>
                <a:cs typeface="Arial" panose="020B0604020202020204" pitchFamily="34" charset="0"/>
              </a:rPr>
              <a:t>instrucciones</a:t>
            </a:r>
            <a:r>
              <a:rPr lang="pt-BR" sz="1800" dirty="0">
                <a:solidFill>
                  <a:schemeClr val="accent6"/>
                </a:solidFill>
                <a:latin typeface="Arial" panose="020B0604020202020204" pitchFamily="34" charset="0"/>
                <a:cs typeface="Arial" panose="020B0604020202020204" pitchFamily="34" charset="0"/>
              </a:rPr>
              <a:t>*/}</a:t>
            </a:r>
            <a:r>
              <a:rPr lang="pt-BR" sz="1800" dirty="0">
                <a:solidFill>
                  <a:schemeClr val="accent3"/>
                </a:solidFill>
                <a:latin typeface="Arial" panose="020B0604020202020204" pitchFamily="34" charset="0"/>
                <a:cs typeface="Arial" panose="020B0604020202020204" pitchFamily="34" charset="0"/>
              </a:rPr>
              <a:t>	</a:t>
            </a:r>
          </a:p>
          <a:p>
            <a:pPr marL="440871" lvl="1" indent="0">
              <a:buClr>
                <a:schemeClr val="accent3"/>
              </a:buClr>
              <a:buNone/>
              <a:defRPr/>
            </a:pPr>
            <a:endParaRPr lang="pt-BR" sz="1800" dirty="0" smtClean="0">
              <a:latin typeface="Arial" panose="020B0604020202020204" pitchFamily="34" charset="0"/>
              <a:cs typeface="Arial" panose="020B0604020202020204" pitchFamily="34" charset="0"/>
            </a:endParaRPr>
          </a:p>
          <a:p>
            <a:pPr marL="440871" lvl="1" indent="0">
              <a:buClr>
                <a:schemeClr val="accent3"/>
              </a:buClr>
              <a:buNone/>
              <a:defRPr/>
            </a:pPr>
            <a:endParaRPr lang="pt-BR" sz="1800" dirty="0">
              <a:latin typeface="Arial" panose="020B0604020202020204" pitchFamily="34" charset="0"/>
              <a:cs typeface="Arial" panose="020B0604020202020204" pitchFamily="34" charset="0"/>
            </a:endParaRPr>
          </a:p>
          <a:p>
            <a:pPr marL="440871" lvl="1" indent="0">
              <a:buClr>
                <a:schemeClr val="accent3"/>
              </a:buClr>
              <a:buNone/>
              <a:defRPr/>
            </a:pPr>
            <a:r>
              <a:rPr lang="pt-BR" sz="1800" dirty="0" err="1" smtClean="0">
                <a:solidFill>
                  <a:schemeClr val="accent4"/>
                </a:solidFill>
                <a:latin typeface="Arial" panose="020B0604020202020204" pitchFamily="34" charset="0"/>
                <a:cs typeface="Arial" panose="020B0604020202020204" pitchFamily="34" charset="0"/>
              </a:rPr>
              <a:t>if</a:t>
            </a:r>
            <a:r>
              <a:rPr lang="pt-BR" sz="1800" dirty="0" smtClean="0">
                <a:solidFill>
                  <a:schemeClr val="accent4"/>
                </a:solidFill>
                <a:latin typeface="Arial" panose="020B0604020202020204" pitchFamily="34" charset="0"/>
                <a:cs typeface="Arial" panose="020B0604020202020204" pitchFamily="34" charset="0"/>
              </a:rPr>
              <a:t>(CONDICION ){  /*</a:t>
            </a:r>
            <a:r>
              <a:rPr lang="pt-BR" sz="1800" dirty="0" err="1">
                <a:solidFill>
                  <a:schemeClr val="accent4"/>
                </a:solidFill>
                <a:latin typeface="Arial" panose="020B0604020202020204" pitchFamily="34" charset="0"/>
                <a:cs typeface="Arial" panose="020B0604020202020204" pitchFamily="34" charset="0"/>
              </a:rPr>
              <a:t>instrucciones</a:t>
            </a:r>
            <a:r>
              <a:rPr lang="pt-BR" sz="1800" dirty="0" smtClean="0">
                <a:solidFill>
                  <a:schemeClr val="accent4"/>
                </a:solidFill>
                <a:latin typeface="Arial" panose="020B0604020202020204" pitchFamily="34" charset="0"/>
                <a:cs typeface="Arial" panose="020B0604020202020204" pitchFamily="34" charset="0"/>
              </a:rPr>
              <a:t>*/ } </a:t>
            </a:r>
          </a:p>
          <a:p>
            <a:pPr marL="440871" lvl="1" indent="0">
              <a:buClr>
                <a:schemeClr val="accent3"/>
              </a:buClr>
              <a:buNone/>
              <a:defRPr/>
            </a:pPr>
            <a:r>
              <a:rPr lang="pt-BR" sz="1800" dirty="0" err="1" smtClean="0">
                <a:solidFill>
                  <a:schemeClr val="accent4"/>
                </a:solidFill>
                <a:latin typeface="Arial" panose="020B0604020202020204" pitchFamily="34" charset="0"/>
                <a:cs typeface="Arial" panose="020B0604020202020204" pitchFamily="34" charset="0"/>
              </a:rPr>
              <a:t>else</a:t>
            </a:r>
            <a:r>
              <a:rPr lang="pt-BR" sz="1800" dirty="0" smtClean="0">
                <a:solidFill>
                  <a:schemeClr val="accent4"/>
                </a:solidFill>
                <a:latin typeface="Arial" panose="020B0604020202020204" pitchFamily="34" charset="0"/>
                <a:cs typeface="Arial" panose="020B0604020202020204" pitchFamily="34" charset="0"/>
              </a:rPr>
              <a:t> </a:t>
            </a:r>
            <a:r>
              <a:rPr lang="pt-BR" sz="1800" dirty="0" err="1" smtClean="0">
                <a:solidFill>
                  <a:schemeClr val="accent4"/>
                </a:solidFill>
                <a:latin typeface="Arial" panose="020B0604020202020204" pitchFamily="34" charset="0"/>
                <a:cs typeface="Arial" panose="020B0604020202020204" pitchFamily="34" charset="0"/>
              </a:rPr>
              <a:t>if</a:t>
            </a:r>
            <a:r>
              <a:rPr lang="pt-BR" sz="1800" dirty="0" smtClean="0">
                <a:solidFill>
                  <a:schemeClr val="accent4"/>
                </a:solidFill>
                <a:latin typeface="Arial" panose="020B0604020202020204" pitchFamily="34" charset="0"/>
                <a:cs typeface="Arial" panose="020B0604020202020204" pitchFamily="34" charset="0"/>
              </a:rPr>
              <a:t>(CONDICION ){</a:t>
            </a:r>
            <a:r>
              <a:rPr lang="pt-BR" sz="1800" dirty="0">
                <a:solidFill>
                  <a:schemeClr val="accent4"/>
                </a:solidFill>
                <a:latin typeface="Arial" panose="020B0604020202020204" pitchFamily="34" charset="0"/>
                <a:cs typeface="Arial" panose="020B0604020202020204" pitchFamily="34" charset="0"/>
              </a:rPr>
              <a:t>/*</a:t>
            </a:r>
            <a:r>
              <a:rPr lang="pt-BR" sz="1800" dirty="0" err="1">
                <a:solidFill>
                  <a:schemeClr val="accent4"/>
                </a:solidFill>
                <a:latin typeface="Arial" panose="020B0604020202020204" pitchFamily="34" charset="0"/>
                <a:cs typeface="Arial" panose="020B0604020202020204" pitchFamily="34" charset="0"/>
              </a:rPr>
              <a:t>instrucciones</a:t>
            </a:r>
            <a:r>
              <a:rPr lang="pt-BR" sz="1800" dirty="0" smtClean="0">
                <a:solidFill>
                  <a:schemeClr val="accent4"/>
                </a:solidFill>
                <a:latin typeface="Arial" panose="020B0604020202020204" pitchFamily="34" charset="0"/>
                <a:cs typeface="Arial" panose="020B0604020202020204" pitchFamily="34" charset="0"/>
              </a:rPr>
              <a:t>*/ }</a:t>
            </a:r>
          </a:p>
          <a:p>
            <a:pPr marL="440871" lvl="1" indent="0">
              <a:buClr>
                <a:schemeClr val="accent3"/>
              </a:buClr>
              <a:buNone/>
              <a:defRPr/>
            </a:pPr>
            <a:r>
              <a:rPr lang="pt-BR" sz="1800" dirty="0" smtClean="0">
                <a:solidFill>
                  <a:schemeClr val="accent4"/>
                </a:solidFill>
                <a:latin typeface="Arial" panose="020B0604020202020204" pitchFamily="34" charset="0"/>
                <a:cs typeface="Arial" panose="020B0604020202020204" pitchFamily="34" charset="0"/>
              </a:rPr>
              <a:t>	</a:t>
            </a:r>
            <a:r>
              <a:rPr lang="pt-BR" sz="1800" dirty="0" err="1" smtClean="0">
                <a:solidFill>
                  <a:schemeClr val="accent4"/>
                </a:solidFill>
                <a:latin typeface="Arial" panose="020B0604020202020204" pitchFamily="34" charset="0"/>
                <a:cs typeface="Arial" panose="020B0604020202020204" pitchFamily="34" charset="0"/>
              </a:rPr>
              <a:t>else</a:t>
            </a:r>
            <a:r>
              <a:rPr lang="pt-BR" sz="1800" dirty="0" smtClean="0">
                <a:solidFill>
                  <a:schemeClr val="accent4"/>
                </a:solidFill>
                <a:latin typeface="Arial" panose="020B0604020202020204" pitchFamily="34" charset="0"/>
                <a:cs typeface="Arial" panose="020B0604020202020204" pitchFamily="34" charset="0"/>
              </a:rPr>
              <a:t>{ /*</a:t>
            </a:r>
            <a:r>
              <a:rPr lang="pt-BR" sz="1800" dirty="0" err="1">
                <a:solidFill>
                  <a:schemeClr val="accent4"/>
                </a:solidFill>
                <a:latin typeface="Arial" panose="020B0604020202020204" pitchFamily="34" charset="0"/>
                <a:cs typeface="Arial" panose="020B0604020202020204" pitchFamily="34" charset="0"/>
              </a:rPr>
              <a:t>instrucciones</a:t>
            </a:r>
            <a:r>
              <a:rPr lang="pt-BR" sz="1800" dirty="0" smtClean="0">
                <a:solidFill>
                  <a:schemeClr val="accent4"/>
                </a:solidFill>
                <a:latin typeface="Arial" panose="020B0604020202020204" pitchFamily="34" charset="0"/>
                <a:cs typeface="Arial" panose="020B0604020202020204" pitchFamily="34" charset="0"/>
              </a:rPr>
              <a:t>*/ }</a:t>
            </a: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IF</a:t>
            </a:r>
            <a:endParaRPr lang="es-ES" dirty="0">
              <a:solidFill>
                <a:schemeClr val="tx1"/>
              </a:solidFill>
            </a:endParaRPr>
          </a:p>
        </p:txBody>
      </p:sp>
    </p:spTree>
    <p:extLst>
      <p:ext uri="{BB962C8B-B14F-4D97-AF65-F5344CB8AC3E}">
        <p14:creationId xmlns:p14="http://schemas.microsoft.com/office/powerpoint/2010/main" val="460600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836712"/>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Ejemplo:</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_tradnl" sz="1800" dirty="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var</a:t>
            </a:r>
            <a:r>
              <a:rPr lang="es-ES" sz="1800" dirty="0" smtClean="0">
                <a:latin typeface="Arial" panose="020B0604020202020204" pitchFamily="34" charset="0"/>
                <a:cs typeface="Arial" panose="020B0604020202020204" pitchFamily="34" charset="0"/>
              </a:rPr>
              <a:t> edad = 18;</a:t>
            </a:r>
          </a:p>
          <a:p>
            <a:pPr marL="876300" lvl="2" indent="0">
              <a:buClr>
                <a:schemeClr val="accent3"/>
              </a:buClr>
              <a:buNone/>
              <a:defRPr/>
            </a:pPr>
            <a:r>
              <a:rPr lang="es-ES" sz="1800" dirty="0" smtClean="0">
                <a:latin typeface="Arial" panose="020B0604020202020204" pitchFamily="34" charset="0"/>
                <a:cs typeface="Arial" panose="020B0604020202020204" pitchFamily="34" charset="0"/>
              </a:rPr>
              <a:t>if(edad &gt;= 18) {</a:t>
            </a:r>
          </a:p>
          <a:p>
            <a:pPr marL="876300" lvl="2"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alert</a:t>
            </a:r>
            <a:r>
              <a:rPr lang="es-ES" sz="1800" dirty="0" smtClean="0">
                <a:latin typeface="Arial" panose="020B0604020202020204" pitchFamily="34" charset="0"/>
                <a:cs typeface="Arial" panose="020B0604020202020204" pitchFamily="34" charset="0"/>
              </a:rPr>
              <a:t>("Eres mayor de edad");</a:t>
            </a:r>
          </a:p>
          <a:p>
            <a:pPr marL="876300" lvl="2" indent="0">
              <a:buClr>
                <a:schemeClr val="accent3"/>
              </a:buClr>
              <a:buNone/>
              <a:defRPr/>
            </a:pPr>
            <a:r>
              <a:rPr lang="es-ES" sz="1800" dirty="0" smtClean="0">
                <a:latin typeface="Arial" panose="020B0604020202020204" pitchFamily="34" charset="0"/>
                <a:cs typeface="Arial" panose="020B0604020202020204" pitchFamily="34" charset="0"/>
              </a:rPr>
              <a:t>}</a:t>
            </a:r>
          </a:p>
          <a:p>
            <a:pPr marL="876300" lvl="2" indent="0">
              <a:buClr>
                <a:schemeClr val="accent3"/>
              </a:buClr>
              <a:buNone/>
              <a:defRPr/>
            </a:pPr>
            <a:r>
              <a:rPr lang="es-ES" sz="1800" dirty="0" err="1" smtClean="0">
                <a:latin typeface="Arial" panose="020B0604020202020204" pitchFamily="34" charset="0"/>
                <a:cs typeface="Arial" panose="020B0604020202020204" pitchFamily="34" charset="0"/>
              </a:rPr>
              <a:t>else</a:t>
            </a:r>
            <a:r>
              <a:rPr lang="es-ES" sz="1800" dirty="0" smtClean="0">
                <a:latin typeface="Arial" panose="020B0604020202020204" pitchFamily="34" charset="0"/>
                <a:cs typeface="Arial" panose="020B0604020202020204" pitchFamily="34" charset="0"/>
              </a:rPr>
              <a:t> {</a:t>
            </a:r>
          </a:p>
          <a:p>
            <a:pPr marL="876300" lvl="2"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alert</a:t>
            </a:r>
            <a:r>
              <a:rPr lang="es-ES" sz="1800" dirty="0" smtClean="0">
                <a:latin typeface="Arial" panose="020B0604020202020204" pitchFamily="34" charset="0"/>
                <a:cs typeface="Arial" panose="020B0604020202020204" pitchFamily="34" charset="0"/>
              </a:rPr>
              <a:t>("Todavía eres menor de edad");</a:t>
            </a:r>
          </a:p>
          <a:p>
            <a:pPr marL="876300" lvl="2" indent="0">
              <a:buClr>
                <a:schemeClr val="accent3"/>
              </a:buClr>
              <a:buNone/>
              <a:defRPr/>
            </a:pPr>
            <a:r>
              <a:rPr lang="es-ES" sz="1800" dirty="0" smtClean="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IF</a:t>
            </a:r>
            <a:endParaRPr lang="es-ES" dirty="0">
              <a:solidFill>
                <a:schemeClr val="tx1"/>
              </a:solidFill>
            </a:endParaRPr>
          </a:p>
        </p:txBody>
      </p:sp>
    </p:spTree>
    <p:extLst>
      <p:ext uri="{BB962C8B-B14F-4D97-AF65-F5344CB8AC3E}">
        <p14:creationId xmlns:p14="http://schemas.microsoft.com/office/powerpoint/2010/main" val="3773904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836712"/>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Ejemplo paso a paso:</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zCondicion</a:t>
            </a:r>
            <a:r>
              <a:rPr lang="es-ES" sz="1800" dirty="0">
                <a:latin typeface="Arial" panose="020B0604020202020204" pitchFamily="34" charset="0"/>
                <a:cs typeface="Arial" panose="020B0604020202020204" pitchFamily="34" charset="0"/>
              </a:rPr>
              <a:t> = 33</a:t>
            </a:r>
            <a:r>
              <a:rPr lang="es-ES" sz="1800" dirty="0" smtClean="0">
                <a:latin typeface="Arial" panose="020B0604020202020204" pitchFamily="34" charset="0"/>
                <a:cs typeface="Arial" panose="020B0604020202020204" pitchFamily="34" charset="0"/>
              </a:rPr>
              <a:t>;</a:t>
            </a: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err="1">
                <a:latin typeface="Arial" panose="020B0604020202020204" pitchFamily="34" charset="0"/>
                <a:cs typeface="Arial" panose="020B0604020202020204" pitchFamily="34" charset="0"/>
              </a:rPr>
              <a:t>if</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zCondicion</a:t>
            </a:r>
            <a:r>
              <a:rPr lang="es-ES" sz="1800" dirty="0">
                <a:latin typeface="Arial" panose="020B0604020202020204" pitchFamily="34" charset="0"/>
                <a:cs typeface="Arial" panose="020B0604020202020204" pitchFamily="34" charset="0"/>
              </a:rPr>
              <a:t>&gt;0 &amp;&amp; </a:t>
            </a:r>
            <a:r>
              <a:rPr lang="es-ES" sz="1800" dirty="0" err="1">
                <a:latin typeface="Arial" panose="020B0604020202020204" pitchFamily="34" charset="0"/>
                <a:cs typeface="Arial" panose="020B0604020202020204" pitchFamily="34" charset="0"/>
              </a:rPr>
              <a:t>zCondicion</a:t>
            </a:r>
            <a:r>
              <a:rPr lang="es-ES" sz="1800" dirty="0">
                <a:latin typeface="Arial" panose="020B0604020202020204" pitchFamily="34" charset="0"/>
                <a:cs typeface="Arial" panose="020B0604020202020204" pitchFamily="34" charset="0"/>
              </a:rPr>
              <a:t>&lt;=10){</a:t>
            </a:r>
          </a:p>
          <a:p>
            <a:pPr marL="440871" lvl="1" indent="0">
              <a:buClr>
                <a:schemeClr val="accent3"/>
              </a:buClr>
              <a:buNone/>
              <a:defRPr/>
            </a:pP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document.write</a:t>
            </a:r>
            <a:r>
              <a:rPr lang="es-ES" sz="1800" dirty="0">
                <a:latin typeface="Arial" panose="020B0604020202020204" pitchFamily="34" charset="0"/>
                <a:cs typeface="Arial" panose="020B0604020202020204" pitchFamily="34" charset="0"/>
              </a:rPr>
              <a:t>("caso 1")</a:t>
            </a:r>
          </a:p>
          <a:p>
            <a:pPr marL="440871" lvl="1" indent="0">
              <a:buClr>
                <a:schemeClr val="accent3"/>
              </a:buClr>
              <a:buNone/>
              <a:defRPr/>
            </a:pP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else</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if</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zCondicion</a:t>
            </a:r>
            <a:r>
              <a:rPr lang="es-ES" sz="1800" dirty="0">
                <a:latin typeface="Arial" panose="020B0604020202020204" pitchFamily="34" charset="0"/>
                <a:cs typeface="Arial" panose="020B0604020202020204" pitchFamily="34" charset="0"/>
              </a:rPr>
              <a:t>&gt;10 &amp;&amp; </a:t>
            </a:r>
            <a:r>
              <a:rPr lang="es-ES" sz="1800" dirty="0" err="1">
                <a:latin typeface="Arial" panose="020B0604020202020204" pitchFamily="34" charset="0"/>
                <a:cs typeface="Arial" panose="020B0604020202020204" pitchFamily="34" charset="0"/>
              </a:rPr>
              <a:t>zCondicion</a:t>
            </a:r>
            <a:r>
              <a:rPr lang="es-ES" sz="1800" dirty="0">
                <a:latin typeface="Arial" panose="020B0604020202020204" pitchFamily="34" charset="0"/>
                <a:cs typeface="Arial" panose="020B0604020202020204" pitchFamily="34" charset="0"/>
              </a:rPr>
              <a:t>&lt;40){</a:t>
            </a:r>
          </a:p>
          <a:p>
            <a:pPr marL="440871" lvl="1" indent="0">
              <a:buClr>
                <a:schemeClr val="accent3"/>
              </a:buClr>
              <a:buNone/>
              <a:defRPr/>
            </a:pP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document.write</a:t>
            </a:r>
            <a:r>
              <a:rPr lang="es-ES" sz="1800" dirty="0">
                <a:latin typeface="Arial" panose="020B0604020202020204" pitchFamily="34" charset="0"/>
                <a:cs typeface="Arial" panose="020B0604020202020204" pitchFamily="34" charset="0"/>
              </a:rPr>
              <a:t>("caso 2")</a:t>
            </a:r>
          </a:p>
          <a:p>
            <a:pPr marL="440871" lvl="1" indent="0">
              <a:buClr>
                <a:schemeClr val="accent3"/>
              </a:buClr>
              <a:buNone/>
              <a:defRPr/>
            </a:pP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else</a:t>
            </a:r>
            <a:r>
              <a:rPr lang="es-ES" sz="1800" dirty="0">
                <a:latin typeface="Arial" panose="020B0604020202020204" pitchFamily="34" charset="0"/>
                <a:cs typeface="Arial" panose="020B0604020202020204" pitchFamily="34" charset="0"/>
              </a:rPr>
              <a:t>{</a:t>
            </a:r>
          </a:p>
          <a:p>
            <a:pPr marL="440871" lvl="1" indent="0">
              <a:buClr>
                <a:schemeClr val="accent3"/>
              </a:buClr>
              <a:buNone/>
              <a:defRPr/>
            </a:pP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document.write</a:t>
            </a:r>
            <a:r>
              <a:rPr lang="es-ES" sz="1800" dirty="0">
                <a:latin typeface="Arial" panose="020B0604020202020204" pitchFamily="34" charset="0"/>
                <a:cs typeface="Arial" panose="020B0604020202020204" pitchFamily="34" charset="0"/>
              </a:rPr>
              <a:t>("caso 3");</a:t>
            </a:r>
          </a:p>
          <a:p>
            <a:pPr marL="440871" lvl="1" indent="0">
              <a:buClr>
                <a:schemeClr val="accent3"/>
              </a:buClr>
              <a:buNone/>
              <a:defRPr/>
            </a:pPr>
            <a:r>
              <a:rPr lang="es-ES" sz="1800" dirty="0">
                <a:latin typeface="Arial" panose="020B0604020202020204" pitchFamily="34" charset="0"/>
                <a:cs typeface="Arial" panose="020B0604020202020204" pitchFamily="34" charset="0"/>
              </a:rPr>
              <a: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IF</a:t>
            </a:r>
            <a:endParaRPr lang="es-ES" dirty="0">
              <a:solidFill>
                <a:schemeClr val="tx1"/>
              </a:solidFill>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79" y="4365104"/>
            <a:ext cx="394701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59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836712"/>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Ejemplo 2 paso a paso:</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zNombre</a:t>
            </a:r>
            <a:r>
              <a:rPr lang="es-ES" sz="1800" dirty="0">
                <a:latin typeface="Arial" panose="020B0604020202020204" pitchFamily="34" charset="0"/>
                <a:cs typeface="Arial" panose="020B0604020202020204" pitchFamily="34" charset="0"/>
              </a:rPr>
              <a:t> = "Fernando"</a:t>
            </a:r>
          </a:p>
          <a:p>
            <a:pPr marL="440871" lvl="1" indent="0">
              <a:buClr>
                <a:schemeClr val="accent3"/>
              </a:buClr>
              <a:buNone/>
              <a:defRPr/>
            </a:pP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zNombre2 = "Alejandro"; </a:t>
            </a:r>
          </a:p>
          <a:p>
            <a:pPr marL="440871" lvl="1" indent="0">
              <a:buClr>
                <a:schemeClr val="accent3"/>
              </a:buClr>
              <a:buNone/>
              <a:defRPr/>
            </a:pPr>
            <a:endParaRPr lang="es-ES"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err="1">
                <a:latin typeface="Arial" panose="020B0604020202020204" pitchFamily="34" charset="0"/>
                <a:cs typeface="Arial" panose="020B0604020202020204" pitchFamily="34" charset="0"/>
              </a:rPr>
              <a:t>if</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zNombre</a:t>
            </a:r>
            <a:r>
              <a:rPr lang="es-ES" sz="1800" dirty="0">
                <a:latin typeface="Arial" panose="020B0604020202020204" pitchFamily="34" charset="0"/>
                <a:cs typeface="Arial" panose="020B0604020202020204" pitchFamily="34" charset="0"/>
              </a:rPr>
              <a:t> != zNombre2){</a:t>
            </a:r>
          </a:p>
          <a:p>
            <a:pPr marL="440871" lvl="1" indent="0">
              <a:buClr>
                <a:schemeClr val="accent3"/>
              </a:buClr>
              <a:buNone/>
              <a:defRPr/>
            </a:pP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document.write</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zNombre</a:t>
            </a:r>
            <a:r>
              <a:rPr lang="es-ES" sz="1800" dirty="0">
                <a:latin typeface="Arial" panose="020B0604020202020204" pitchFamily="34" charset="0"/>
                <a:cs typeface="Arial" panose="020B0604020202020204" pitchFamily="34" charset="0"/>
              </a:rPr>
              <a:t>);</a:t>
            </a:r>
          </a:p>
          <a:p>
            <a:pPr marL="440871" lvl="1" indent="0">
              <a:buClr>
                <a:schemeClr val="accent3"/>
              </a:buClr>
              <a:buNone/>
              <a:defRPr/>
            </a:pP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else</a:t>
            </a:r>
            <a:r>
              <a:rPr lang="es-ES" sz="1800" dirty="0">
                <a:latin typeface="Arial" panose="020B0604020202020204" pitchFamily="34" charset="0"/>
                <a:cs typeface="Arial" panose="020B0604020202020204" pitchFamily="34" charset="0"/>
              </a:rPr>
              <a:t>{</a:t>
            </a:r>
          </a:p>
          <a:p>
            <a:pPr marL="440871" lvl="1" indent="0">
              <a:buClr>
                <a:schemeClr val="accent3"/>
              </a:buClr>
              <a:buNone/>
              <a:defRPr/>
            </a:pP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document.write</a:t>
            </a:r>
            <a:r>
              <a:rPr lang="es-ES" sz="1800" dirty="0">
                <a:latin typeface="Arial" panose="020B0604020202020204" pitchFamily="34" charset="0"/>
                <a:cs typeface="Arial" panose="020B0604020202020204" pitchFamily="34" charset="0"/>
              </a:rPr>
              <a:t>(zNombre2);</a:t>
            </a:r>
          </a:p>
          <a:p>
            <a:pPr marL="440871" lvl="1" indent="0">
              <a:buClr>
                <a:schemeClr val="accent3"/>
              </a:buClr>
              <a:buNone/>
              <a:defRPr/>
            </a:pPr>
            <a:r>
              <a:rPr lang="es-ES" sz="1800" dirty="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IF</a:t>
            </a:r>
            <a:endParaRPr lang="es-ES" dirty="0">
              <a:solidFill>
                <a:schemeClr val="tx1"/>
              </a:solidFill>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509120"/>
            <a:ext cx="448375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400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FOR</a:t>
            </a:r>
            <a:endParaRPr lang="es-ES" dirty="0">
              <a:solidFill>
                <a:schemeClr val="tx1"/>
              </a:solidFill>
            </a:endParaRPr>
          </a:p>
        </p:txBody>
      </p:sp>
      <p:sp>
        <p:nvSpPr>
          <p:cNvPr id="2" name="Rectángulo 1"/>
          <p:cNvSpPr/>
          <p:nvPr/>
        </p:nvSpPr>
        <p:spPr>
          <a:xfrm>
            <a:off x="1979712" y="2204864"/>
            <a:ext cx="5868144" cy="1200329"/>
          </a:xfrm>
          <a:prstGeom prst="rect">
            <a:avLst/>
          </a:prstGeom>
        </p:spPr>
        <p:txBody>
          <a:bodyPr wrap="square">
            <a:spAutoFit/>
          </a:bodyPr>
          <a:lstStyle/>
          <a:p>
            <a:r>
              <a:rPr lang="es-ES" dirty="0" err="1">
                <a:latin typeface="Consolas" panose="020B0609020204030204" pitchFamily="49" charset="0"/>
              </a:rPr>
              <a:t>for</a:t>
            </a:r>
            <a:r>
              <a:rPr lang="es-ES" dirty="0">
                <a:latin typeface="Consolas" panose="020B0609020204030204" pitchFamily="49" charset="0"/>
              </a:rPr>
              <a:t>(</a:t>
            </a:r>
            <a:r>
              <a:rPr lang="es-ES" dirty="0" err="1">
                <a:latin typeface="Consolas" panose="020B0609020204030204" pitchFamily="49" charset="0"/>
              </a:rPr>
              <a:t>inicializacion</a:t>
            </a:r>
            <a:r>
              <a:rPr lang="es-ES" dirty="0">
                <a:latin typeface="Consolas" panose="020B0609020204030204" pitchFamily="49" charset="0"/>
              </a:rPr>
              <a:t>; </a:t>
            </a:r>
            <a:r>
              <a:rPr lang="es-ES" dirty="0" err="1">
                <a:latin typeface="Consolas" panose="020B0609020204030204" pitchFamily="49" charset="0"/>
              </a:rPr>
              <a:t>condicion</a:t>
            </a:r>
            <a:r>
              <a:rPr lang="es-ES" dirty="0">
                <a:latin typeface="Consolas" panose="020B0609020204030204" pitchFamily="49" charset="0"/>
              </a:rPr>
              <a:t>; </a:t>
            </a:r>
            <a:r>
              <a:rPr lang="es-ES" dirty="0" err="1">
                <a:latin typeface="Consolas" panose="020B0609020204030204" pitchFamily="49" charset="0"/>
              </a:rPr>
              <a:t>actualizacion</a:t>
            </a:r>
            <a:r>
              <a:rPr lang="es-ES" dirty="0">
                <a:latin typeface="Consolas" panose="020B0609020204030204" pitchFamily="49" charset="0"/>
              </a:rPr>
              <a:t>) {</a:t>
            </a:r>
          </a:p>
          <a:p>
            <a:r>
              <a:rPr lang="es-ES" dirty="0" smtClean="0">
                <a:latin typeface="Consolas" panose="020B0609020204030204" pitchFamily="49" charset="0"/>
              </a:rPr>
              <a:t>	...</a:t>
            </a:r>
            <a:endParaRPr lang="es-ES" dirty="0">
              <a:latin typeface="Consolas" panose="020B0609020204030204" pitchFamily="49" charset="0"/>
            </a:endParaRPr>
          </a:p>
          <a:p>
            <a:r>
              <a:rPr lang="es-ES" dirty="0">
                <a:latin typeface="Consolas" panose="020B0609020204030204" pitchFamily="49" charset="0"/>
              </a:rPr>
              <a:t>}</a:t>
            </a:r>
            <a:endParaRPr lang="es-ES" dirty="0"/>
          </a:p>
        </p:txBody>
      </p:sp>
      <p:sp>
        <p:nvSpPr>
          <p:cNvPr id="4" name="3 Rectángulo"/>
          <p:cNvSpPr/>
          <p:nvPr/>
        </p:nvSpPr>
        <p:spPr>
          <a:xfrm>
            <a:off x="1328900" y="875380"/>
            <a:ext cx="7419563" cy="3139321"/>
          </a:xfrm>
          <a:prstGeom prst="rect">
            <a:avLst/>
          </a:prstGeom>
        </p:spPr>
        <p:txBody>
          <a:bodyPr wrap="square">
            <a:spAutoFit/>
          </a:bodyPr>
          <a:lstStyle/>
          <a:p>
            <a:r>
              <a:rPr lang="es-ES" b="1" dirty="0"/>
              <a:t>El bucle FOR se utiliza para repetir una o más instrucciones un determinado número de veces</a:t>
            </a:r>
            <a:r>
              <a:rPr lang="es-ES" dirty="0"/>
              <a:t>. De entre todos los bucles, el FOR se suele utilizar cuando sabemos seguro el número de veces que queremos que se ejecute. La sintaxis del bucle </a:t>
            </a:r>
            <a:r>
              <a:rPr lang="es-ES" dirty="0" err="1"/>
              <a:t>for</a:t>
            </a:r>
            <a:r>
              <a:rPr lang="es-ES" dirty="0"/>
              <a:t> se muestra a continuación. </a:t>
            </a:r>
            <a:endParaRPr lang="es-ES" dirty="0" smtClean="0"/>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r>
              <a:rPr lang="es-ES_tradnl" dirty="0" smtClean="0"/>
              <a:t>Un diagrama de flujo sería como el siguiente:</a:t>
            </a:r>
            <a:endParaRPr lang="es-ES" dirty="0"/>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684" y="3964152"/>
            <a:ext cx="4086200" cy="1983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192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FOR</a:t>
            </a:r>
            <a:endParaRPr lang="es-ES" dirty="0">
              <a:solidFill>
                <a:schemeClr val="tx1"/>
              </a:solidFill>
            </a:endParaRPr>
          </a:p>
        </p:txBody>
      </p:sp>
      <p:sp>
        <p:nvSpPr>
          <p:cNvPr id="2" name="Rectángulo 1"/>
          <p:cNvSpPr/>
          <p:nvPr/>
        </p:nvSpPr>
        <p:spPr>
          <a:xfrm>
            <a:off x="2033972" y="804205"/>
            <a:ext cx="5868144" cy="1200329"/>
          </a:xfrm>
          <a:prstGeom prst="rect">
            <a:avLst/>
          </a:prstGeom>
        </p:spPr>
        <p:txBody>
          <a:bodyPr wrap="square">
            <a:spAutoFit/>
          </a:bodyPr>
          <a:lstStyle/>
          <a:p>
            <a:r>
              <a:rPr lang="es-ES" dirty="0" err="1">
                <a:latin typeface="Consolas" panose="020B0609020204030204" pitchFamily="49" charset="0"/>
              </a:rPr>
              <a:t>for</a:t>
            </a:r>
            <a:r>
              <a:rPr lang="es-ES" dirty="0">
                <a:latin typeface="Consolas" panose="020B0609020204030204" pitchFamily="49" charset="0"/>
              </a:rPr>
              <a:t>(</a:t>
            </a:r>
            <a:r>
              <a:rPr lang="es-ES" dirty="0" err="1">
                <a:latin typeface="Consolas" panose="020B0609020204030204" pitchFamily="49" charset="0"/>
              </a:rPr>
              <a:t>inicializacion</a:t>
            </a:r>
            <a:r>
              <a:rPr lang="es-ES" dirty="0">
                <a:latin typeface="Consolas" panose="020B0609020204030204" pitchFamily="49" charset="0"/>
              </a:rPr>
              <a:t>; </a:t>
            </a:r>
            <a:r>
              <a:rPr lang="es-ES" dirty="0" err="1">
                <a:latin typeface="Consolas" panose="020B0609020204030204" pitchFamily="49" charset="0"/>
              </a:rPr>
              <a:t>condicion</a:t>
            </a:r>
            <a:r>
              <a:rPr lang="es-ES" dirty="0">
                <a:latin typeface="Consolas" panose="020B0609020204030204" pitchFamily="49" charset="0"/>
              </a:rPr>
              <a:t>; </a:t>
            </a:r>
            <a:r>
              <a:rPr lang="es-ES" dirty="0" err="1">
                <a:latin typeface="Consolas" panose="020B0609020204030204" pitchFamily="49" charset="0"/>
              </a:rPr>
              <a:t>actualizacion</a:t>
            </a:r>
            <a:r>
              <a:rPr lang="es-ES" dirty="0">
                <a:latin typeface="Consolas" panose="020B0609020204030204" pitchFamily="49" charset="0"/>
              </a:rPr>
              <a:t>) {</a:t>
            </a:r>
          </a:p>
          <a:p>
            <a:r>
              <a:rPr lang="es-ES" dirty="0" smtClean="0">
                <a:latin typeface="Consolas" panose="020B0609020204030204" pitchFamily="49" charset="0"/>
              </a:rPr>
              <a:t>	...</a:t>
            </a:r>
            <a:endParaRPr lang="es-ES" dirty="0">
              <a:latin typeface="Consolas" panose="020B0609020204030204" pitchFamily="49" charset="0"/>
            </a:endParaRPr>
          </a:p>
          <a:p>
            <a:r>
              <a:rPr lang="es-ES" dirty="0">
                <a:latin typeface="Consolas" panose="020B0609020204030204" pitchFamily="49" charset="0"/>
              </a:rPr>
              <a:t>}</a:t>
            </a:r>
            <a:endParaRPr lang="es-ES" dirty="0"/>
          </a:p>
        </p:txBody>
      </p:sp>
      <p:sp>
        <p:nvSpPr>
          <p:cNvPr id="5" name="4 Rectángulo"/>
          <p:cNvSpPr/>
          <p:nvPr/>
        </p:nvSpPr>
        <p:spPr>
          <a:xfrm>
            <a:off x="1403648" y="2032780"/>
            <a:ext cx="7560840" cy="3970318"/>
          </a:xfrm>
          <a:prstGeom prst="rect">
            <a:avLst/>
          </a:prstGeom>
        </p:spPr>
        <p:txBody>
          <a:bodyPr wrap="square">
            <a:spAutoFit/>
          </a:bodyPr>
          <a:lstStyle/>
          <a:p>
            <a:r>
              <a:rPr lang="es-ES" dirty="0"/>
              <a:t>El bucle FOR tiene tres partes incluidas entre los paréntesis, que nos sirven para definir cómo deseamos que se realicen las repeticiones. </a:t>
            </a:r>
            <a:endParaRPr lang="es-ES" dirty="0" smtClean="0"/>
          </a:p>
          <a:p>
            <a:r>
              <a:rPr lang="es-ES" dirty="0" smtClean="0"/>
              <a:t>La </a:t>
            </a:r>
            <a:r>
              <a:rPr lang="es-ES" b="1" dirty="0"/>
              <a:t>primera parte es la inicialización</a:t>
            </a:r>
            <a:r>
              <a:rPr lang="es-ES" dirty="0"/>
              <a:t>, que se ejecuta solamente al comenzar la primera iteración del bucle. En esta parte se suele colocar la variable que utilizaremos para llevar la cuenta de las veces que se ejecuta el bucle</a:t>
            </a:r>
            <a:r>
              <a:rPr lang="es-ES" dirty="0" smtClean="0"/>
              <a:t>.</a:t>
            </a:r>
          </a:p>
          <a:p>
            <a:endParaRPr lang="es-ES_tradnl" dirty="0"/>
          </a:p>
          <a:p>
            <a:r>
              <a:rPr lang="es-ES" dirty="0"/>
              <a:t>La </a:t>
            </a:r>
            <a:r>
              <a:rPr lang="es-ES" b="1" dirty="0"/>
              <a:t>segunda parte es la condición</a:t>
            </a:r>
            <a:r>
              <a:rPr lang="es-ES" dirty="0"/>
              <a:t>, que se evaluará cada vez que comience una iteración del bucle. Contiene una expresión para decidir cuándo se ha de detener el bucle, o mejor dicho, la condición que se debe cumplir para que continúe la ejecución del bucle. </a:t>
            </a:r>
            <a:endParaRPr lang="es-ES" dirty="0" smtClean="0"/>
          </a:p>
          <a:p>
            <a:endParaRPr lang="es-ES_tradnl" dirty="0"/>
          </a:p>
          <a:p>
            <a:r>
              <a:rPr lang="es-ES" b="1" dirty="0"/>
              <a:t>Por último tenemos la actualización</a:t>
            </a:r>
            <a:r>
              <a:rPr lang="es-ES" dirty="0"/>
              <a:t>, que sirve para indicar los cambios que queramos ejecutar en las variables cada vez que termina la iteración del bucle, antes de comprobar si se debe seguir ejecutando. </a:t>
            </a:r>
          </a:p>
        </p:txBody>
      </p:sp>
    </p:spTree>
    <p:extLst>
      <p:ext uri="{BB962C8B-B14F-4D97-AF65-F5344CB8AC3E}">
        <p14:creationId xmlns:p14="http://schemas.microsoft.com/office/powerpoint/2010/main" val="4747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FOR</a:t>
            </a:r>
            <a:endParaRPr lang="es-ES" dirty="0">
              <a:solidFill>
                <a:schemeClr val="tx1"/>
              </a:solidFill>
            </a:endParaRPr>
          </a:p>
        </p:txBody>
      </p:sp>
      <p:sp>
        <p:nvSpPr>
          <p:cNvPr id="2" name="Rectángulo 1"/>
          <p:cNvSpPr/>
          <p:nvPr/>
        </p:nvSpPr>
        <p:spPr>
          <a:xfrm>
            <a:off x="1916223" y="1404370"/>
            <a:ext cx="5868144" cy="1200329"/>
          </a:xfrm>
          <a:prstGeom prst="rect">
            <a:avLst/>
          </a:prstGeom>
        </p:spPr>
        <p:txBody>
          <a:bodyPr wrap="square">
            <a:spAutoFit/>
          </a:bodyPr>
          <a:lstStyle/>
          <a:p>
            <a:r>
              <a:rPr lang="es-ES" dirty="0" err="1">
                <a:latin typeface="Consolas" panose="020B0609020204030204" pitchFamily="49" charset="0"/>
              </a:rPr>
              <a:t>for</a:t>
            </a:r>
            <a:r>
              <a:rPr lang="es-ES" dirty="0">
                <a:latin typeface="Consolas" panose="020B0609020204030204" pitchFamily="49" charset="0"/>
              </a:rPr>
              <a:t>(</a:t>
            </a:r>
            <a:r>
              <a:rPr lang="es-ES" dirty="0" err="1">
                <a:latin typeface="Consolas" panose="020B0609020204030204" pitchFamily="49" charset="0"/>
              </a:rPr>
              <a:t>inicializacion</a:t>
            </a:r>
            <a:r>
              <a:rPr lang="es-ES" dirty="0">
                <a:latin typeface="Consolas" panose="020B0609020204030204" pitchFamily="49" charset="0"/>
              </a:rPr>
              <a:t>; </a:t>
            </a:r>
            <a:r>
              <a:rPr lang="es-ES" dirty="0" err="1">
                <a:latin typeface="Consolas" panose="020B0609020204030204" pitchFamily="49" charset="0"/>
              </a:rPr>
              <a:t>condicion</a:t>
            </a:r>
            <a:r>
              <a:rPr lang="es-ES" dirty="0">
                <a:latin typeface="Consolas" panose="020B0609020204030204" pitchFamily="49" charset="0"/>
              </a:rPr>
              <a:t>; </a:t>
            </a:r>
            <a:r>
              <a:rPr lang="es-ES" dirty="0" err="1">
                <a:latin typeface="Consolas" panose="020B0609020204030204" pitchFamily="49" charset="0"/>
              </a:rPr>
              <a:t>actualizacion</a:t>
            </a:r>
            <a:r>
              <a:rPr lang="es-ES" dirty="0">
                <a:latin typeface="Consolas" panose="020B0609020204030204" pitchFamily="49" charset="0"/>
              </a:rPr>
              <a:t>) {</a:t>
            </a:r>
          </a:p>
          <a:p>
            <a:r>
              <a:rPr lang="es-ES" dirty="0" smtClean="0">
                <a:latin typeface="Consolas" panose="020B0609020204030204" pitchFamily="49" charset="0"/>
              </a:rPr>
              <a:t>	...</a:t>
            </a:r>
            <a:endParaRPr lang="es-ES" dirty="0">
              <a:latin typeface="Consolas" panose="020B0609020204030204" pitchFamily="49" charset="0"/>
            </a:endParaRPr>
          </a:p>
          <a:p>
            <a:r>
              <a:rPr lang="es-ES" dirty="0">
                <a:latin typeface="Consolas" panose="020B0609020204030204" pitchFamily="49" charset="0"/>
              </a:rPr>
              <a:t>}</a:t>
            </a:r>
            <a:endParaRPr lang="es-ES" dirty="0"/>
          </a:p>
        </p:txBody>
      </p:sp>
      <p:sp>
        <p:nvSpPr>
          <p:cNvPr id="3" name="Rectángulo 2"/>
          <p:cNvSpPr/>
          <p:nvPr/>
        </p:nvSpPr>
        <p:spPr>
          <a:xfrm>
            <a:off x="1979103" y="2887776"/>
            <a:ext cx="3889041" cy="1754326"/>
          </a:xfrm>
          <a:prstGeom prst="rect">
            <a:avLst/>
          </a:prstGeom>
          <a:ln>
            <a:solidFill>
              <a:schemeClr val="accent1"/>
            </a:solidFill>
          </a:ln>
        </p:spPr>
        <p:txBody>
          <a:bodyPr wrap="square">
            <a:spAutoFit/>
          </a:bodyPr>
          <a:lstStyle/>
          <a:p>
            <a:r>
              <a:rPr lang="nn-NO" dirty="0" smtClean="0">
                <a:latin typeface="Consolas" panose="020B0609020204030204" pitchFamily="49" charset="0"/>
              </a:rPr>
              <a:t>Ejemplo:</a:t>
            </a:r>
          </a:p>
          <a:p>
            <a:endParaRPr lang="nn-NO" dirty="0" smtClean="0">
              <a:latin typeface="Consolas" panose="020B0609020204030204" pitchFamily="49" charset="0"/>
            </a:endParaRPr>
          </a:p>
          <a:p>
            <a:r>
              <a:rPr lang="es-ES" dirty="0" err="1"/>
              <a:t>for</a:t>
            </a:r>
            <a:r>
              <a:rPr lang="es-ES" dirty="0" smtClean="0"/>
              <a:t>( </a:t>
            </a:r>
            <a:r>
              <a:rPr lang="es-ES" dirty="0" err="1" smtClean="0"/>
              <a:t>var</a:t>
            </a:r>
            <a:r>
              <a:rPr lang="es-ES" dirty="0" smtClean="0"/>
              <a:t> </a:t>
            </a:r>
            <a:r>
              <a:rPr lang="es-ES" dirty="0"/>
              <a:t>j=4</a:t>
            </a:r>
            <a:r>
              <a:rPr lang="es-ES" dirty="0" smtClean="0"/>
              <a:t>; j</a:t>
            </a:r>
            <a:r>
              <a:rPr lang="es-ES" dirty="0"/>
              <a:t>&lt;=6</a:t>
            </a:r>
            <a:r>
              <a:rPr lang="es-ES" dirty="0" smtClean="0"/>
              <a:t>; j=j+1 )</a:t>
            </a:r>
          </a:p>
          <a:p>
            <a:r>
              <a:rPr lang="es-ES" dirty="0" smtClean="0"/>
              <a:t>{</a:t>
            </a:r>
          </a:p>
          <a:p>
            <a:r>
              <a:rPr lang="es-ES" dirty="0" smtClean="0"/>
              <a:t>	</a:t>
            </a:r>
            <a:r>
              <a:rPr lang="es-ES" dirty="0" err="1" smtClean="0"/>
              <a:t>document.write</a:t>
            </a:r>
            <a:r>
              <a:rPr lang="es-ES" dirty="0"/>
              <a:t>("saludo " + j</a:t>
            </a:r>
            <a:r>
              <a:rPr lang="es-ES" dirty="0" smtClean="0"/>
              <a:t>)</a:t>
            </a:r>
          </a:p>
          <a:p>
            <a:r>
              <a:rPr lang="es-ES" dirty="0" smtClean="0"/>
              <a:t>} </a:t>
            </a:r>
            <a:endParaRPr lang="es-ES" dirty="0"/>
          </a:p>
        </p:txBody>
      </p:sp>
      <p:sp>
        <p:nvSpPr>
          <p:cNvPr id="4" name="3 Rectángulo"/>
          <p:cNvSpPr/>
          <p:nvPr/>
        </p:nvSpPr>
        <p:spPr>
          <a:xfrm>
            <a:off x="1328900" y="875380"/>
            <a:ext cx="7419563" cy="369332"/>
          </a:xfrm>
          <a:prstGeom prst="rect">
            <a:avLst/>
          </a:prstGeom>
        </p:spPr>
        <p:txBody>
          <a:bodyPr wrap="square">
            <a:spAutoFit/>
          </a:bodyPr>
          <a:lstStyle/>
          <a:p>
            <a:r>
              <a:rPr lang="es-ES" b="1" dirty="0" smtClean="0"/>
              <a:t>Ejemplo</a:t>
            </a:r>
            <a:endParaRPr lang="es-ES" dirty="0"/>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3090"/>
          <a:stretch/>
        </p:blipFill>
        <p:spPr bwMode="auto">
          <a:xfrm>
            <a:off x="5940152" y="2885815"/>
            <a:ext cx="3096344" cy="2559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776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FOR</a:t>
            </a:r>
            <a:endParaRPr lang="es-ES" dirty="0">
              <a:solidFill>
                <a:schemeClr val="tx1"/>
              </a:solidFill>
            </a:endParaRPr>
          </a:p>
        </p:txBody>
      </p:sp>
      <p:sp>
        <p:nvSpPr>
          <p:cNvPr id="3" name="Rectángulo 2"/>
          <p:cNvSpPr/>
          <p:nvPr/>
        </p:nvSpPr>
        <p:spPr>
          <a:xfrm>
            <a:off x="3130715" y="1404370"/>
            <a:ext cx="3889041" cy="1754326"/>
          </a:xfrm>
          <a:prstGeom prst="rect">
            <a:avLst/>
          </a:prstGeom>
          <a:ln>
            <a:solidFill>
              <a:schemeClr val="accent1"/>
            </a:solidFill>
          </a:ln>
        </p:spPr>
        <p:txBody>
          <a:bodyPr wrap="square">
            <a:spAutoFit/>
          </a:bodyPr>
          <a:lstStyle/>
          <a:p>
            <a:endParaRPr lang="nn-NO" dirty="0" smtClean="0">
              <a:latin typeface="Consolas" panose="020B0609020204030204" pitchFamily="49" charset="0"/>
            </a:endParaRPr>
          </a:p>
          <a:p>
            <a:r>
              <a:rPr lang="es-ES" dirty="0" err="1"/>
              <a:t>var</a:t>
            </a:r>
            <a:r>
              <a:rPr lang="es-ES" dirty="0"/>
              <a:t> j = 3; </a:t>
            </a:r>
            <a:endParaRPr lang="es-ES" dirty="0" smtClean="0"/>
          </a:p>
          <a:p>
            <a:r>
              <a:rPr lang="es-ES" dirty="0" err="1" smtClean="0"/>
              <a:t>for</a:t>
            </a:r>
            <a:r>
              <a:rPr lang="es-ES" dirty="0" smtClean="0"/>
              <a:t>(</a:t>
            </a:r>
            <a:r>
              <a:rPr lang="es-ES" dirty="0" err="1" smtClean="0"/>
              <a:t>var</a:t>
            </a:r>
            <a:r>
              <a:rPr lang="es-ES" dirty="0" smtClean="0"/>
              <a:t> </a:t>
            </a:r>
            <a:r>
              <a:rPr lang="es-ES" dirty="0"/>
              <a:t>i = 1;i&gt;0; i= i - 2</a:t>
            </a:r>
            <a:r>
              <a:rPr lang="es-ES" dirty="0" smtClean="0"/>
              <a:t>){</a:t>
            </a:r>
          </a:p>
          <a:p>
            <a:pPr lvl="1"/>
            <a:r>
              <a:rPr lang="es-ES" dirty="0" smtClean="0"/>
              <a:t> </a:t>
            </a:r>
            <a:r>
              <a:rPr lang="es-ES" dirty="0" err="1"/>
              <a:t>j++</a:t>
            </a:r>
            <a:r>
              <a:rPr lang="es-ES" dirty="0"/>
              <a:t>; </a:t>
            </a:r>
            <a:endParaRPr lang="es-ES" dirty="0" smtClean="0"/>
          </a:p>
          <a:p>
            <a:pPr lvl="1"/>
            <a:r>
              <a:rPr lang="es-ES" dirty="0" err="1" smtClean="0"/>
              <a:t>document.write</a:t>
            </a:r>
            <a:r>
              <a:rPr lang="es-ES" dirty="0" smtClean="0"/>
              <a:t>(</a:t>
            </a:r>
            <a:r>
              <a:rPr lang="es-ES" dirty="0" err="1" smtClean="0"/>
              <a:t>j++</a:t>
            </a:r>
            <a:r>
              <a:rPr lang="es-ES" dirty="0" smtClean="0"/>
              <a:t>);</a:t>
            </a:r>
          </a:p>
          <a:p>
            <a:r>
              <a:rPr lang="es-ES" dirty="0" smtClean="0"/>
              <a:t>}</a:t>
            </a:r>
            <a:endParaRPr lang="es-ES" dirty="0"/>
          </a:p>
        </p:txBody>
      </p:sp>
      <p:sp>
        <p:nvSpPr>
          <p:cNvPr id="4" name="3 Rectángulo"/>
          <p:cNvSpPr/>
          <p:nvPr/>
        </p:nvSpPr>
        <p:spPr>
          <a:xfrm>
            <a:off x="1328900" y="875380"/>
            <a:ext cx="7419563" cy="369332"/>
          </a:xfrm>
          <a:prstGeom prst="rect">
            <a:avLst/>
          </a:prstGeom>
        </p:spPr>
        <p:txBody>
          <a:bodyPr wrap="square">
            <a:spAutoFit/>
          </a:bodyPr>
          <a:lstStyle/>
          <a:p>
            <a:r>
              <a:rPr lang="es-ES" b="1" dirty="0" smtClean="0"/>
              <a:t>Ejemplo 2 paso a paso:</a:t>
            </a:r>
            <a:endParaRPr lang="es-E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4752" y="3356992"/>
            <a:ext cx="3867858"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12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a:buClr>
                <a:schemeClr val="accent3"/>
              </a:buClr>
              <a:buFont typeface="Wingdings 2"/>
              <a:buChar char=""/>
              <a:defRPr/>
            </a:pPr>
            <a:r>
              <a:rPr lang="es-ES_tradnl" sz="1800" dirty="0" err="1" smtClean="0">
                <a:latin typeface="Arial" panose="020B0604020202020204" pitchFamily="34" charset="0"/>
                <a:cs typeface="Arial" panose="020B0604020202020204" pitchFamily="34" charset="0"/>
              </a:rPr>
              <a:t>Javascript</a:t>
            </a:r>
            <a:r>
              <a:rPr lang="es-ES_tradnl"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es un lenguaje de programación interpretado, por lo que no es necesario compilar los programas para ejecutarlos. En otras palabras, los programas escritos con JavaScript se pueden probar directamente en cualquier navegador sin necesidad de procesos intermedios.</a:t>
            </a:r>
          </a:p>
          <a:p>
            <a:pPr marL="274320" indent="-274320" eaLnBrk="1" fontAlgn="auto" hangingPunct="1">
              <a:spcAft>
                <a:spcPts val="0"/>
              </a:spcAft>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JavaScript no guarda ninguna relación directa con el lenguaje de programación Java</a:t>
            </a:r>
            <a:endParaRPr lang="es-ES_tradnl"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smtClean="0">
                <a:latin typeface="Arial" panose="020B0604020202020204" pitchFamily="34" charset="0"/>
                <a:cs typeface="Arial" panose="020B0604020202020204" pitchFamily="34" charset="0"/>
              </a:rPr>
              <a:t>El código </a:t>
            </a:r>
            <a:r>
              <a:rPr lang="es-ES" sz="1800" dirty="0">
                <a:latin typeface="Arial" panose="020B0604020202020204" pitchFamily="34" charset="0"/>
                <a:cs typeface="Arial" panose="020B0604020202020204" pitchFamily="34" charset="0"/>
              </a:rPr>
              <a:t>JavaScript se encierra entre etiquetas &lt;script&gt; </a:t>
            </a:r>
            <a:r>
              <a:rPr lang="es-ES" sz="1800" dirty="0" smtClean="0">
                <a:latin typeface="Arial" panose="020B0604020202020204" pitchFamily="34" charset="0"/>
                <a:cs typeface="Arial" panose="020B0604020202020204" pitchFamily="34" charset="0"/>
              </a:rPr>
              <a:t>y se </a:t>
            </a:r>
            <a:r>
              <a:rPr lang="es-ES" sz="1800" dirty="0">
                <a:latin typeface="Arial" panose="020B0604020202020204" pitchFamily="34" charset="0"/>
                <a:cs typeface="Arial" panose="020B0604020202020204" pitchFamily="34" charset="0"/>
              </a:rPr>
              <a:t>incluye </a:t>
            </a:r>
            <a:r>
              <a:rPr lang="es-ES" sz="1800" dirty="0" smtClean="0">
                <a:latin typeface="Arial" panose="020B0604020202020204" pitchFamily="34" charset="0"/>
                <a:cs typeface="Arial" panose="020B0604020202020204" pitchFamily="34" charset="0"/>
              </a:rPr>
              <a:t>en cualquier </a:t>
            </a:r>
            <a:r>
              <a:rPr lang="es-ES" sz="1800" dirty="0">
                <a:latin typeface="Arial" panose="020B0604020202020204" pitchFamily="34" charset="0"/>
                <a:cs typeface="Arial" panose="020B0604020202020204" pitchFamily="34" charset="0"/>
              </a:rPr>
              <a:t>parte </a:t>
            </a:r>
            <a:r>
              <a:rPr lang="es-ES" sz="1800" dirty="0" smtClean="0">
                <a:latin typeface="Arial" panose="020B0604020202020204" pitchFamily="34" charset="0"/>
                <a:cs typeface="Arial" panose="020B0604020202020204" pitchFamily="34" charset="0"/>
              </a:rPr>
              <a:t>del documento, aun que intentaremos seguir buenas prácticas.</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7"/>
            <a:ext cx="5072066" cy="285704"/>
          </a:xfrm>
        </p:spPr>
        <p:txBody>
          <a:bodyPr/>
          <a:lstStyle/>
          <a:p>
            <a:r>
              <a:rPr lang="es-ES" dirty="0">
                <a:solidFill>
                  <a:schemeClr val="tx1"/>
                </a:solidFill>
              </a:rPr>
              <a:t>HTML + </a:t>
            </a:r>
            <a:r>
              <a:rPr lang="es-ES" dirty="0" smtClean="0">
                <a:solidFill>
                  <a:schemeClr val="tx1"/>
                </a:solidFill>
              </a:rPr>
              <a:t>JavaScript</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285183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488832" cy="398147"/>
          </a:xfrm>
        </p:spPr>
        <p:txBody>
          <a:bodyPr/>
          <a:lstStyle/>
          <a:p>
            <a:r>
              <a:rPr lang="es-ES" dirty="0" smtClean="0">
                <a:solidFill>
                  <a:schemeClr val="tx1"/>
                </a:solidFill>
              </a:rPr>
              <a:t>JavaScript – Estructuras de control de flujo - FOR</a:t>
            </a:r>
            <a:endParaRPr lang="es-ES" dirty="0">
              <a:solidFill>
                <a:schemeClr val="tx1"/>
              </a:solidFill>
            </a:endParaRPr>
          </a:p>
        </p:txBody>
      </p:sp>
      <p:sp>
        <p:nvSpPr>
          <p:cNvPr id="3" name="Rectángulo 2"/>
          <p:cNvSpPr/>
          <p:nvPr/>
        </p:nvSpPr>
        <p:spPr>
          <a:xfrm>
            <a:off x="1763688" y="1404370"/>
            <a:ext cx="6984775" cy="1754326"/>
          </a:xfrm>
          <a:prstGeom prst="rect">
            <a:avLst/>
          </a:prstGeom>
          <a:ln>
            <a:solidFill>
              <a:schemeClr val="accent1"/>
            </a:solidFill>
          </a:ln>
        </p:spPr>
        <p:txBody>
          <a:bodyPr wrap="square">
            <a:spAutoFit/>
          </a:bodyPr>
          <a:lstStyle/>
          <a:p>
            <a:endParaRPr lang="nn-NO" dirty="0" smtClean="0">
              <a:latin typeface="Consolas" panose="020B0609020204030204" pitchFamily="49" charset="0"/>
            </a:endParaRPr>
          </a:p>
          <a:p>
            <a:r>
              <a:rPr lang="pt-BR" dirty="0"/>
              <a:t>var amigos =["moco","</a:t>
            </a:r>
            <a:r>
              <a:rPr lang="pt-BR" dirty="0" err="1"/>
              <a:t>poco</a:t>
            </a:r>
            <a:r>
              <a:rPr lang="pt-BR" dirty="0"/>
              <a:t>","mono","</a:t>
            </a:r>
            <a:r>
              <a:rPr lang="pt-BR" dirty="0" err="1"/>
              <a:t>cono</a:t>
            </a:r>
            <a:r>
              <a:rPr lang="pt-BR" dirty="0"/>
              <a:t>","coco","</a:t>
            </a:r>
            <a:r>
              <a:rPr lang="pt-BR" dirty="0" err="1"/>
              <a:t>trocomocho</a:t>
            </a:r>
            <a:r>
              <a:rPr lang="pt-BR" dirty="0"/>
              <a:t>"]; </a:t>
            </a:r>
            <a:endParaRPr lang="pt-BR" dirty="0" smtClean="0"/>
          </a:p>
          <a:p>
            <a:r>
              <a:rPr lang="pt-BR" dirty="0" smtClean="0"/>
              <a:t>for </a:t>
            </a:r>
            <a:r>
              <a:rPr lang="pt-BR" dirty="0"/>
              <a:t>(var i = 0; i &lt;= amigos.length-3; i++) </a:t>
            </a:r>
            <a:endParaRPr lang="pt-BR" dirty="0" smtClean="0"/>
          </a:p>
          <a:p>
            <a:r>
              <a:rPr lang="pt-BR" dirty="0" smtClean="0"/>
              <a:t>{ </a:t>
            </a:r>
          </a:p>
          <a:p>
            <a:r>
              <a:rPr lang="pt-BR" dirty="0" smtClean="0"/>
              <a:t>	</a:t>
            </a:r>
            <a:r>
              <a:rPr lang="pt-BR" dirty="0" err="1" smtClean="0"/>
              <a:t>document.write</a:t>
            </a:r>
            <a:r>
              <a:rPr lang="pt-BR" dirty="0" smtClean="0"/>
              <a:t>(amigos[i</a:t>
            </a:r>
            <a:r>
              <a:rPr lang="pt-BR" dirty="0"/>
              <a:t>]); </a:t>
            </a:r>
            <a:endParaRPr lang="pt-BR" dirty="0" smtClean="0"/>
          </a:p>
          <a:p>
            <a:r>
              <a:rPr lang="pt-BR" dirty="0" smtClean="0"/>
              <a:t>}</a:t>
            </a:r>
            <a:endParaRPr lang="es-ES" dirty="0"/>
          </a:p>
        </p:txBody>
      </p:sp>
      <p:sp>
        <p:nvSpPr>
          <p:cNvPr id="4" name="3 Rectángulo"/>
          <p:cNvSpPr/>
          <p:nvPr/>
        </p:nvSpPr>
        <p:spPr>
          <a:xfrm>
            <a:off x="1328900" y="875380"/>
            <a:ext cx="7419563" cy="369332"/>
          </a:xfrm>
          <a:prstGeom prst="rect">
            <a:avLst/>
          </a:prstGeom>
        </p:spPr>
        <p:txBody>
          <a:bodyPr wrap="square">
            <a:spAutoFit/>
          </a:bodyPr>
          <a:lstStyle/>
          <a:p>
            <a:r>
              <a:rPr lang="es-ES" b="1" dirty="0" smtClean="0"/>
              <a:t>Ejemplo 3 paso a paso: (con un </a:t>
            </a:r>
            <a:r>
              <a:rPr lang="es-ES" b="1" dirty="0" err="1" smtClean="0"/>
              <a:t>array</a:t>
            </a:r>
            <a:r>
              <a:rPr lang="es-ES" b="1" dirty="0" smtClean="0"/>
              <a:t>)</a:t>
            </a:r>
            <a:endParaRPr lang="es-E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477" y="3311615"/>
            <a:ext cx="3672408" cy="273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318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704856" cy="398147"/>
          </a:xfrm>
        </p:spPr>
        <p:txBody>
          <a:bodyPr/>
          <a:lstStyle/>
          <a:p>
            <a:r>
              <a:rPr lang="es-ES" dirty="0" smtClean="0">
                <a:solidFill>
                  <a:schemeClr val="tx1"/>
                </a:solidFill>
              </a:rPr>
              <a:t>JavaScript – Estructuras de control de flujo - WHILE</a:t>
            </a:r>
            <a:endParaRPr lang="es-ES" dirty="0">
              <a:solidFill>
                <a:schemeClr val="tx1"/>
              </a:solidFill>
            </a:endParaRPr>
          </a:p>
        </p:txBody>
      </p:sp>
      <p:sp>
        <p:nvSpPr>
          <p:cNvPr id="2" name="Rectángulo 1"/>
          <p:cNvSpPr/>
          <p:nvPr/>
        </p:nvSpPr>
        <p:spPr>
          <a:xfrm>
            <a:off x="1413131" y="3429000"/>
            <a:ext cx="7344815" cy="2308324"/>
          </a:xfrm>
          <a:prstGeom prst="rect">
            <a:avLst/>
          </a:prstGeom>
        </p:spPr>
        <p:txBody>
          <a:bodyPr wrap="square">
            <a:spAutoFit/>
          </a:bodyPr>
          <a:lstStyle/>
          <a:p>
            <a:r>
              <a:rPr lang="es-ES" dirty="0" err="1">
                <a:latin typeface="Consolas" panose="020B0609020204030204" pitchFamily="49" charset="0"/>
              </a:rPr>
              <a:t>while</a:t>
            </a:r>
            <a:r>
              <a:rPr lang="es-ES" dirty="0">
                <a:latin typeface="Consolas" panose="020B0609020204030204" pitchFamily="49" charset="0"/>
              </a:rPr>
              <a:t>(condición de finalización) </a:t>
            </a:r>
            <a:r>
              <a:rPr lang="es-ES" dirty="0" smtClean="0">
                <a:latin typeface="Consolas" panose="020B0609020204030204" pitchFamily="49" charset="0"/>
              </a:rPr>
              <a:t>//ejemplo </a:t>
            </a:r>
            <a:r>
              <a:rPr lang="es-ES" dirty="0">
                <a:latin typeface="Consolas" panose="020B0609020204030204" pitchFamily="49" charset="0"/>
              </a:rPr>
              <a:t>numero </a:t>
            </a:r>
            <a:r>
              <a:rPr lang="es-ES" dirty="0" smtClean="0">
                <a:latin typeface="Consolas" panose="020B0609020204030204" pitchFamily="49" charset="0"/>
              </a:rPr>
              <a:t>== 10</a:t>
            </a:r>
            <a:endParaRPr lang="es-ES" dirty="0">
              <a:latin typeface="Consolas" panose="020B0609020204030204" pitchFamily="49" charset="0"/>
            </a:endParaRPr>
          </a:p>
          <a:p>
            <a:r>
              <a:rPr lang="es-ES" dirty="0">
                <a:latin typeface="Consolas" panose="020B0609020204030204" pitchFamily="49" charset="0"/>
              </a:rPr>
              <a:t>{</a:t>
            </a:r>
          </a:p>
          <a:p>
            <a:r>
              <a:rPr lang="es-ES" dirty="0">
                <a:latin typeface="Consolas" panose="020B0609020204030204" pitchFamily="49" charset="0"/>
              </a:rPr>
              <a:t>        ....</a:t>
            </a:r>
          </a:p>
          <a:p>
            <a:r>
              <a:rPr lang="es-ES" dirty="0">
                <a:latin typeface="Consolas" panose="020B0609020204030204" pitchFamily="49" charset="0"/>
              </a:rPr>
              <a:t>        ....</a:t>
            </a:r>
          </a:p>
          <a:p>
            <a:r>
              <a:rPr lang="es-ES" dirty="0">
                <a:latin typeface="Consolas" panose="020B0609020204030204" pitchFamily="49" charset="0"/>
              </a:rPr>
              <a:t>    Bloque de Instrucciones....</a:t>
            </a:r>
          </a:p>
          <a:p>
            <a:r>
              <a:rPr lang="es-ES" dirty="0">
                <a:latin typeface="Consolas" panose="020B0609020204030204" pitchFamily="49" charset="0"/>
              </a:rPr>
              <a:t>        ....</a:t>
            </a:r>
          </a:p>
          <a:p>
            <a:r>
              <a:rPr lang="es-ES" dirty="0">
                <a:latin typeface="Consolas" panose="020B0609020204030204" pitchFamily="49" charset="0"/>
              </a:rPr>
              <a:t>        ....</a:t>
            </a:r>
          </a:p>
          <a:p>
            <a:r>
              <a:rPr lang="es-ES" dirty="0">
                <a:latin typeface="Consolas" panose="020B0609020204030204" pitchFamily="49" charset="0"/>
              </a:rPr>
              <a:t>}</a:t>
            </a:r>
            <a:endParaRPr lang="es-ES" dirty="0"/>
          </a:p>
        </p:txBody>
      </p:sp>
      <p:sp>
        <p:nvSpPr>
          <p:cNvPr id="4" name="3 Rectángulo"/>
          <p:cNvSpPr/>
          <p:nvPr/>
        </p:nvSpPr>
        <p:spPr>
          <a:xfrm>
            <a:off x="1328900" y="875380"/>
            <a:ext cx="7419563" cy="2308324"/>
          </a:xfrm>
          <a:prstGeom prst="rect">
            <a:avLst/>
          </a:prstGeom>
        </p:spPr>
        <p:txBody>
          <a:bodyPr wrap="square">
            <a:spAutoFit/>
          </a:bodyPr>
          <a:lstStyle/>
          <a:p>
            <a:r>
              <a:rPr lang="es-ES" dirty="0"/>
              <a:t>La sintaxis de un ciclo </a:t>
            </a:r>
            <a:r>
              <a:rPr lang="es-ES" dirty="0" err="1"/>
              <a:t>while</a:t>
            </a:r>
            <a:r>
              <a:rPr lang="es-ES" dirty="0"/>
              <a:t> es incluso más simple y "legible" que la del ciclo </a:t>
            </a:r>
            <a:r>
              <a:rPr lang="es-ES" dirty="0" err="1" smtClean="0"/>
              <a:t>for</a:t>
            </a:r>
            <a:r>
              <a:rPr lang="es-ES" dirty="0" smtClean="0"/>
              <a:t>, pues </a:t>
            </a:r>
            <a:r>
              <a:rPr lang="es-ES" dirty="0"/>
              <a:t>simplemente requerimos tener clara una condición de </a:t>
            </a:r>
            <a:r>
              <a:rPr lang="es-ES" dirty="0" smtClean="0"/>
              <a:t>parada</a:t>
            </a:r>
          </a:p>
          <a:p>
            <a:endParaRPr lang="es-ES_tradnl" dirty="0"/>
          </a:p>
          <a:p>
            <a:r>
              <a:rPr lang="es-ES" dirty="0" smtClean="0"/>
              <a:t>La </a:t>
            </a:r>
            <a:r>
              <a:rPr lang="es-ES" dirty="0"/>
              <a:t>condición es cualquier expresión simple que al evaluarse devuelve el valor verdadero o falso. </a:t>
            </a:r>
            <a:endParaRPr lang="es-ES" dirty="0" smtClean="0"/>
          </a:p>
          <a:p>
            <a:endParaRPr lang="es-ES" dirty="0"/>
          </a:p>
          <a:p>
            <a:r>
              <a:rPr lang="es-ES" dirty="0" smtClean="0"/>
              <a:t>El </a:t>
            </a:r>
            <a:r>
              <a:rPr lang="es-ES" dirty="0"/>
              <a:t>bucle se repite mientras la condición sea verdadera. Cuando es falsa, el programa pasa a la instrucción siguiente, después del cuerpo de la estructura.</a:t>
            </a: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3789040"/>
            <a:ext cx="2592288" cy="2611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742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704856" cy="398147"/>
          </a:xfrm>
        </p:spPr>
        <p:txBody>
          <a:bodyPr/>
          <a:lstStyle/>
          <a:p>
            <a:r>
              <a:rPr lang="es-ES" dirty="0" smtClean="0">
                <a:solidFill>
                  <a:schemeClr val="tx1"/>
                </a:solidFill>
              </a:rPr>
              <a:t>JavaScript – Estructuras de control de flujo - WHILE</a:t>
            </a:r>
            <a:endParaRPr lang="es-ES" dirty="0">
              <a:solidFill>
                <a:schemeClr val="tx1"/>
              </a:solidFill>
            </a:endParaRPr>
          </a:p>
        </p:txBody>
      </p:sp>
      <p:sp>
        <p:nvSpPr>
          <p:cNvPr id="2" name="Rectángulo 1"/>
          <p:cNvSpPr/>
          <p:nvPr/>
        </p:nvSpPr>
        <p:spPr>
          <a:xfrm>
            <a:off x="1547664" y="1404370"/>
            <a:ext cx="4752528" cy="1754326"/>
          </a:xfrm>
          <a:prstGeom prst="rect">
            <a:avLst/>
          </a:prstGeom>
        </p:spPr>
        <p:txBody>
          <a:bodyPr wrap="square">
            <a:spAutoFit/>
          </a:bodyPr>
          <a:lstStyle/>
          <a:p>
            <a:r>
              <a:rPr lang="es-ES" dirty="0" err="1"/>
              <a:t>var</a:t>
            </a:r>
            <a:r>
              <a:rPr lang="es-ES" dirty="0"/>
              <a:t> i=1; </a:t>
            </a:r>
            <a:endParaRPr lang="es-ES" dirty="0" smtClean="0"/>
          </a:p>
          <a:p>
            <a:r>
              <a:rPr lang="es-ES" dirty="0" err="1" smtClean="0"/>
              <a:t>while</a:t>
            </a:r>
            <a:r>
              <a:rPr lang="es-ES" dirty="0" smtClean="0"/>
              <a:t> </a:t>
            </a:r>
            <a:r>
              <a:rPr lang="es-ES" dirty="0"/>
              <a:t>(i&lt;4</a:t>
            </a:r>
            <a:r>
              <a:rPr lang="es-ES" dirty="0" smtClean="0"/>
              <a:t>)</a:t>
            </a:r>
          </a:p>
          <a:p>
            <a:r>
              <a:rPr lang="es-ES" dirty="0" smtClean="0"/>
              <a:t>{ </a:t>
            </a:r>
          </a:p>
          <a:p>
            <a:pPr lvl="1"/>
            <a:r>
              <a:rPr lang="es-ES" dirty="0" err="1" smtClean="0"/>
              <a:t>document.write</a:t>
            </a:r>
            <a:r>
              <a:rPr lang="es-ES" dirty="0"/>
              <a:t>("saludo" + i + "&lt;</a:t>
            </a:r>
            <a:r>
              <a:rPr lang="es-ES" dirty="0" err="1"/>
              <a:t>br</a:t>
            </a:r>
            <a:r>
              <a:rPr lang="es-ES" dirty="0"/>
              <a:t>&gt;"); </a:t>
            </a:r>
            <a:endParaRPr lang="es-ES" dirty="0" smtClean="0"/>
          </a:p>
          <a:p>
            <a:pPr lvl="1"/>
            <a:r>
              <a:rPr lang="es-ES" dirty="0" smtClean="0"/>
              <a:t>i++;</a:t>
            </a:r>
          </a:p>
          <a:p>
            <a:r>
              <a:rPr lang="es-ES" dirty="0" smtClean="0"/>
              <a:t>}</a:t>
            </a:r>
            <a:endParaRPr lang="es-ES" dirty="0"/>
          </a:p>
        </p:txBody>
      </p:sp>
      <p:sp>
        <p:nvSpPr>
          <p:cNvPr id="4" name="3 Rectángulo"/>
          <p:cNvSpPr/>
          <p:nvPr/>
        </p:nvSpPr>
        <p:spPr>
          <a:xfrm>
            <a:off x="1328900" y="875380"/>
            <a:ext cx="7419563" cy="369332"/>
          </a:xfrm>
          <a:prstGeom prst="rect">
            <a:avLst/>
          </a:prstGeom>
        </p:spPr>
        <p:txBody>
          <a:bodyPr wrap="square">
            <a:spAutoFit/>
          </a:bodyPr>
          <a:lstStyle/>
          <a:p>
            <a:r>
              <a:rPr lang="es-ES_tradnl" dirty="0" smtClean="0"/>
              <a:t>Ejemplo paso a paso:</a:t>
            </a:r>
            <a:endParaRPr lang="es-E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852936"/>
            <a:ext cx="3055791" cy="306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614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7704856" cy="398147"/>
          </a:xfrm>
        </p:spPr>
        <p:txBody>
          <a:bodyPr/>
          <a:lstStyle/>
          <a:p>
            <a:r>
              <a:rPr lang="es-ES" dirty="0" smtClean="0">
                <a:solidFill>
                  <a:schemeClr val="tx1"/>
                </a:solidFill>
              </a:rPr>
              <a:t>JavaScript – Estructuras de control de flujo - WHILE</a:t>
            </a:r>
            <a:endParaRPr lang="es-ES" dirty="0">
              <a:solidFill>
                <a:schemeClr val="tx1"/>
              </a:solidFill>
            </a:endParaRPr>
          </a:p>
        </p:txBody>
      </p:sp>
      <p:sp>
        <p:nvSpPr>
          <p:cNvPr id="2" name="Rectángulo 1"/>
          <p:cNvSpPr/>
          <p:nvPr/>
        </p:nvSpPr>
        <p:spPr>
          <a:xfrm>
            <a:off x="1547664" y="1404370"/>
            <a:ext cx="4752528" cy="1477328"/>
          </a:xfrm>
          <a:prstGeom prst="rect">
            <a:avLst/>
          </a:prstGeom>
        </p:spPr>
        <p:txBody>
          <a:bodyPr wrap="square">
            <a:spAutoFit/>
          </a:bodyPr>
          <a:lstStyle/>
          <a:p>
            <a:r>
              <a:rPr lang="es-ES" dirty="0" err="1"/>
              <a:t>var</a:t>
            </a:r>
            <a:r>
              <a:rPr lang="es-ES" dirty="0"/>
              <a:t> j=3</a:t>
            </a:r>
            <a:r>
              <a:rPr lang="es-ES" dirty="0" smtClean="0"/>
              <a:t>;</a:t>
            </a:r>
            <a:endParaRPr lang="es-ES" dirty="0"/>
          </a:p>
          <a:p>
            <a:r>
              <a:rPr lang="es-ES" dirty="0" err="1"/>
              <a:t>while</a:t>
            </a:r>
            <a:r>
              <a:rPr lang="es-ES" dirty="0"/>
              <a:t> (j&gt;0){</a:t>
            </a:r>
          </a:p>
          <a:p>
            <a:r>
              <a:rPr lang="es-ES" dirty="0"/>
              <a:t>	</a:t>
            </a:r>
            <a:r>
              <a:rPr lang="es-ES" dirty="0" err="1"/>
              <a:t>document.write</a:t>
            </a:r>
            <a:r>
              <a:rPr lang="es-ES" dirty="0"/>
              <a:t>("saludo" + j + "&lt;</a:t>
            </a:r>
            <a:r>
              <a:rPr lang="es-ES" dirty="0" err="1"/>
              <a:t>br</a:t>
            </a:r>
            <a:r>
              <a:rPr lang="es-ES" dirty="0"/>
              <a:t>&gt;");</a:t>
            </a:r>
          </a:p>
          <a:p>
            <a:r>
              <a:rPr lang="es-ES" dirty="0"/>
              <a:t>	j--;</a:t>
            </a:r>
          </a:p>
          <a:p>
            <a:r>
              <a:rPr lang="es-ES" dirty="0"/>
              <a:t>}</a:t>
            </a:r>
          </a:p>
        </p:txBody>
      </p:sp>
      <p:sp>
        <p:nvSpPr>
          <p:cNvPr id="4" name="3 Rectángulo"/>
          <p:cNvSpPr/>
          <p:nvPr/>
        </p:nvSpPr>
        <p:spPr>
          <a:xfrm>
            <a:off x="1328900" y="875380"/>
            <a:ext cx="7419563" cy="369332"/>
          </a:xfrm>
          <a:prstGeom prst="rect">
            <a:avLst/>
          </a:prstGeom>
        </p:spPr>
        <p:txBody>
          <a:bodyPr wrap="square">
            <a:spAutoFit/>
          </a:bodyPr>
          <a:lstStyle/>
          <a:p>
            <a:r>
              <a:rPr lang="es-ES_tradnl" dirty="0" smtClean="0"/>
              <a:t>Ejemplo 2 paso a paso:</a:t>
            </a:r>
            <a:endParaRPr lang="es-ES"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564903"/>
            <a:ext cx="3456384" cy="3386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418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8028384" cy="398147"/>
          </a:xfrm>
        </p:spPr>
        <p:txBody>
          <a:bodyPr/>
          <a:lstStyle/>
          <a:p>
            <a:r>
              <a:rPr lang="es-ES" dirty="0" smtClean="0">
                <a:solidFill>
                  <a:schemeClr val="tx1"/>
                </a:solidFill>
              </a:rPr>
              <a:t>JavaScript – Estructuras de control de flujo - FOR…IN</a:t>
            </a:r>
            <a:endParaRPr lang="es-ES" dirty="0">
              <a:solidFill>
                <a:schemeClr val="tx1"/>
              </a:solidFill>
            </a:endParaRPr>
          </a:p>
        </p:txBody>
      </p:sp>
      <p:sp>
        <p:nvSpPr>
          <p:cNvPr id="2" name="Rectángulo 1"/>
          <p:cNvSpPr/>
          <p:nvPr/>
        </p:nvSpPr>
        <p:spPr>
          <a:xfrm>
            <a:off x="4905570" y="2517477"/>
            <a:ext cx="3049298" cy="923330"/>
          </a:xfrm>
          <a:prstGeom prst="rect">
            <a:avLst/>
          </a:prstGeom>
        </p:spPr>
        <p:txBody>
          <a:bodyPr wrap="square">
            <a:spAutoFit/>
          </a:bodyPr>
          <a:lstStyle/>
          <a:p>
            <a:r>
              <a:rPr lang="es-ES" dirty="0" err="1">
                <a:latin typeface="Consolas" panose="020B0609020204030204" pitchFamily="49" charset="0"/>
              </a:rPr>
              <a:t>for</a:t>
            </a:r>
            <a:r>
              <a:rPr lang="es-ES" dirty="0">
                <a:latin typeface="Consolas" panose="020B0609020204030204" pitchFamily="49" charset="0"/>
              </a:rPr>
              <a:t>(</a:t>
            </a:r>
            <a:r>
              <a:rPr lang="es-ES" dirty="0" err="1">
                <a:latin typeface="Consolas" panose="020B0609020204030204" pitchFamily="49" charset="0"/>
              </a:rPr>
              <a:t>indice</a:t>
            </a:r>
            <a:r>
              <a:rPr lang="es-ES" dirty="0">
                <a:latin typeface="Consolas" panose="020B0609020204030204" pitchFamily="49" charset="0"/>
              </a:rPr>
              <a:t> in </a:t>
            </a:r>
            <a:r>
              <a:rPr lang="es-ES" dirty="0" err="1">
                <a:latin typeface="Consolas" panose="020B0609020204030204" pitchFamily="49" charset="0"/>
              </a:rPr>
              <a:t>array</a:t>
            </a:r>
            <a:r>
              <a:rPr lang="es-ES" dirty="0">
                <a:latin typeface="Consolas" panose="020B0609020204030204" pitchFamily="49" charset="0"/>
              </a:rPr>
              <a:t>) {</a:t>
            </a:r>
          </a:p>
          <a:p>
            <a:r>
              <a:rPr lang="es-ES" dirty="0" smtClean="0">
                <a:latin typeface="Consolas" panose="020B0609020204030204" pitchFamily="49" charset="0"/>
              </a:rPr>
              <a:t>	...</a:t>
            </a:r>
            <a:endParaRPr lang="es-ES" dirty="0">
              <a:latin typeface="Consolas" panose="020B0609020204030204" pitchFamily="49" charset="0"/>
            </a:endParaRPr>
          </a:p>
          <a:p>
            <a:r>
              <a:rPr lang="es-ES" dirty="0">
                <a:latin typeface="Consolas" panose="020B0609020204030204" pitchFamily="49" charset="0"/>
              </a:rPr>
              <a:t>}</a:t>
            </a:r>
            <a:endParaRPr lang="es-ES" dirty="0"/>
          </a:p>
        </p:txBody>
      </p:sp>
      <p:sp>
        <p:nvSpPr>
          <p:cNvPr id="3" name="Rectángulo 2"/>
          <p:cNvSpPr/>
          <p:nvPr/>
        </p:nvSpPr>
        <p:spPr>
          <a:xfrm>
            <a:off x="1403648" y="3789040"/>
            <a:ext cx="7740352" cy="1877437"/>
          </a:xfrm>
          <a:prstGeom prst="rect">
            <a:avLst/>
          </a:prstGeom>
          <a:ln>
            <a:solidFill>
              <a:schemeClr val="accent1"/>
            </a:solidFill>
          </a:ln>
        </p:spPr>
        <p:txBody>
          <a:bodyPr wrap="square">
            <a:spAutoFit/>
          </a:bodyPr>
          <a:lstStyle/>
          <a:p>
            <a:r>
              <a:rPr lang="nn-NO" dirty="0" smtClean="0">
                <a:latin typeface="Consolas" panose="020B0609020204030204" pitchFamily="49" charset="0"/>
              </a:rPr>
              <a:t>Ejemplo:</a:t>
            </a:r>
          </a:p>
          <a:p>
            <a:endParaRPr lang="nn-NO" dirty="0" smtClean="0">
              <a:latin typeface="Consolas" panose="020B0609020204030204" pitchFamily="49" charset="0"/>
            </a:endParaRPr>
          </a:p>
          <a:p>
            <a:r>
              <a:rPr lang="pt-BR" sz="1600" dirty="0"/>
              <a:t>var dias = ["</a:t>
            </a:r>
            <a:r>
              <a:rPr lang="pt-BR" sz="1600" dirty="0" err="1"/>
              <a:t>Lunes</a:t>
            </a:r>
            <a:r>
              <a:rPr lang="pt-BR" sz="1600" dirty="0"/>
              <a:t>", "Martes", "</a:t>
            </a:r>
            <a:r>
              <a:rPr lang="pt-BR" sz="1600" dirty="0" err="1"/>
              <a:t>Miércoles</a:t>
            </a:r>
            <a:r>
              <a:rPr lang="pt-BR" sz="1600" dirty="0"/>
              <a:t>", "</a:t>
            </a:r>
            <a:r>
              <a:rPr lang="pt-BR" sz="1600" dirty="0" err="1"/>
              <a:t>Jueves</a:t>
            </a:r>
            <a:r>
              <a:rPr lang="pt-BR" sz="1600" dirty="0"/>
              <a:t>", "</a:t>
            </a:r>
            <a:r>
              <a:rPr lang="pt-BR" sz="1600" dirty="0" err="1"/>
              <a:t>Viernes</a:t>
            </a:r>
            <a:r>
              <a:rPr lang="pt-BR" sz="1600" dirty="0"/>
              <a:t>", "Sábado", "Domingo</a:t>
            </a:r>
            <a:r>
              <a:rPr lang="pt-BR" sz="1600" dirty="0" smtClean="0"/>
              <a:t>"];</a:t>
            </a:r>
          </a:p>
          <a:p>
            <a:endParaRPr lang="pt-BR" sz="1600" dirty="0"/>
          </a:p>
          <a:p>
            <a:r>
              <a:rPr lang="pt-BR" sz="1600" dirty="0" smtClean="0"/>
              <a:t>for(var i </a:t>
            </a:r>
            <a:r>
              <a:rPr lang="pt-BR" sz="1600" dirty="0"/>
              <a:t>in dias) {</a:t>
            </a:r>
          </a:p>
          <a:p>
            <a:r>
              <a:rPr lang="pt-BR" sz="1600" dirty="0" smtClean="0"/>
              <a:t>	</a:t>
            </a:r>
            <a:r>
              <a:rPr lang="pt-BR" sz="1600" dirty="0" err="1" smtClean="0"/>
              <a:t>alert</a:t>
            </a:r>
            <a:r>
              <a:rPr lang="pt-BR" sz="1600" dirty="0" smtClean="0"/>
              <a:t>(dias[i</a:t>
            </a:r>
            <a:r>
              <a:rPr lang="pt-BR" sz="1600" dirty="0"/>
              <a:t>]);</a:t>
            </a:r>
          </a:p>
          <a:p>
            <a:r>
              <a:rPr lang="pt-BR" sz="1600" dirty="0"/>
              <a:t>}</a:t>
            </a:r>
            <a:endParaRPr lang="es-ES" sz="1600" dirty="0"/>
          </a:p>
        </p:txBody>
      </p:sp>
      <p:sp>
        <p:nvSpPr>
          <p:cNvPr id="8" name="7 Rectángulo"/>
          <p:cNvSpPr/>
          <p:nvPr/>
        </p:nvSpPr>
        <p:spPr>
          <a:xfrm>
            <a:off x="1259632" y="676972"/>
            <a:ext cx="7632848" cy="1477328"/>
          </a:xfrm>
          <a:prstGeom prst="rect">
            <a:avLst/>
          </a:prstGeom>
        </p:spPr>
        <p:txBody>
          <a:bodyPr wrap="square">
            <a:spAutoFit/>
          </a:bodyPr>
          <a:lstStyle/>
          <a:p>
            <a:r>
              <a:rPr lang="es-ES" dirty="0"/>
              <a:t>La instrucción </a:t>
            </a:r>
            <a:r>
              <a:rPr lang="es-ES" dirty="0" err="1"/>
              <a:t>for</a:t>
            </a:r>
            <a:r>
              <a:rPr lang="es-ES" dirty="0"/>
              <a:t>...in itera una variable especificada sobre todas las propiedades </a:t>
            </a:r>
            <a:r>
              <a:rPr lang="es-ES" dirty="0" err="1"/>
              <a:t>enumerables</a:t>
            </a:r>
            <a:r>
              <a:rPr lang="es-ES" dirty="0"/>
              <a:t> de un objeto. </a:t>
            </a:r>
            <a:endParaRPr lang="es-ES" dirty="0" smtClean="0"/>
          </a:p>
          <a:p>
            <a:r>
              <a:rPr lang="es-ES" dirty="0" smtClean="0"/>
              <a:t>Para </a:t>
            </a:r>
            <a:r>
              <a:rPr lang="es-ES" dirty="0"/>
              <a:t>cada propiedad distinta, JavaScript ejecuta las instrucciones especificadas. </a:t>
            </a:r>
            <a:r>
              <a:rPr lang="es-ES" dirty="0" smtClean="0"/>
              <a:t>Una </a:t>
            </a:r>
            <a:r>
              <a:rPr lang="es-ES" dirty="0"/>
              <a:t>declaración </a:t>
            </a:r>
            <a:r>
              <a:rPr lang="es-ES" dirty="0" err="1"/>
              <a:t>for</a:t>
            </a:r>
            <a:r>
              <a:rPr lang="es-ES" dirty="0"/>
              <a:t>...in tiene el siguiente aspecto</a:t>
            </a:r>
            <a:r>
              <a:rPr lang="es-ES" dirty="0" smtClean="0"/>
              <a:t>:</a:t>
            </a:r>
          </a:p>
          <a:p>
            <a:endParaRPr lang="es-ES" dirty="0"/>
          </a:p>
        </p:txBody>
      </p:sp>
      <p:sp>
        <p:nvSpPr>
          <p:cNvPr id="9" name="Rectángulo 1"/>
          <p:cNvSpPr/>
          <p:nvPr/>
        </p:nvSpPr>
        <p:spPr>
          <a:xfrm>
            <a:off x="1547664" y="2517477"/>
            <a:ext cx="3049298" cy="923330"/>
          </a:xfrm>
          <a:prstGeom prst="rect">
            <a:avLst/>
          </a:prstGeom>
        </p:spPr>
        <p:txBody>
          <a:bodyPr wrap="square">
            <a:spAutoFit/>
          </a:bodyPr>
          <a:lstStyle/>
          <a:p>
            <a:r>
              <a:rPr lang="es-ES" dirty="0" err="1"/>
              <a:t>for</a:t>
            </a:r>
            <a:r>
              <a:rPr lang="es-ES" dirty="0"/>
              <a:t> (variable in objeto</a:t>
            </a:r>
            <a:r>
              <a:rPr lang="es-ES" dirty="0" smtClean="0"/>
              <a:t>){ 	instrucción</a:t>
            </a:r>
          </a:p>
          <a:p>
            <a:r>
              <a:rPr lang="es-ES_tradnl" dirty="0"/>
              <a:t>}</a:t>
            </a:r>
            <a:endParaRPr lang="es-ES" dirty="0"/>
          </a:p>
        </p:txBody>
      </p:sp>
    </p:spTree>
    <p:extLst>
      <p:ext uri="{BB962C8B-B14F-4D97-AF65-F5344CB8AC3E}">
        <p14:creationId xmlns:p14="http://schemas.microsoft.com/office/powerpoint/2010/main" val="3410401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8028384" cy="398147"/>
          </a:xfrm>
        </p:spPr>
        <p:txBody>
          <a:bodyPr/>
          <a:lstStyle/>
          <a:p>
            <a:r>
              <a:rPr lang="es-ES" dirty="0" smtClean="0">
                <a:solidFill>
                  <a:schemeClr val="tx1"/>
                </a:solidFill>
              </a:rPr>
              <a:t>JavaScript – Estructuras de control de flujo - FOR…IN</a:t>
            </a:r>
            <a:endParaRPr lang="es-ES" dirty="0">
              <a:solidFill>
                <a:schemeClr val="tx1"/>
              </a:solidFill>
            </a:endParaRPr>
          </a:p>
        </p:txBody>
      </p:sp>
      <p:sp>
        <p:nvSpPr>
          <p:cNvPr id="3" name="Rectángulo 2"/>
          <p:cNvSpPr/>
          <p:nvPr/>
        </p:nvSpPr>
        <p:spPr>
          <a:xfrm>
            <a:off x="1403648" y="680496"/>
            <a:ext cx="7056784" cy="2585323"/>
          </a:xfrm>
          <a:prstGeom prst="rect">
            <a:avLst/>
          </a:prstGeom>
          <a:ln>
            <a:solidFill>
              <a:schemeClr val="accent1"/>
            </a:solidFill>
          </a:ln>
        </p:spPr>
        <p:txBody>
          <a:bodyPr wrap="square">
            <a:spAutoFit/>
          </a:bodyPr>
          <a:lstStyle/>
          <a:p>
            <a:r>
              <a:rPr lang="nn-NO" dirty="0" smtClean="0">
                <a:latin typeface="Consolas" panose="020B0609020204030204" pitchFamily="49" charset="0"/>
              </a:rPr>
              <a:t>Ejemplo:</a:t>
            </a:r>
          </a:p>
          <a:p>
            <a:endParaRPr lang="nn-NO" dirty="0" smtClean="0">
              <a:latin typeface="Consolas" panose="020B0609020204030204" pitchFamily="49" charset="0"/>
            </a:endParaRPr>
          </a:p>
          <a:p>
            <a:r>
              <a:rPr lang="nn-NO" dirty="0"/>
              <a:t>        var arr = [3, 5, 7];</a:t>
            </a:r>
          </a:p>
          <a:p>
            <a:r>
              <a:rPr lang="nn-NO" dirty="0"/>
              <a:t/>
            </a:r>
            <a:br>
              <a:rPr lang="nn-NO" dirty="0"/>
            </a:br>
            <a:r>
              <a:rPr lang="nn-NO" dirty="0"/>
              <a:t>        for (var i in arr) {</a:t>
            </a:r>
          </a:p>
          <a:p>
            <a:r>
              <a:rPr lang="nn-NO" dirty="0"/>
              <a:t>            console.log(i); </a:t>
            </a:r>
            <a:r>
              <a:rPr lang="nn-NO" dirty="0" smtClean="0"/>
              <a:t>// muestra en el</a:t>
            </a:r>
            <a:r>
              <a:rPr lang="nn-NO" dirty="0"/>
              <a:t> </a:t>
            </a:r>
            <a:r>
              <a:rPr lang="nn-NO" dirty="0" smtClean="0"/>
              <a:t>log</a:t>
            </a:r>
            <a:r>
              <a:rPr lang="nn-NO" dirty="0"/>
              <a:t> "0", "1", "2"</a:t>
            </a:r>
          </a:p>
          <a:p>
            <a:r>
              <a:rPr lang="nn-NO" dirty="0"/>
              <a:t>            console.log(arr[i]); // </a:t>
            </a:r>
            <a:r>
              <a:rPr lang="nn-NO" dirty="0" smtClean="0"/>
              <a:t>log</a:t>
            </a:r>
            <a:r>
              <a:rPr lang="nn-NO" dirty="0"/>
              <a:t> "3", "5", "7"</a:t>
            </a:r>
          </a:p>
          <a:p>
            <a:r>
              <a:rPr lang="nn-NO" dirty="0"/>
              <a:t>        }</a:t>
            </a:r>
          </a:p>
          <a:p>
            <a:endParaRPr lang="nn-NO" dirty="0"/>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9537" y="3429000"/>
            <a:ext cx="1982514" cy="193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0234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8028384" cy="398147"/>
          </a:xfrm>
        </p:spPr>
        <p:txBody>
          <a:bodyPr/>
          <a:lstStyle/>
          <a:p>
            <a:r>
              <a:rPr lang="es-ES" dirty="0" smtClean="0">
                <a:solidFill>
                  <a:schemeClr val="tx1"/>
                </a:solidFill>
              </a:rPr>
              <a:t>JavaScript – Estructuras de control de flujo - SWITCH</a:t>
            </a:r>
            <a:endParaRPr lang="es-ES" dirty="0">
              <a:solidFill>
                <a:schemeClr val="tx1"/>
              </a:solidFill>
            </a:endParaRPr>
          </a:p>
        </p:txBody>
      </p:sp>
      <p:sp>
        <p:nvSpPr>
          <p:cNvPr id="3" name="Rectángulo 2"/>
          <p:cNvSpPr/>
          <p:nvPr/>
        </p:nvSpPr>
        <p:spPr>
          <a:xfrm>
            <a:off x="1475656" y="620688"/>
            <a:ext cx="6840760" cy="5201424"/>
          </a:xfrm>
          <a:prstGeom prst="rect">
            <a:avLst/>
          </a:prstGeom>
          <a:ln>
            <a:solidFill>
              <a:schemeClr val="bg1"/>
            </a:solidFill>
          </a:ln>
        </p:spPr>
        <p:txBody>
          <a:bodyPr wrap="square">
            <a:spAutoFit/>
          </a:bodyPr>
          <a:lstStyle/>
          <a:p>
            <a:r>
              <a:rPr lang="es-ES" dirty="0"/>
              <a:t>La instrucción condicional </a:t>
            </a:r>
            <a:r>
              <a:rPr lang="es-ES" dirty="0" err="1"/>
              <a:t>switch</a:t>
            </a:r>
            <a:r>
              <a:rPr lang="es-ES" dirty="0"/>
              <a:t> es una alternativa </a:t>
            </a:r>
            <a:r>
              <a:rPr lang="es-ES" dirty="0" smtClean="0"/>
              <a:t>a la utilización de </a:t>
            </a:r>
            <a:r>
              <a:rPr lang="es-ES" dirty="0" err="1" smtClean="0"/>
              <a:t>multiples</a:t>
            </a:r>
            <a:r>
              <a:rPr lang="es-ES" dirty="0" smtClean="0"/>
              <a:t> </a:t>
            </a:r>
            <a:r>
              <a:rPr lang="es-ES" dirty="0" err="1" smtClean="0"/>
              <a:t>if</a:t>
            </a:r>
            <a:endParaRPr lang="es-ES" dirty="0" smtClean="0"/>
          </a:p>
          <a:p>
            <a:endParaRPr lang="es-ES" dirty="0" smtClean="0"/>
          </a:p>
          <a:p>
            <a:r>
              <a:rPr lang="es-ES_tradnl" dirty="0" smtClean="0"/>
              <a:t>Debemos tener cuidado de poner siempre break si no queremos que pase al siguiente case automáticamente</a:t>
            </a:r>
            <a:endParaRPr lang="es-ES" dirty="0" smtClean="0"/>
          </a:p>
          <a:p>
            <a:endParaRPr lang="es-ES" dirty="0" smtClean="0"/>
          </a:p>
          <a:p>
            <a:endParaRPr lang="es-ES_tradnl" sz="1600" dirty="0"/>
          </a:p>
          <a:p>
            <a:endParaRPr lang="es-ES_tradnl" sz="1600" dirty="0" smtClean="0"/>
          </a:p>
          <a:p>
            <a:r>
              <a:rPr lang="es-ES" sz="1600" dirty="0" err="1"/>
              <a:t>switch</a:t>
            </a:r>
            <a:r>
              <a:rPr lang="es-ES" sz="1600" dirty="0" smtClean="0"/>
              <a:t>( /*condición </a:t>
            </a:r>
            <a:r>
              <a:rPr lang="es-ES" sz="1600" dirty="0"/>
              <a:t>que devuelve un </a:t>
            </a:r>
            <a:r>
              <a:rPr lang="es-ES" sz="1600" dirty="0" smtClean="0"/>
              <a:t>valor*/ ){</a:t>
            </a:r>
            <a:endParaRPr lang="es-ES" sz="1600" dirty="0"/>
          </a:p>
          <a:p>
            <a:pPr lvl="1"/>
            <a:r>
              <a:rPr lang="es-ES" sz="1600" dirty="0"/>
              <a:t>case X:</a:t>
            </a:r>
          </a:p>
          <a:p>
            <a:pPr lvl="1"/>
            <a:r>
              <a:rPr lang="es-ES" sz="1600" dirty="0"/>
              <a:t>    //instrucciones;</a:t>
            </a:r>
          </a:p>
          <a:p>
            <a:pPr lvl="1"/>
            <a:r>
              <a:rPr lang="es-ES" sz="1600" dirty="0"/>
              <a:t>    //break;</a:t>
            </a:r>
          </a:p>
          <a:p>
            <a:pPr lvl="1"/>
            <a:endParaRPr lang="es-ES" sz="1600" dirty="0"/>
          </a:p>
          <a:p>
            <a:pPr lvl="1"/>
            <a:r>
              <a:rPr lang="es-ES" sz="1600" dirty="0"/>
              <a:t>case Y:</a:t>
            </a:r>
          </a:p>
          <a:p>
            <a:pPr lvl="1"/>
            <a:r>
              <a:rPr lang="es-ES" sz="1600" dirty="0"/>
              <a:t>    //instrucciones;</a:t>
            </a:r>
          </a:p>
          <a:p>
            <a:pPr lvl="1"/>
            <a:r>
              <a:rPr lang="es-ES" sz="1600" dirty="0"/>
              <a:t>    //break;</a:t>
            </a:r>
          </a:p>
          <a:p>
            <a:pPr lvl="1"/>
            <a:endParaRPr lang="es-ES" sz="1600" dirty="0"/>
          </a:p>
          <a:p>
            <a:pPr lvl="1"/>
            <a:r>
              <a:rPr lang="es-ES" sz="1600" dirty="0"/>
              <a:t>default:</a:t>
            </a:r>
          </a:p>
          <a:p>
            <a:pPr lvl="1"/>
            <a:r>
              <a:rPr lang="es-ES" sz="1600" dirty="0"/>
              <a:t>   //instrucciones;</a:t>
            </a:r>
          </a:p>
          <a:p>
            <a:r>
              <a:rPr lang="es-ES" sz="1600" dirty="0"/>
              <a:t>}</a:t>
            </a:r>
          </a:p>
        </p:txBody>
      </p:sp>
    </p:spTree>
    <p:extLst>
      <p:ext uri="{BB962C8B-B14F-4D97-AF65-F5344CB8AC3E}">
        <p14:creationId xmlns:p14="http://schemas.microsoft.com/office/powerpoint/2010/main" val="3111864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8028384" cy="398147"/>
          </a:xfrm>
        </p:spPr>
        <p:txBody>
          <a:bodyPr/>
          <a:lstStyle/>
          <a:p>
            <a:r>
              <a:rPr lang="es-ES" dirty="0" smtClean="0">
                <a:solidFill>
                  <a:schemeClr val="tx1"/>
                </a:solidFill>
              </a:rPr>
              <a:t>JavaScript – Estructuras de control de flujo - SWITCH</a:t>
            </a:r>
            <a:endParaRPr lang="es-ES" dirty="0">
              <a:solidFill>
                <a:schemeClr val="tx1"/>
              </a:solidFill>
            </a:endParaRPr>
          </a:p>
        </p:txBody>
      </p:sp>
      <p:sp>
        <p:nvSpPr>
          <p:cNvPr id="3" name="Rectángulo 2"/>
          <p:cNvSpPr/>
          <p:nvPr/>
        </p:nvSpPr>
        <p:spPr>
          <a:xfrm>
            <a:off x="1475656" y="620688"/>
            <a:ext cx="6840760" cy="1415772"/>
          </a:xfrm>
          <a:prstGeom prst="rect">
            <a:avLst/>
          </a:prstGeom>
          <a:ln>
            <a:solidFill>
              <a:schemeClr val="bg1"/>
            </a:solidFill>
          </a:ln>
        </p:spPr>
        <p:txBody>
          <a:bodyPr wrap="square">
            <a:spAutoFit/>
          </a:bodyPr>
          <a:lstStyle/>
          <a:p>
            <a:r>
              <a:rPr lang="es-ES_tradnl" dirty="0" smtClean="0"/>
              <a:t>Representado en forma de esquema sería un diagrama de flujo similar al siguiente:</a:t>
            </a:r>
            <a:endParaRPr lang="es-ES" dirty="0" smtClean="0"/>
          </a:p>
          <a:p>
            <a:endParaRPr lang="es-ES" dirty="0" smtClean="0"/>
          </a:p>
          <a:p>
            <a:endParaRPr lang="es-ES_tradnl" sz="1600" dirty="0"/>
          </a:p>
          <a:p>
            <a:endParaRPr lang="es-ES_tradnl" sz="1600" dirty="0" smtClean="0"/>
          </a:p>
        </p:txBody>
      </p: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48" y="1404370"/>
            <a:ext cx="551497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204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6" name="Marcador de texto 5"/>
          <p:cNvSpPr>
            <a:spLocks noGrp="1"/>
          </p:cNvSpPr>
          <p:nvPr>
            <p:ph type="body" sz="quarter" idx="13"/>
          </p:nvPr>
        </p:nvSpPr>
        <p:spPr>
          <a:xfrm>
            <a:off x="1115616" y="6516"/>
            <a:ext cx="8028384" cy="398147"/>
          </a:xfrm>
        </p:spPr>
        <p:txBody>
          <a:bodyPr/>
          <a:lstStyle/>
          <a:p>
            <a:r>
              <a:rPr lang="es-ES" dirty="0" smtClean="0">
                <a:solidFill>
                  <a:schemeClr val="tx1"/>
                </a:solidFill>
              </a:rPr>
              <a:t>JavaScript – Estructuras de control de flujo - SWITCH</a:t>
            </a:r>
            <a:endParaRPr lang="es-ES" dirty="0">
              <a:solidFill>
                <a:schemeClr val="tx1"/>
              </a:solidFill>
            </a:endParaRPr>
          </a:p>
        </p:txBody>
      </p:sp>
      <p:sp>
        <p:nvSpPr>
          <p:cNvPr id="3" name="Rectángulo 2"/>
          <p:cNvSpPr/>
          <p:nvPr/>
        </p:nvSpPr>
        <p:spPr>
          <a:xfrm>
            <a:off x="1259632" y="620688"/>
            <a:ext cx="7272808" cy="5570756"/>
          </a:xfrm>
          <a:prstGeom prst="rect">
            <a:avLst/>
          </a:prstGeom>
          <a:ln>
            <a:solidFill>
              <a:schemeClr val="bg1"/>
            </a:solidFill>
          </a:ln>
        </p:spPr>
        <p:txBody>
          <a:bodyPr wrap="square">
            <a:spAutoFit/>
          </a:bodyPr>
          <a:lstStyle/>
          <a:p>
            <a:r>
              <a:rPr lang="es-ES_tradnl" dirty="0" smtClean="0"/>
              <a:t>Ejemplo paso a paso</a:t>
            </a:r>
            <a:endParaRPr lang="es-ES" dirty="0" smtClean="0"/>
          </a:p>
          <a:p>
            <a:endParaRPr lang="es-ES_tradnl" sz="800" dirty="0"/>
          </a:p>
          <a:p>
            <a:r>
              <a:rPr lang="es-ES_tradnl" sz="1100" dirty="0" err="1"/>
              <a:t>var</a:t>
            </a:r>
            <a:r>
              <a:rPr lang="es-ES_tradnl" sz="1100" dirty="0"/>
              <a:t> fecha = new Date();</a:t>
            </a:r>
          </a:p>
          <a:p>
            <a:r>
              <a:rPr lang="es-ES_tradnl" sz="1100" dirty="0" err="1"/>
              <a:t>var</a:t>
            </a:r>
            <a:r>
              <a:rPr lang="es-ES_tradnl" sz="1100" dirty="0"/>
              <a:t> </a:t>
            </a:r>
            <a:r>
              <a:rPr lang="es-ES_tradnl" sz="1100" dirty="0" err="1"/>
              <a:t>dia</a:t>
            </a:r>
            <a:r>
              <a:rPr lang="es-ES_tradnl" sz="1100" dirty="0"/>
              <a:t> = </a:t>
            </a:r>
            <a:r>
              <a:rPr lang="es-ES_tradnl" sz="1100" dirty="0" err="1"/>
              <a:t>fecha.getDay</a:t>
            </a:r>
            <a:r>
              <a:rPr lang="es-ES_tradnl" sz="1100" dirty="0"/>
              <a:t>();</a:t>
            </a:r>
          </a:p>
          <a:p>
            <a:r>
              <a:rPr lang="es-ES_tradnl" sz="1100" dirty="0" err="1"/>
              <a:t>var</a:t>
            </a:r>
            <a:r>
              <a:rPr lang="es-ES_tradnl" sz="1100" dirty="0"/>
              <a:t> </a:t>
            </a:r>
            <a:r>
              <a:rPr lang="es-ES_tradnl" sz="1100" dirty="0" err="1"/>
              <a:t>traduccion</a:t>
            </a:r>
            <a:r>
              <a:rPr lang="es-ES_tradnl" sz="1100" dirty="0"/>
              <a:t> = </a:t>
            </a:r>
            <a:r>
              <a:rPr lang="es-ES_tradnl" sz="1100" dirty="0" smtClean="0"/>
              <a:t>"";</a:t>
            </a:r>
            <a:endParaRPr lang="es-ES_tradnl" sz="1100" dirty="0"/>
          </a:p>
          <a:p>
            <a:r>
              <a:rPr lang="es-ES_tradnl" sz="1100" dirty="0" err="1"/>
              <a:t>switch</a:t>
            </a:r>
            <a:r>
              <a:rPr lang="es-ES_tradnl" sz="1100" dirty="0"/>
              <a:t>(</a:t>
            </a:r>
            <a:r>
              <a:rPr lang="es-ES_tradnl" sz="1100" dirty="0" err="1"/>
              <a:t>dia</a:t>
            </a:r>
            <a:r>
              <a:rPr lang="es-ES_tradnl" sz="1100" dirty="0"/>
              <a:t>){</a:t>
            </a:r>
          </a:p>
          <a:p>
            <a:r>
              <a:rPr lang="es-ES_tradnl" sz="1100" dirty="0"/>
              <a:t>	case 0:</a:t>
            </a:r>
          </a:p>
          <a:p>
            <a:r>
              <a:rPr lang="es-ES_tradnl" sz="1100" dirty="0"/>
              <a:t>		</a:t>
            </a:r>
            <a:r>
              <a:rPr lang="es-ES_tradnl" sz="1100" dirty="0" err="1"/>
              <a:t>traduccion</a:t>
            </a:r>
            <a:r>
              <a:rPr lang="es-ES_tradnl" sz="1100" dirty="0"/>
              <a:t> = "domingo";</a:t>
            </a:r>
          </a:p>
          <a:p>
            <a:r>
              <a:rPr lang="es-ES_tradnl" sz="1100" dirty="0"/>
              <a:t>		break;</a:t>
            </a:r>
          </a:p>
          <a:p>
            <a:r>
              <a:rPr lang="es-ES_tradnl" sz="1100" dirty="0"/>
              <a:t>	case 1:</a:t>
            </a:r>
          </a:p>
          <a:p>
            <a:r>
              <a:rPr lang="es-ES_tradnl" sz="1100" dirty="0"/>
              <a:t>		</a:t>
            </a:r>
            <a:r>
              <a:rPr lang="es-ES_tradnl" sz="1100" dirty="0" err="1"/>
              <a:t>traduccion</a:t>
            </a:r>
            <a:r>
              <a:rPr lang="es-ES_tradnl" sz="1100" dirty="0"/>
              <a:t> = "lunes";</a:t>
            </a:r>
          </a:p>
          <a:p>
            <a:r>
              <a:rPr lang="es-ES_tradnl" sz="1100" dirty="0"/>
              <a:t>		break;			</a:t>
            </a:r>
          </a:p>
          <a:p>
            <a:r>
              <a:rPr lang="es-ES_tradnl" sz="1100" dirty="0"/>
              <a:t>	case 2:</a:t>
            </a:r>
          </a:p>
          <a:p>
            <a:r>
              <a:rPr lang="es-ES_tradnl" sz="1100" dirty="0"/>
              <a:t>		</a:t>
            </a:r>
            <a:r>
              <a:rPr lang="es-ES_tradnl" sz="1100" dirty="0" err="1"/>
              <a:t>traduccion</a:t>
            </a:r>
            <a:r>
              <a:rPr lang="es-ES_tradnl" sz="1100" dirty="0"/>
              <a:t> = "martes";</a:t>
            </a:r>
          </a:p>
          <a:p>
            <a:r>
              <a:rPr lang="es-ES_tradnl" sz="1100" dirty="0"/>
              <a:t>		break;			</a:t>
            </a:r>
          </a:p>
          <a:p>
            <a:r>
              <a:rPr lang="es-ES_tradnl" sz="1100" dirty="0"/>
              <a:t>	case 3:</a:t>
            </a:r>
          </a:p>
          <a:p>
            <a:r>
              <a:rPr lang="es-ES_tradnl" sz="1100" dirty="0"/>
              <a:t>		</a:t>
            </a:r>
            <a:r>
              <a:rPr lang="es-ES_tradnl" sz="1100" dirty="0" err="1"/>
              <a:t>traduccion</a:t>
            </a:r>
            <a:r>
              <a:rPr lang="es-ES_tradnl" sz="1100" dirty="0"/>
              <a:t> = "miércoles";</a:t>
            </a:r>
          </a:p>
          <a:p>
            <a:r>
              <a:rPr lang="es-ES_tradnl" sz="1100" dirty="0"/>
              <a:t>		break;			</a:t>
            </a:r>
          </a:p>
          <a:p>
            <a:r>
              <a:rPr lang="es-ES_tradnl" sz="1100" dirty="0"/>
              <a:t>	case 4:</a:t>
            </a:r>
          </a:p>
          <a:p>
            <a:r>
              <a:rPr lang="es-ES_tradnl" sz="1100" dirty="0"/>
              <a:t>		</a:t>
            </a:r>
            <a:r>
              <a:rPr lang="es-ES_tradnl" sz="1100" dirty="0" err="1"/>
              <a:t>traduccion</a:t>
            </a:r>
            <a:r>
              <a:rPr lang="es-ES_tradnl" sz="1100" dirty="0"/>
              <a:t> = "jueves";</a:t>
            </a:r>
          </a:p>
          <a:p>
            <a:r>
              <a:rPr lang="es-ES_tradnl" sz="1100" dirty="0"/>
              <a:t>		break;			</a:t>
            </a:r>
          </a:p>
          <a:p>
            <a:r>
              <a:rPr lang="es-ES_tradnl" sz="1100" dirty="0"/>
              <a:t>	case 5:</a:t>
            </a:r>
          </a:p>
          <a:p>
            <a:r>
              <a:rPr lang="es-ES_tradnl" sz="1100" dirty="0"/>
              <a:t>		</a:t>
            </a:r>
            <a:r>
              <a:rPr lang="es-ES_tradnl" sz="1100" dirty="0" err="1"/>
              <a:t>traduccion</a:t>
            </a:r>
            <a:r>
              <a:rPr lang="es-ES_tradnl" sz="1100" dirty="0"/>
              <a:t> = "viernes";</a:t>
            </a:r>
          </a:p>
          <a:p>
            <a:r>
              <a:rPr lang="es-ES_tradnl" sz="1100" dirty="0"/>
              <a:t>		break;			</a:t>
            </a:r>
          </a:p>
          <a:p>
            <a:r>
              <a:rPr lang="es-ES_tradnl" sz="1100" dirty="0"/>
              <a:t>	case 6:	</a:t>
            </a:r>
          </a:p>
          <a:p>
            <a:r>
              <a:rPr lang="es-ES_tradnl" sz="1100" dirty="0"/>
              <a:t>		</a:t>
            </a:r>
            <a:r>
              <a:rPr lang="es-ES_tradnl" sz="1100" dirty="0" err="1"/>
              <a:t>traduccion</a:t>
            </a:r>
            <a:r>
              <a:rPr lang="es-ES_tradnl" sz="1100" dirty="0"/>
              <a:t> = "sábado";</a:t>
            </a:r>
          </a:p>
          <a:p>
            <a:r>
              <a:rPr lang="es-ES_tradnl" sz="1100" dirty="0"/>
              <a:t>		break;	</a:t>
            </a:r>
          </a:p>
          <a:p>
            <a:r>
              <a:rPr lang="es-ES_tradnl" sz="1100" dirty="0"/>
              <a:t>	default:</a:t>
            </a:r>
          </a:p>
          <a:p>
            <a:r>
              <a:rPr lang="es-ES_tradnl" sz="1100" dirty="0"/>
              <a:t>		</a:t>
            </a:r>
            <a:r>
              <a:rPr lang="es-ES_tradnl" sz="1100" dirty="0" err="1"/>
              <a:t>traduccion</a:t>
            </a:r>
            <a:r>
              <a:rPr lang="es-ES_tradnl" sz="1100" dirty="0"/>
              <a:t> = "error";					</a:t>
            </a:r>
          </a:p>
          <a:p>
            <a:r>
              <a:rPr lang="es-ES_tradnl" sz="1100" dirty="0"/>
              <a:t>}</a:t>
            </a:r>
          </a:p>
          <a:p>
            <a:r>
              <a:rPr lang="es-ES_tradnl" sz="1100" dirty="0" err="1"/>
              <a:t>document.write</a:t>
            </a:r>
            <a:r>
              <a:rPr lang="es-ES_tradnl" sz="1100" dirty="0"/>
              <a:t>("&lt;p&gt;hoy es " + </a:t>
            </a:r>
            <a:r>
              <a:rPr lang="es-ES_tradnl" sz="1100" dirty="0" err="1"/>
              <a:t>traduccion</a:t>
            </a:r>
            <a:r>
              <a:rPr lang="es-ES_tradnl" sz="1100" dirty="0"/>
              <a:t> +"&lt;/p&gt;");</a:t>
            </a:r>
            <a:endParaRPr lang="es-ES" sz="1100" dirty="0"/>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505" y="1268760"/>
            <a:ext cx="4051200" cy="136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645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endParaRPr lang="es-ES_tradnl" sz="1800" dirty="0" smtClean="0">
              <a:latin typeface="Arial" panose="020B0604020202020204" pitchFamily="34" charset="0"/>
              <a:cs typeface="Arial" panose="020B0604020202020204" pitchFamily="34" charset="0"/>
            </a:endParaRPr>
          </a:p>
          <a:p>
            <a:pPr>
              <a:buClr>
                <a:schemeClr val="accent3"/>
              </a:buClr>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lgn="ctr">
              <a:buClr>
                <a:schemeClr val="accent3"/>
              </a:buClr>
              <a:buNone/>
              <a:defRPr/>
            </a:pPr>
            <a:r>
              <a:rPr lang="es-ES_tradnl" sz="2500" b="1" dirty="0" smtClean="0">
                <a:latin typeface="Arial" panose="020B0604020202020204" pitchFamily="34" charset="0"/>
                <a:cs typeface="Arial" panose="020B0604020202020204" pitchFamily="34" charset="0"/>
              </a:rPr>
              <a:t>EJERCICIOS BÁSICOS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Ejercicios!</a:t>
            </a:r>
            <a:endParaRPr lang="es-ES" dirty="0">
              <a:solidFill>
                <a:schemeClr val="tx1"/>
              </a:solidFill>
            </a:endParaRPr>
          </a:p>
        </p:txBody>
      </p:sp>
    </p:spTree>
    <p:extLst>
      <p:ext uri="{BB962C8B-B14F-4D97-AF65-F5344CB8AC3E}">
        <p14:creationId xmlns:p14="http://schemas.microsoft.com/office/powerpoint/2010/main" val="1933836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fontAlgn="auto" hangingPunct="1">
              <a:spcAft>
                <a:spcPts val="0"/>
              </a:spcAft>
              <a:buClr>
                <a:schemeClr val="accent3"/>
              </a:buClr>
              <a:buNone/>
              <a:defRPr/>
            </a:pPr>
            <a:r>
              <a:rPr lang="es-ES_tradnl" sz="1800" dirty="0" smtClean="0">
                <a:latin typeface="Arial" panose="020B0604020202020204" pitchFamily="34" charset="0"/>
                <a:cs typeface="Arial" panose="020B0604020202020204" pitchFamily="34" charset="0"/>
              </a:rPr>
              <a:t>Hay 3 formas de incluir </a:t>
            </a:r>
            <a:r>
              <a:rPr lang="es-ES_tradnl" sz="1800" dirty="0" err="1" smtClean="0">
                <a:latin typeface="Arial" panose="020B0604020202020204" pitchFamily="34" charset="0"/>
                <a:cs typeface="Arial" panose="020B0604020202020204" pitchFamily="34" charset="0"/>
              </a:rPr>
              <a:t>javascript</a:t>
            </a:r>
            <a:r>
              <a:rPr lang="es-ES_tradnl" sz="1800" dirty="0" smtClean="0">
                <a:latin typeface="Arial" panose="020B0604020202020204" pitchFamily="34" charset="0"/>
                <a:cs typeface="Arial" panose="020B0604020202020204" pitchFamily="34" charset="0"/>
              </a:rPr>
              <a:t> en nuestros archivos:</a:t>
            </a:r>
          </a:p>
          <a:p>
            <a:pPr marL="0" indent="0" eaLnBrk="1" fontAlgn="auto" hangingPunct="1">
              <a:spcAft>
                <a:spcPts val="0"/>
              </a:spcAft>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JavaScript </a:t>
            </a:r>
            <a:r>
              <a:rPr lang="es-ES_tradnl" sz="1800" dirty="0" smtClean="0">
                <a:latin typeface="Arial" panose="020B0604020202020204" pitchFamily="34" charset="0"/>
                <a:cs typeface="Arial" panose="020B0604020202020204" pitchFamily="34" charset="0"/>
              </a:rPr>
              <a:t>en el mismo documento</a:t>
            </a: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El código </a:t>
            </a:r>
            <a:r>
              <a:rPr lang="es-ES" sz="1800" dirty="0">
                <a:latin typeface="Arial" panose="020B0604020202020204" pitchFamily="34" charset="0"/>
                <a:cs typeface="Arial" panose="020B0604020202020204" pitchFamily="34" charset="0"/>
              </a:rPr>
              <a:t>JavaScript se encierra entre etiquetas &lt;script&gt; </a:t>
            </a:r>
            <a:r>
              <a:rPr lang="es-ES" sz="1800" dirty="0" smtClean="0">
                <a:latin typeface="Arial" panose="020B0604020202020204" pitchFamily="34" charset="0"/>
                <a:cs typeface="Arial" panose="020B0604020202020204" pitchFamily="34" charset="0"/>
              </a:rPr>
              <a:t>y se </a:t>
            </a:r>
            <a:r>
              <a:rPr lang="es-ES" sz="1800" dirty="0">
                <a:latin typeface="Arial" panose="020B0604020202020204" pitchFamily="34" charset="0"/>
                <a:cs typeface="Arial" panose="020B0604020202020204" pitchFamily="34" charset="0"/>
              </a:rPr>
              <a:t>incluye </a:t>
            </a:r>
            <a:r>
              <a:rPr lang="es-ES" sz="1800" dirty="0" smtClean="0">
                <a:latin typeface="Arial" panose="020B0604020202020204" pitchFamily="34" charset="0"/>
                <a:cs typeface="Arial" panose="020B0604020202020204" pitchFamily="34" charset="0"/>
              </a:rPr>
              <a:t>en cualquier </a:t>
            </a:r>
            <a:r>
              <a:rPr lang="es-ES" sz="1800" dirty="0">
                <a:latin typeface="Arial" panose="020B0604020202020204" pitchFamily="34" charset="0"/>
                <a:cs typeface="Arial" panose="020B0604020202020204" pitchFamily="34" charset="0"/>
              </a:rPr>
              <a:t>parte </a:t>
            </a:r>
            <a:r>
              <a:rPr lang="es-ES" sz="1800" dirty="0" smtClean="0">
                <a:latin typeface="Arial" panose="020B0604020202020204" pitchFamily="34" charset="0"/>
                <a:cs typeface="Arial" panose="020B0604020202020204" pitchFamily="34" charset="0"/>
              </a:rPr>
              <a:t>del documento</a:t>
            </a:r>
            <a:endParaRPr lang="es-ES_tradnl"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Para que la página XHTML resultante sea válida, es necesario añadir el atributo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 ala etiqueta &lt;script&gt;. </a:t>
            </a:r>
            <a:r>
              <a:rPr lang="es-ES" sz="1800" dirty="0" smtClean="0">
                <a:latin typeface="Arial" panose="020B0604020202020204" pitchFamily="34" charset="0"/>
                <a:cs typeface="Arial" panose="020B0604020202020204" pitchFamily="34" charset="0"/>
              </a:rPr>
              <a:t>Valor: </a:t>
            </a:r>
            <a:r>
              <a:rPr lang="es-ES" sz="1800" dirty="0" err="1" smtClean="0">
                <a:latin typeface="Arial" panose="020B0604020202020204" pitchFamily="34" charset="0"/>
                <a:cs typeface="Arial" panose="020B0604020202020204" pitchFamily="34" charset="0"/>
              </a:rPr>
              <a:t>text</a:t>
            </a:r>
            <a:r>
              <a:rPr lang="es-ES" sz="1800" dirty="0" smtClean="0">
                <a:latin typeface="Arial" panose="020B0604020202020204" pitchFamily="34" charset="0"/>
                <a:cs typeface="Arial" panose="020B0604020202020204" pitchFamily="34" charset="0"/>
              </a:rPr>
              <a:t>/</a:t>
            </a:r>
            <a:r>
              <a:rPr lang="es-ES" sz="1800" dirty="0" err="1" smtClean="0">
                <a:latin typeface="Arial" panose="020B0604020202020204" pitchFamily="34" charset="0"/>
                <a:cs typeface="Arial" panose="020B0604020202020204" pitchFamily="34" charset="0"/>
              </a:rPr>
              <a:t>javascript</a:t>
            </a:r>
            <a:r>
              <a:rPr lang="es-ES" sz="1800" dirty="0">
                <a:latin typeface="Arial" panose="020B0604020202020204" pitchFamily="34" charset="0"/>
                <a:cs typeface="Arial" panose="020B0604020202020204" pitchFamily="34" charset="0"/>
              </a:rPr>
              <a:t>.</a:t>
            </a:r>
            <a:endParaRPr lang="es-ES" sz="1800" dirty="0" smtClean="0">
              <a:latin typeface="Arial" panose="020B0604020202020204" pitchFamily="34" charset="0"/>
              <a:cs typeface="Arial" panose="020B0604020202020204" pitchFamily="34" charset="0"/>
            </a:endParaRPr>
          </a:p>
          <a:p>
            <a:pPr>
              <a:buClr>
                <a:schemeClr val="accent3"/>
              </a:buClr>
              <a:defRPr/>
            </a:pPr>
            <a:endParaRPr lang="es-ES"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Definir JavaScript en un archivo </a:t>
            </a:r>
            <a:r>
              <a:rPr lang="es-ES" sz="1800" dirty="0" smtClean="0">
                <a:latin typeface="Arial" panose="020B0604020202020204" pitchFamily="34" charset="0"/>
                <a:cs typeface="Arial" panose="020B0604020202020204" pitchFamily="34" charset="0"/>
              </a:rPr>
              <a:t>externo</a:t>
            </a:r>
          </a:p>
          <a:p>
            <a:pPr marL="440871" lvl="1" indent="0">
              <a:buClr>
                <a:schemeClr val="accent3"/>
              </a:buClr>
              <a:buNone/>
              <a:defRPr/>
            </a:pPr>
            <a:r>
              <a:rPr lang="es-ES" sz="1800" dirty="0">
                <a:latin typeface="Arial" panose="020B0604020202020204" pitchFamily="34" charset="0"/>
                <a:cs typeface="Arial" panose="020B0604020202020204" pitchFamily="34" charset="0"/>
              </a:rPr>
              <a:t>Las instrucciones JavaScript se pueden incluir en un archivo externo de tipo JavaScript que los documentos XHTML enlazan mediante la etiqueta &lt;script&gt;. </a:t>
            </a: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800" dirty="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Ejm</a:t>
            </a:r>
            <a:r>
              <a:rPr lang="es-ES_tradnl" sz="1800" dirty="0">
                <a:latin typeface="Arial" panose="020B0604020202020204" pitchFamily="34" charset="0"/>
                <a:cs typeface="Arial" panose="020B0604020202020204" pitchFamily="34" charset="0"/>
              </a:rPr>
              <a:t>: &lt;script </a:t>
            </a:r>
            <a:r>
              <a:rPr lang="es-ES_tradnl" sz="1800" dirty="0" err="1">
                <a:latin typeface="Arial" panose="020B0604020202020204" pitchFamily="34" charset="0"/>
                <a:cs typeface="Arial" panose="020B0604020202020204" pitchFamily="34" charset="0"/>
              </a:rPr>
              <a:t>type</a:t>
            </a:r>
            <a:r>
              <a:rPr lang="es-ES_tradnl" sz="1800" dirty="0">
                <a:latin typeface="Arial" panose="020B0604020202020204" pitchFamily="34" charset="0"/>
                <a:cs typeface="Arial" panose="020B0604020202020204" pitchFamily="34" charset="0"/>
              </a:rPr>
              <a:t>="</a:t>
            </a:r>
            <a:r>
              <a:rPr lang="es-ES_tradnl" sz="1800" dirty="0" err="1">
                <a:latin typeface="Arial" panose="020B0604020202020204" pitchFamily="34" charset="0"/>
                <a:cs typeface="Arial" panose="020B0604020202020204" pitchFamily="34" charset="0"/>
              </a:rPr>
              <a:t>text</a:t>
            </a:r>
            <a:r>
              <a:rPr lang="es-ES_tradnl" sz="1800" dirty="0">
                <a:latin typeface="Arial" panose="020B0604020202020204" pitchFamily="34" charset="0"/>
                <a:cs typeface="Arial" panose="020B0604020202020204" pitchFamily="34" charset="0"/>
              </a:rPr>
              <a:t>/</a:t>
            </a:r>
            <a:r>
              <a:rPr lang="es-ES_tradnl" sz="1800" dirty="0" err="1">
                <a:latin typeface="Arial" panose="020B0604020202020204" pitchFamily="34" charset="0"/>
                <a:cs typeface="Arial" panose="020B0604020202020204" pitchFamily="34" charset="0"/>
              </a:rPr>
              <a:t>javascript</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src</a:t>
            </a:r>
            <a:r>
              <a:rPr lang="es-ES_tradnl" sz="1800" dirty="0">
                <a:latin typeface="Arial" panose="020B0604020202020204" pitchFamily="34" charset="0"/>
                <a:cs typeface="Arial" panose="020B0604020202020204" pitchFamily="34" charset="0"/>
              </a:rPr>
              <a:t>="/</a:t>
            </a:r>
            <a:r>
              <a:rPr lang="es-ES_tradnl" sz="1800" dirty="0" err="1">
                <a:latin typeface="Arial" panose="020B0604020202020204" pitchFamily="34" charset="0"/>
                <a:cs typeface="Arial" panose="020B0604020202020204" pitchFamily="34" charset="0"/>
              </a:rPr>
              <a:t>js</a:t>
            </a:r>
            <a:r>
              <a:rPr lang="es-ES_tradnl" sz="1800" dirty="0">
                <a:latin typeface="Arial" panose="020B0604020202020204" pitchFamily="34" charset="0"/>
                <a:cs typeface="Arial" panose="020B0604020202020204" pitchFamily="34" charset="0"/>
              </a:rPr>
              <a:t>/codigo.js"&gt;&lt;/script&gt; </a:t>
            </a:r>
          </a:p>
        </p:txBody>
      </p:sp>
      <p:sp>
        <p:nvSpPr>
          <p:cNvPr id="6" name="Marcador de texto 5"/>
          <p:cNvSpPr>
            <a:spLocks noGrp="1"/>
          </p:cNvSpPr>
          <p:nvPr>
            <p:ph type="body" sz="quarter" idx="13"/>
          </p:nvPr>
        </p:nvSpPr>
        <p:spPr>
          <a:xfrm>
            <a:off x="1115616" y="6516"/>
            <a:ext cx="6840760" cy="398147"/>
          </a:xfrm>
        </p:spPr>
        <p:txBody>
          <a:bodyPr/>
          <a:lstStyle/>
          <a:p>
            <a:r>
              <a:rPr lang="es-ES" dirty="0">
                <a:solidFill>
                  <a:schemeClr val="tx1"/>
                </a:solidFill>
              </a:rPr>
              <a:t>HTML + </a:t>
            </a:r>
            <a:r>
              <a:rPr lang="es-ES" dirty="0" smtClean="0">
                <a:solidFill>
                  <a:schemeClr val="tx1"/>
                </a:solidFill>
              </a:rPr>
              <a:t>Incluir JavaScript</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107604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función es un conjunto de instrucciones que se agrupan para realizar una tarea concreta y que se pueden reutilizar </a:t>
            </a:r>
            <a:r>
              <a:rPr lang="es-ES" sz="1800" dirty="0" smtClean="0">
                <a:latin typeface="Arial" panose="020B0604020202020204" pitchFamily="34" charset="0"/>
                <a:cs typeface="Arial" panose="020B0604020202020204" pitchFamily="34" charset="0"/>
              </a:rPr>
              <a:t>fácilmente</a:t>
            </a:r>
          </a:p>
          <a:p>
            <a:pPr marL="0" indent="0">
              <a:buClr>
                <a:schemeClr val="accent3"/>
              </a:buClr>
              <a:buNone/>
              <a:defRPr/>
            </a:pPr>
            <a:endParaRPr lang="pt-BR" sz="1800" dirty="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Las </a:t>
            </a:r>
            <a:r>
              <a:rPr lang="es-ES" sz="1800" dirty="0">
                <a:latin typeface="Arial" panose="020B0604020202020204" pitchFamily="34" charset="0"/>
                <a:cs typeface="Arial" panose="020B0604020202020204" pitchFamily="34" charset="0"/>
              </a:rPr>
              <a:t>funciones en JavaScript se definen mediante la palabra reservada </a:t>
            </a:r>
            <a:r>
              <a:rPr lang="es-ES" sz="1800" dirty="0" err="1">
                <a:latin typeface="Arial" panose="020B0604020202020204" pitchFamily="34" charset="0"/>
                <a:cs typeface="Arial" panose="020B0604020202020204" pitchFamily="34" charset="0"/>
              </a:rPr>
              <a:t>function</a:t>
            </a:r>
            <a:r>
              <a:rPr lang="es-ES" sz="1800" dirty="0">
                <a:latin typeface="Arial" panose="020B0604020202020204" pitchFamily="34" charset="0"/>
                <a:cs typeface="Arial" panose="020B0604020202020204" pitchFamily="34" charset="0"/>
              </a:rPr>
              <a:t>, seguida del nombre de la función.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1884363" lvl="5" indent="0">
              <a:buClr>
                <a:schemeClr val="accent3"/>
              </a:buClr>
              <a:buNone/>
              <a:defRPr/>
            </a:pPr>
            <a:r>
              <a:rPr lang="es-ES_tradnl" sz="1500" dirty="0" err="1">
                <a:latin typeface="Arial" panose="020B0604020202020204" pitchFamily="34" charset="0"/>
                <a:cs typeface="Arial" panose="020B0604020202020204" pitchFamily="34" charset="0"/>
              </a:rPr>
              <a:t>function</a:t>
            </a:r>
            <a:r>
              <a:rPr lang="es-ES_tradnl" sz="1500" dirty="0">
                <a:latin typeface="Arial" panose="020B0604020202020204" pitchFamily="34" charset="0"/>
                <a:cs typeface="Arial" panose="020B0604020202020204" pitchFamily="34" charset="0"/>
              </a:rPr>
              <a:t> </a:t>
            </a:r>
            <a:r>
              <a:rPr lang="es-ES_tradnl" sz="1500" dirty="0" err="1">
                <a:latin typeface="Arial" panose="020B0604020202020204" pitchFamily="34" charset="0"/>
                <a:cs typeface="Arial" panose="020B0604020202020204" pitchFamily="34" charset="0"/>
              </a:rPr>
              <a:t>nombre_funcion</a:t>
            </a:r>
            <a:r>
              <a:rPr lang="es-ES_tradnl" sz="1500" dirty="0">
                <a:latin typeface="Arial" panose="020B0604020202020204" pitchFamily="34" charset="0"/>
                <a:cs typeface="Arial" panose="020B0604020202020204" pitchFamily="34" charset="0"/>
              </a:rPr>
              <a:t>() </a:t>
            </a:r>
            <a:endParaRPr lang="es-ES_tradnl" sz="1500" dirty="0" smtClean="0">
              <a:latin typeface="Arial" panose="020B0604020202020204" pitchFamily="34" charset="0"/>
              <a:cs typeface="Arial" panose="020B0604020202020204" pitchFamily="34" charset="0"/>
            </a:endParaRPr>
          </a:p>
          <a:p>
            <a:pPr marL="1884363" lvl="5" indent="0">
              <a:buClr>
                <a:schemeClr val="accent3"/>
              </a:buClr>
              <a:buNone/>
              <a:defRPr/>
            </a:pPr>
            <a:r>
              <a:rPr lang="es-ES_tradnl" sz="1500" dirty="0" smtClean="0">
                <a:latin typeface="Arial" panose="020B0604020202020204" pitchFamily="34" charset="0"/>
                <a:cs typeface="Arial" panose="020B0604020202020204" pitchFamily="34" charset="0"/>
              </a:rPr>
              <a:t>{ ... </a:t>
            </a:r>
          </a:p>
          <a:p>
            <a:pPr marL="1884363" lvl="5" indent="0">
              <a:buClr>
                <a:schemeClr val="accent3"/>
              </a:buClr>
              <a:buNone/>
              <a:defRPr/>
            </a:pPr>
            <a:r>
              <a:rPr lang="es-ES_tradnl" sz="1500" dirty="0" smtClean="0">
                <a:latin typeface="Arial" panose="020B0604020202020204" pitchFamily="34" charset="0"/>
                <a:cs typeface="Arial" panose="020B0604020202020204" pitchFamily="34" charset="0"/>
              </a:rPr>
              <a:t>}</a:t>
            </a:r>
            <a:endParaRPr lang="es-ES_tradnl" sz="15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Para llamar a la función y se ejecute su contenido es necesario escribir en una línea de código su nombre con los paréntesis:</a:t>
            </a:r>
          </a:p>
          <a:p>
            <a:pPr marL="0" lvl="5" indent="0">
              <a:buClr>
                <a:schemeClr val="accent3"/>
              </a:buClr>
              <a:buNone/>
              <a:defRPr/>
            </a:pPr>
            <a:r>
              <a:rPr lang="es-ES_tradnl" sz="1500" dirty="0" smtClean="0">
                <a:latin typeface="Arial" panose="020B0604020202020204" pitchFamily="34" charset="0"/>
                <a:cs typeface="Arial" panose="020B0604020202020204" pitchFamily="34" charset="0"/>
              </a:rPr>
              <a:t>		 </a:t>
            </a:r>
            <a:r>
              <a:rPr lang="es-ES_tradnl" sz="1500" dirty="0" err="1">
                <a:latin typeface="Arial" panose="020B0604020202020204" pitchFamily="34" charset="0"/>
                <a:cs typeface="Arial" panose="020B0604020202020204" pitchFamily="34" charset="0"/>
              </a:rPr>
              <a:t>nombre_funcion</a:t>
            </a:r>
            <a:r>
              <a:rPr lang="es-ES_tradnl" sz="1500" dirty="0" smtClean="0">
                <a:latin typeface="Arial" panose="020B0604020202020204" pitchFamily="34" charset="0"/>
                <a:cs typeface="Arial" panose="020B0604020202020204" pitchFamily="34" charset="0"/>
              </a:rPr>
              <a:t>(); // sin usar la palabra </a:t>
            </a:r>
            <a:r>
              <a:rPr lang="es-ES_tradnl" sz="1500" dirty="0" err="1" smtClean="0">
                <a:latin typeface="Arial" panose="020B0604020202020204" pitchFamily="34" charset="0"/>
                <a:cs typeface="Arial" panose="020B0604020202020204" pitchFamily="34" charset="0"/>
              </a:rPr>
              <a:t>function</a:t>
            </a:r>
            <a:r>
              <a:rPr lang="es-ES_tradnl" sz="1500" dirty="0" smtClean="0">
                <a:latin typeface="Arial" panose="020B0604020202020204" pitchFamily="34" charset="0"/>
                <a:cs typeface="Arial" panose="020B0604020202020204" pitchFamily="34" charset="0"/>
              </a:rPr>
              <a:t>!</a:t>
            </a:r>
            <a:endParaRPr lang="es-ES_tradnl" sz="15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Tree>
    <p:extLst>
      <p:ext uri="{BB962C8B-B14F-4D97-AF65-F5344CB8AC3E}">
        <p14:creationId xmlns:p14="http://schemas.microsoft.com/office/powerpoint/2010/main" val="2455898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smtClean="0">
                <a:latin typeface="Arial" panose="020B0604020202020204" pitchFamily="34" charset="0"/>
                <a:cs typeface="Arial" panose="020B0604020202020204" pitchFamily="34" charset="0"/>
              </a:rPr>
              <a:t>Las funciones pueden tener lo que llamaremos “</a:t>
            </a:r>
            <a:r>
              <a:rPr lang="es-ES" sz="1800" dirty="0" err="1" smtClean="0">
                <a:latin typeface="Arial" panose="020B0604020202020204" pitchFamily="34" charset="0"/>
                <a:cs typeface="Arial" panose="020B0604020202020204" pitchFamily="34" charset="0"/>
              </a:rPr>
              <a:t>parametros</a:t>
            </a:r>
            <a:r>
              <a:rPr lang="es-ES" sz="1800" dirty="0" smtClean="0">
                <a:latin typeface="Arial" panose="020B0604020202020204" pitchFamily="34" charset="0"/>
                <a:cs typeface="Arial" panose="020B0604020202020204" pitchFamily="34" charset="0"/>
              </a:rPr>
              <a:t> de entrada”</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285750" indent="-285750">
              <a:buClr>
                <a:schemeClr val="accent3"/>
              </a:buClr>
              <a:defRPr/>
            </a:pPr>
            <a:r>
              <a:rPr lang="es-ES" sz="1800" dirty="0">
                <a:latin typeface="Arial" panose="020B0604020202020204" pitchFamily="34" charset="0"/>
                <a:cs typeface="Arial" panose="020B0604020202020204" pitchFamily="34" charset="0"/>
              </a:rPr>
              <a:t>Los parámetros se usan para mandar valores a las </a:t>
            </a:r>
            <a:r>
              <a:rPr lang="es-ES" sz="1800" dirty="0" smtClean="0">
                <a:latin typeface="Arial" panose="020B0604020202020204" pitchFamily="34" charset="0"/>
                <a:cs typeface="Arial" panose="020B0604020202020204" pitchFamily="34" charset="0"/>
              </a:rPr>
              <a:t>funciones</a:t>
            </a:r>
          </a:p>
          <a:p>
            <a:pPr marL="285750" indent="-285750">
              <a:buClr>
                <a:schemeClr val="accent3"/>
              </a:buClr>
              <a:defRPr/>
            </a:pPr>
            <a:r>
              <a:rPr lang="es-ES" sz="1800" dirty="0" smtClean="0">
                <a:latin typeface="Arial" panose="020B0604020202020204" pitchFamily="34" charset="0"/>
                <a:cs typeface="Arial" panose="020B0604020202020204" pitchFamily="34" charset="0"/>
              </a:rPr>
              <a:t>Una </a:t>
            </a:r>
            <a:r>
              <a:rPr lang="es-ES" sz="1800" dirty="0">
                <a:latin typeface="Arial" panose="020B0604020202020204" pitchFamily="34" charset="0"/>
                <a:cs typeface="Arial" panose="020B0604020202020204" pitchFamily="34" charset="0"/>
              </a:rPr>
              <a:t>función trabajará con los parámetros para realizar las </a:t>
            </a:r>
            <a:r>
              <a:rPr lang="es-ES" sz="1800" dirty="0" smtClean="0">
                <a:latin typeface="Arial" panose="020B0604020202020204" pitchFamily="34" charset="0"/>
                <a:cs typeface="Arial" panose="020B0604020202020204" pitchFamily="34" charset="0"/>
              </a:rPr>
              <a:t>acciones</a:t>
            </a:r>
          </a:p>
          <a:p>
            <a:pPr marL="285750" indent="-285750">
              <a:buClr>
                <a:schemeClr val="accent3"/>
              </a:buClr>
              <a:defRPr/>
            </a:pPr>
            <a:endParaRPr lang="es-ES_tradnl" sz="1800" dirty="0">
              <a:latin typeface="Arial" panose="020B0604020202020204" pitchFamily="34" charset="0"/>
              <a:cs typeface="Arial" panose="020B0604020202020204" pitchFamily="34" charset="0"/>
            </a:endParaRPr>
          </a:p>
          <a:p>
            <a:pPr marL="876300" lvl="2" indent="0">
              <a:buClr>
                <a:schemeClr val="accent3"/>
              </a:buClr>
              <a:buNone/>
              <a:defRPr/>
            </a:pPr>
            <a:r>
              <a:rPr lang="es-ES" sz="1600" dirty="0" err="1">
                <a:latin typeface="+mj-lt"/>
              </a:rPr>
              <a:t>function</a:t>
            </a:r>
            <a:r>
              <a:rPr lang="es-ES" sz="1600" dirty="0">
                <a:latin typeface="+mj-lt"/>
              </a:rPr>
              <a:t> </a:t>
            </a:r>
            <a:r>
              <a:rPr lang="es-ES" sz="1600" dirty="0" err="1">
                <a:latin typeface="+mj-lt"/>
              </a:rPr>
              <a:t>escribirBienvenida</a:t>
            </a:r>
            <a:r>
              <a:rPr lang="es-ES" sz="1600" dirty="0">
                <a:latin typeface="+mj-lt"/>
              </a:rPr>
              <a:t>(nombre</a:t>
            </a:r>
            <a:r>
              <a:rPr lang="es-ES" sz="1600" dirty="0" smtClean="0">
                <a:latin typeface="+mj-lt"/>
              </a:rPr>
              <a:t>)</a:t>
            </a:r>
          </a:p>
          <a:p>
            <a:pPr marL="876300" lvl="2" indent="0">
              <a:buClr>
                <a:schemeClr val="accent3"/>
              </a:buClr>
              <a:buNone/>
              <a:defRPr/>
            </a:pPr>
            <a:r>
              <a:rPr lang="es-ES" sz="1600" dirty="0" smtClean="0">
                <a:latin typeface="+mj-lt"/>
              </a:rPr>
              <a:t>{ </a:t>
            </a:r>
          </a:p>
          <a:p>
            <a:pPr marL="876300" lvl="2" indent="0">
              <a:buClr>
                <a:schemeClr val="accent3"/>
              </a:buClr>
              <a:buNone/>
              <a:defRPr/>
            </a:pPr>
            <a:r>
              <a:rPr lang="es-ES" sz="1600" dirty="0" smtClean="0">
                <a:latin typeface="+mj-lt"/>
              </a:rPr>
              <a:t>		</a:t>
            </a:r>
            <a:r>
              <a:rPr lang="es-ES" sz="1600" dirty="0" err="1" smtClean="0">
                <a:latin typeface="+mj-lt"/>
              </a:rPr>
              <a:t>document.write</a:t>
            </a:r>
            <a:r>
              <a:rPr lang="es-ES" sz="1600" dirty="0">
                <a:latin typeface="+mj-lt"/>
              </a:rPr>
              <a:t>("&lt;H1&gt;Hola " + nombre + "&lt;/H1&gt;") </a:t>
            </a:r>
            <a:endParaRPr lang="es-ES" sz="1600" dirty="0" smtClean="0">
              <a:latin typeface="+mj-lt"/>
            </a:endParaRPr>
          </a:p>
          <a:p>
            <a:pPr marL="876300" lvl="2" indent="0">
              <a:buClr>
                <a:schemeClr val="accent3"/>
              </a:buClr>
              <a:buNone/>
              <a:defRPr/>
            </a:pPr>
            <a:r>
              <a:rPr lang="es-ES" sz="1600" dirty="0" smtClean="0">
                <a:latin typeface="+mj-lt"/>
              </a:rPr>
              <a:t>}</a:t>
            </a:r>
            <a:endParaRPr lang="es-ES_tradnl" sz="1600" dirty="0">
              <a:latin typeface="+mj-lt"/>
              <a:cs typeface="Arial" panose="020B0604020202020204" pitchFamily="34" charset="0"/>
            </a:endParaRPr>
          </a:p>
          <a:p>
            <a:pPr marL="0" lvl="1" indent="0">
              <a:buClr>
                <a:schemeClr val="accent3"/>
              </a:buClr>
              <a:buNone/>
              <a:defRPr/>
            </a:pPr>
            <a:endParaRPr lang="es-ES_tradnl" sz="1800" dirty="0">
              <a:cs typeface="Arial" panose="020B0604020202020204" pitchFamily="34" charset="0"/>
            </a:endParaRPr>
          </a:p>
          <a:p>
            <a:pPr marL="285750" lvl="1" indent="-285750">
              <a:buClr>
                <a:schemeClr val="accent3"/>
              </a:buClr>
              <a:buFont typeface="Arial" panose="020B0604020202020204" pitchFamily="34" charset="0"/>
              <a:buChar char="•"/>
              <a:defRPr/>
            </a:pPr>
            <a:r>
              <a:rPr lang="es-ES" sz="1800" dirty="0" smtClean="0">
                <a:latin typeface="Arial" panose="020B0604020202020204" pitchFamily="34" charset="0"/>
                <a:cs typeface="Arial" panose="020B0604020202020204" pitchFamily="34" charset="0"/>
              </a:rPr>
              <a:t>Para </a:t>
            </a:r>
            <a:r>
              <a:rPr lang="es-ES" sz="1800" dirty="0">
                <a:latin typeface="Arial" panose="020B0604020202020204" pitchFamily="34" charset="0"/>
                <a:cs typeface="Arial" panose="020B0604020202020204" pitchFamily="34" charset="0"/>
              </a:rPr>
              <a:t>definir en la función un parámetro tenemos que poner el nombre de la variable que va a almacenar el dato que le pasemos. </a:t>
            </a:r>
            <a:endParaRPr lang="es-ES" sz="1800" dirty="0" smtClean="0">
              <a:latin typeface="Arial" panose="020B0604020202020204" pitchFamily="34" charset="0"/>
              <a:cs typeface="Arial" panose="020B0604020202020204" pitchFamily="34" charset="0"/>
            </a:endParaRPr>
          </a:p>
          <a:p>
            <a:pPr marL="285750" lvl="1" indent="-285750">
              <a:buClr>
                <a:schemeClr val="accent3"/>
              </a:buClr>
              <a:buFont typeface="Arial" panose="020B0604020202020204" pitchFamily="34" charset="0"/>
              <a:buChar char="•"/>
              <a:defRPr/>
            </a:pPr>
            <a:r>
              <a:rPr lang="es-ES" sz="1800" dirty="0" smtClean="0">
                <a:latin typeface="Arial" panose="020B0604020202020204" pitchFamily="34" charset="0"/>
                <a:cs typeface="Arial" panose="020B0604020202020204" pitchFamily="34" charset="0"/>
              </a:rPr>
              <a:t>Esa </a:t>
            </a:r>
            <a:r>
              <a:rPr lang="es-ES" sz="1800" dirty="0">
                <a:latin typeface="Arial" panose="020B0604020202020204" pitchFamily="34" charset="0"/>
                <a:cs typeface="Arial" panose="020B0604020202020204" pitchFamily="34" charset="0"/>
              </a:rPr>
              <a:t>variable, que en este caso se llama nombre, tendrá como valor el dato que le pasemos a la función cuando la llamemos</a:t>
            </a: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Tree>
    <p:extLst>
      <p:ext uri="{BB962C8B-B14F-4D97-AF65-F5344CB8AC3E}">
        <p14:creationId xmlns:p14="http://schemas.microsoft.com/office/powerpoint/2010/main" val="208095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t>Una función puede recibir tantos parámetros como queramos y para expresarlo se colocan los nombres de los parámetros separados por comas, dentro de los </a:t>
            </a:r>
            <a:r>
              <a:rPr lang="es-ES" sz="1800" dirty="0" smtClean="0"/>
              <a:t>paréntesis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440871" lvl="1" indent="0">
              <a:buClr>
                <a:schemeClr val="accent3"/>
              </a:buClr>
              <a:buNone/>
              <a:defRPr/>
            </a:pPr>
            <a:r>
              <a:rPr lang="es-ES" sz="1600" dirty="0" err="1"/>
              <a:t>function</a:t>
            </a:r>
            <a:r>
              <a:rPr lang="es-ES" sz="1600" dirty="0"/>
              <a:t> </a:t>
            </a:r>
            <a:r>
              <a:rPr lang="es-ES" sz="1600" dirty="0" err="1"/>
              <a:t>escribirBienvenida</a:t>
            </a:r>
            <a:r>
              <a:rPr lang="es-ES" sz="1600" dirty="0"/>
              <a:t>(</a:t>
            </a:r>
            <a:r>
              <a:rPr lang="es-ES" sz="1600" dirty="0" err="1"/>
              <a:t>nombre,colorTexto</a:t>
            </a:r>
            <a:r>
              <a:rPr lang="es-ES" sz="1600" dirty="0" smtClean="0"/>
              <a:t>)</a:t>
            </a:r>
          </a:p>
          <a:p>
            <a:pPr marL="440871" lvl="1" indent="0">
              <a:buClr>
                <a:schemeClr val="accent3"/>
              </a:buClr>
              <a:buNone/>
              <a:defRPr/>
            </a:pPr>
            <a:r>
              <a:rPr lang="es-ES" sz="1600" dirty="0" smtClean="0"/>
              <a:t>{ </a:t>
            </a:r>
          </a:p>
          <a:p>
            <a:pPr marL="876300" lvl="2" indent="0">
              <a:buClr>
                <a:schemeClr val="accent3"/>
              </a:buClr>
              <a:buNone/>
              <a:defRPr/>
            </a:pPr>
            <a:r>
              <a:rPr lang="es-ES" sz="1600" dirty="0" err="1" smtClean="0"/>
              <a:t>document.write</a:t>
            </a:r>
            <a:r>
              <a:rPr lang="es-ES" sz="1600" dirty="0"/>
              <a:t>("&lt;FONT color='" + </a:t>
            </a:r>
            <a:r>
              <a:rPr lang="es-ES" sz="1600" dirty="0" err="1"/>
              <a:t>colorTexto</a:t>
            </a:r>
            <a:r>
              <a:rPr lang="es-ES" sz="1600" dirty="0"/>
              <a:t> + "'&gt;") </a:t>
            </a:r>
            <a:endParaRPr lang="es-ES" sz="1600" dirty="0" smtClean="0"/>
          </a:p>
          <a:p>
            <a:pPr marL="876300" lvl="2" indent="0">
              <a:buClr>
                <a:schemeClr val="accent3"/>
              </a:buClr>
              <a:buNone/>
              <a:defRPr/>
            </a:pPr>
            <a:r>
              <a:rPr lang="es-ES" sz="1600" dirty="0" err="1" smtClean="0"/>
              <a:t>document.write</a:t>
            </a:r>
            <a:r>
              <a:rPr lang="es-ES" sz="1600" dirty="0"/>
              <a:t>("&lt;H1&gt;Hola " + nombre + "&lt;/H1&gt;") </a:t>
            </a:r>
            <a:endParaRPr lang="es-ES" sz="1600" dirty="0" smtClean="0"/>
          </a:p>
          <a:p>
            <a:pPr marL="876300" lvl="2" indent="0">
              <a:buClr>
                <a:schemeClr val="accent3"/>
              </a:buClr>
              <a:buNone/>
              <a:defRPr/>
            </a:pPr>
            <a:r>
              <a:rPr lang="es-ES" sz="1600" dirty="0" err="1" smtClean="0"/>
              <a:t>document.write</a:t>
            </a:r>
            <a:r>
              <a:rPr lang="es-ES" sz="1600" dirty="0"/>
              <a:t>("&lt;/FONT&gt;") </a:t>
            </a:r>
            <a:endParaRPr lang="es-ES" sz="1600" dirty="0" smtClean="0"/>
          </a:p>
          <a:p>
            <a:pPr marL="440871" lvl="1" indent="0">
              <a:buClr>
                <a:schemeClr val="accent3"/>
              </a:buClr>
              <a:buNone/>
              <a:defRPr/>
            </a:pPr>
            <a:r>
              <a:rPr lang="es-ES" sz="1600" dirty="0" smtClean="0"/>
              <a:t>}</a:t>
            </a:r>
            <a:endParaRPr lang="es-ES_tradnl" sz="1600" dirty="0">
              <a:latin typeface="Arial" panose="020B0604020202020204" pitchFamily="34" charset="0"/>
              <a:cs typeface="Arial" panose="020B0604020202020204" pitchFamily="34" charset="0"/>
            </a:endParaRPr>
          </a:p>
          <a:p>
            <a:pPr marL="0" lvl="1" indent="0">
              <a:buClr>
                <a:schemeClr val="accent3"/>
              </a:buClr>
              <a:buNone/>
              <a:defRPr/>
            </a:pPr>
            <a:endParaRPr lang="es-ES_tradnl" sz="1600" dirty="0">
              <a:latin typeface="Arial" panose="020B0604020202020204" pitchFamily="34" charset="0"/>
              <a:cs typeface="Arial" panose="020B0604020202020204" pitchFamily="34" charset="0"/>
            </a:endParaRPr>
          </a:p>
          <a:p>
            <a:pPr marL="0" lvl="1" indent="0">
              <a:buClr>
                <a:schemeClr val="accent3"/>
              </a:buClr>
              <a:buNone/>
              <a:defRPr/>
            </a:pPr>
            <a:r>
              <a:rPr lang="es-ES_tradnl" sz="1600" dirty="0" smtClean="0">
                <a:latin typeface="Arial" panose="020B0604020202020204" pitchFamily="34" charset="0"/>
                <a:cs typeface="Arial" panose="020B0604020202020204" pitchFamily="34" charset="0"/>
              </a:rPr>
              <a:t>En la función anterior tenemos dos parámetros de entrada.</a:t>
            </a:r>
          </a:p>
          <a:p>
            <a:pPr marL="0" lvl="1" indent="0">
              <a:buClr>
                <a:schemeClr val="accent3"/>
              </a:buClr>
              <a:buNone/>
              <a:defRPr/>
            </a:pPr>
            <a:r>
              <a:rPr lang="es-ES_tradnl" sz="1600" dirty="0" smtClean="0">
                <a:latin typeface="Arial" panose="020B0604020202020204" pitchFamily="34" charset="0"/>
                <a:cs typeface="Arial" panose="020B0604020202020204" pitchFamily="34" charset="0"/>
              </a:rPr>
              <a:t>Para llamar a una función con parámetros de entrada tenemos que poner en la llamada, entre los paréntesis, los datos que queremos pasarle</a:t>
            </a:r>
            <a:endParaRPr lang="es-ES" sz="1600" dirty="0" smtClean="0"/>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Tree>
    <p:extLst>
      <p:ext uri="{BB962C8B-B14F-4D97-AF65-F5344CB8AC3E}">
        <p14:creationId xmlns:p14="http://schemas.microsoft.com/office/powerpoint/2010/main" val="2713336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t>Ejemplo de llamada a las funciones anteriores:</a:t>
            </a:r>
          </a:p>
          <a:p>
            <a:pPr marL="0" indent="0">
              <a:buClr>
                <a:schemeClr val="accent3"/>
              </a:buClr>
              <a:buNone/>
              <a:defRPr/>
            </a:pPr>
            <a:endParaRPr lang="es-ES_tradnl" sz="1800" dirty="0" smtClean="0"/>
          </a:p>
          <a:p>
            <a:pPr marL="0" indent="0">
              <a:buClr>
                <a:schemeClr val="accent3"/>
              </a:buClr>
              <a:buNone/>
              <a:defRPr/>
            </a:pPr>
            <a:endParaRPr lang="es-ES_tradnl" sz="1800" dirty="0"/>
          </a:p>
          <a:p>
            <a:pPr marL="0" indent="0">
              <a:buClr>
                <a:schemeClr val="accent3"/>
              </a:buClr>
              <a:buNone/>
              <a:defRPr/>
            </a:pPr>
            <a:r>
              <a:rPr lang="es-ES" sz="1600" dirty="0" smtClean="0"/>
              <a:t>		</a:t>
            </a:r>
            <a:r>
              <a:rPr lang="es-ES" sz="1600" dirty="0" err="1" smtClean="0"/>
              <a:t>escribirBienvenida</a:t>
            </a:r>
            <a:r>
              <a:rPr lang="es-ES" sz="1600" dirty="0"/>
              <a:t>("Alberto García</a:t>
            </a:r>
            <a:r>
              <a:rPr lang="es-ES" sz="1600" dirty="0" smtClean="0"/>
              <a:t>");</a:t>
            </a:r>
          </a:p>
          <a:p>
            <a:pPr marL="0" indent="0">
              <a:buClr>
                <a:schemeClr val="accent3"/>
              </a:buClr>
              <a:buNone/>
              <a:defRPr/>
            </a:pPr>
            <a:endParaRPr lang="es-ES_tradnl" sz="1600" dirty="0"/>
          </a:p>
          <a:p>
            <a:pPr marL="1851660" lvl="4" indent="0">
              <a:buClr>
                <a:schemeClr val="accent3"/>
              </a:buClr>
              <a:buNone/>
              <a:defRPr/>
            </a:pPr>
            <a:endParaRPr lang="es-ES_tradnl" sz="1600" dirty="0" smtClean="0"/>
          </a:p>
          <a:p>
            <a:pPr marL="1851660" lvl="4" indent="0">
              <a:buClr>
                <a:schemeClr val="accent3"/>
              </a:buClr>
              <a:buNone/>
              <a:defRPr/>
            </a:pPr>
            <a:endParaRPr lang="es-ES_tradnl" sz="1600" dirty="0" smtClean="0"/>
          </a:p>
          <a:p>
            <a:pPr marL="1851660" lvl="4" indent="0">
              <a:buClr>
                <a:schemeClr val="accent3"/>
              </a:buClr>
              <a:buNone/>
              <a:defRPr/>
            </a:pPr>
            <a:r>
              <a:rPr lang="es-ES" sz="1600" dirty="0" err="1"/>
              <a:t>var</a:t>
            </a:r>
            <a:r>
              <a:rPr lang="es-ES" sz="1600" dirty="0"/>
              <a:t> </a:t>
            </a:r>
            <a:r>
              <a:rPr lang="es-ES" sz="1600" dirty="0" err="1"/>
              <a:t>miNombre</a:t>
            </a:r>
            <a:r>
              <a:rPr lang="es-ES" sz="1600" dirty="0"/>
              <a:t> = "</a:t>
            </a:r>
            <a:r>
              <a:rPr lang="es-ES" sz="1600" dirty="0" smtClean="0"/>
              <a:t>Pepe“;</a:t>
            </a:r>
          </a:p>
          <a:p>
            <a:pPr marL="1851660" lvl="4" indent="0">
              <a:buClr>
                <a:schemeClr val="accent3"/>
              </a:buClr>
              <a:buNone/>
              <a:defRPr/>
            </a:pPr>
            <a:r>
              <a:rPr lang="es-ES" sz="1600" dirty="0" err="1" smtClean="0"/>
              <a:t>var</a:t>
            </a:r>
            <a:r>
              <a:rPr lang="es-ES" sz="1600" dirty="0" smtClean="0"/>
              <a:t> </a:t>
            </a:r>
            <a:r>
              <a:rPr lang="es-ES" sz="1600" dirty="0" err="1"/>
              <a:t>miColor</a:t>
            </a:r>
            <a:r>
              <a:rPr lang="es-ES" sz="1600" dirty="0"/>
              <a:t> = "</a:t>
            </a:r>
            <a:r>
              <a:rPr lang="es-ES" sz="1600" dirty="0" smtClean="0"/>
              <a:t>red“;</a:t>
            </a:r>
          </a:p>
          <a:p>
            <a:pPr marL="1851660" lvl="4" indent="0">
              <a:buClr>
                <a:schemeClr val="accent3"/>
              </a:buClr>
              <a:buNone/>
              <a:defRPr/>
            </a:pPr>
            <a:r>
              <a:rPr lang="es-ES" sz="1600" dirty="0" err="1" smtClean="0"/>
              <a:t>escribirBienvenida</a:t>
            </a:r>
            <a:r>
              <a:rPr lang="es-ES" sz="1600" dirty="0" smtClean="0"/>
              <a:t>(</a:t>
            </a:r>
            <a:r>
              <a:rPr lang="es-ES" sz="1600" dirty="0" err="1" smtClean="0"/>
              <a:t>miNombre,miColor</a:t>
            </a:r>
            <a:r>
              <a:rPr lang="es-ES" sz="1600" dirty="0" smtClean="0"/>
              <a:t>);</a:t>
            </a: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Tree>
    <p:extLst>
      <p:ext uri="{BB962C8B-B14F-4D97-AF65-F5344CB8AC3E}">
        <p14:creationId xmlns:p14="http://schemas.microsoft.com/office/powerpoint/2010/main" val="407617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t>En </a:t>
            </a:r>
            <a:r>
              <a:rPr lang="es-ES_tradnl" sz="1800" dirty="0" err="1" smtClean="0"/>
              <a:t>javascript</a:t>
            </a:r>
            <a:r>
              <a:rPr lang="es-ES_tradnl" sz="1800" dirty="0" smtClean="0"/>
              <a:t> los parámetros se pasan por valor</a:t>
            </a:r>
          </a:p>
          <a:p>
            <a:pPr marL="0" indent="0">
              <a:buClr>
                <a:schemeClr val="accent3"/>
              </a:buClr>
              <a:buNone/>
              <a:defRPr/>
            </a:pPr>
            <a:endParaRPr lang="es-ES_tradnl" sz="1800" dirty="0" smtClean="0"/>
          </a:p>
          <a:p>
            <a:pPr marL="0" indent="0">
              <a:buClr>
                <a:schemeClr val="accent3"/>
              </a:buClr>
              <a:buNone/>
              <a:defRPr/>
            </a:pPr>
            <a:r>
              <a:rPr lang="es-ES" sz="1600" dirty="0"/>
              <a:t>Esto quiere decir que estamos pasando valores y no </a:t>
            </a:r>
            <a:r>
              <a:rPr lang="es-ES" sz="1600" dirty="0" smtClean="0"/>
              <a:t>variables</a:t>
            </a:r>
          </a:p>
          <a:p>
            <a:pPr marL="0" indent="0">
              <a:buClr>
                <a:schemeClr val="accent3"/>
              </a:buClr>
              <a:buNone/>
              <a:defRPr/>
            </a:pPr>
            <a:endParaRPr lang="es-ES" sz="1600" dirty="0" smtClean="0"/>
          </a:p>
          <a:p>
            <a:pPr marL="0" indent="0">
              <a:buClr>
                <a:schemeClr val="accent3"/>
              </a:buClr>
              <a:buNone/>
              <a:defRPr/>
            </a:pPr>
            <a:r>
              <a:rPr lang="es-ES" sz="1600" dirty="0" smtClean="0"/>
              <a:t>En </a:t>
            </a:r>
            <a:r>
              <a:rPr lang="es-ES" sz="1600" dirty="0"/>
              <a:t>la práctica, aunque modifiquemos un parámetro en una función, la variable original que habíamos pasado no cambiará su valor</a:t>
            </a:r>
            <a:endParaRPr lang="es-ES" sz="1600" dirty="0" smtClean="0"/>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
        <p:nvSpPr>
          <p:cNvPr id="2" name="1 Rectángulo"/>
          <p:cNvSpPr/>
          <p:nvPr/>
        </p:nvSpPr>
        <p:spPr>
          <a:xfrm>
            <a:off x="1331640" y="3284984"/>
            <a:ext cx="7560840" cy="2308324"/>
          </a:xfrm>
          <a:prstGeom prst="rect">
            <a:avLst/>
          </a:prstGeom>
          <a:ln>
            <a:solidFill>
              <a:schemeClr val="accent1"/>
            </a:solidFill>
          </a:ln>
        </p:spPr>
        <p:txBody>
          <a:bodyPr wrap="square">
            <a:spAutoFit/>
          </a:bodyPr>
          <a:lstStyle/>
          <a:p>
            <a:pPr lvl="1"/>
            <a:r>
              <a:rPr lang="es-ES" sz="1600" dirty="0" err="1"/>
              <a:t>function</a:t>
            </a:r>
            <a:r>
              <a:rPr lang="es-ES" sz="1600" dirty="0"/>
              <a:t> </a:t>
            </a:r>
            <a:r>
              <a:rPr lang="es-ES" sz="1600" dirty="0" err="1"/>
              <a:t>pasoPorValor</a:t>
            </a:r>
            <a:r>
              <a:rPr lang="es-ES" sz="1600" dirty="0"/>
              <a:t>(</a:t>
            </a:r>
            <a:r>
              <a:rPr lang="es-ES" sz="1600" dirty="0" err="1"/>
              <a:t>miParametro</a:t>
            </a:r>
            <a:r>
              <a:rPr lang="es-ES" sz="1600" dirty="0"/>
              <a:t>){ </a:t>
            </a:r>
          </a:p>
          <a:p>
            <a:pPr lvl="1"/>
            <a:r>
              <a:rPr lang="es-ES" sz="1600" dirty="0"/>
              <a:t>   </a:t>
            </a:r>
            <a:r>
              <a:rPr lang="es-ES" sz="1600" dirty="0" smtClean="0"/>
              <a:t>  </a:t>
            </a:r>
            <a:r>
              <a:rPr lang="es-ES" sz="1600" dirty="0" err="1" smtClean="0"/>
              <a:t>miParametro</a:t>
            </a:r>
            <a:r>
              <a:rPr lang="es-ES" sz="1600" dirty="0" smtClean="0"/>
              <a:t> </a:t>
            </a:r>
            <a:r>
              <a:rPr lang="es-ES" sz="1600" dirty="0"/>
              <a:t>= 32 ;</a:t>
            </a:r>
          </a:p>
          <a:p>
            <a:pPr lvl="1"/>
            <a:r>
              <a:rPr lang="es-ES" sz="1600" dirty="0"/>
              <a:t>   </a:t>
            </a:r>
            <a:r>
              <a:rPr lang="es-ES" sz="1600" dirty="0" smtClean="0"/>
              <a:t>  </a:t>
            </a:r>
            <a:r>
              <a:rPr lang="es-ES" sz="1600" dirty="0" err="1" smtClean="0"/>
              <a:t>document.write</a:t>
            </a:r>
            <a:r>
              <a:rPr lang="es-ES" sz="1600" dirty="0"/>
              <a:t>("he cambiado el valor a 32 &lt;</a:t>
            </a:r>
            <a:r>
              <a:rPr lang="es-ES" sz="1600" dirty="0" err="1"/>
              <a:t>br</a:t>
            </a:r>
            <a:r>
              <a:rPr lang="es-ES" sz="1600" dirty="0"/>
              <a:t>/&gt;") ;</a:t>
            </a:r>
          </a:p>
          <a:p>
            <a:pPr lvl="1"/>
            <a:r>
              <a:rPr lang="es-ES" sz="1600" dirty="0" smtClean="0"/>
              <a:t>     </a:t>
            </a:r>
            <a:r>
              <a:rPr lang="es-ES" sz="1600" dirty="0" err="1" smtClean="0"/>
              <a:t>document.write</a:t>
            </a:r>
            <a:r>
              <a:rPr lang="es-ES" sz="1600" dirty="0" smtClean="0"/>
              <a:t> </a:t>
            </a:r>
            <a:r>
              <a:rPr lang="es-ES" sz="1600" dirty="0"/>
              <a:t>("el valor del </a:t>
            </a:r>
            <a:r>
              <a:rPr lang="es-ES" sz="1600" dirty="0" err="1"/>
              <a:t>parametro</a:t>
            </a:r>
            <a:r>
              <a:rPr lang="es-ES" sz="1600" dirty="0"/>
              <a:t> dentro es: " + </a:t>
            </a:r>
            <a:r>
              <a:rPr lang="es-ES" sz="1600" dirty="0" err="1"/>
              <a:t>miParametro</a:t>
            </a:r>
            <a:r>
              <a:rPr lang="es-ES" sz="1600" dirty="0"/>
              <a:t>); // 32</a:t>
            </a:r>
          </a:p>
          <a:p>
            <a:pPr lvl="1"/>
            <a:r>
              <a:rPr lang="es-ES" sz="1600" dirty="0"/>
              <a:t>} </a:t>
            </a:r>
          </a:p>
          <a:p>
            <a:pPr lvl="1"/>
            <a:endParaRPr lang="es-ES" sz="1600" dirty="0"/>
          </a:p>
          <a:p>
            <a:pPr lvl="1"/>
            <a:r>
              <a:rPr lang="es-ES" sz="1600" dirty="0" err="1"/>
              <a:t>var</a:t>
            </a:r>
            <a:r>
              <a:rPr lang="es-ES" sz="1600" dirty="0"/>
              <a:t> </a:t>
            </a:r>
            <a:r>
              <a:rPr lang="es-ES" sz="1600" dirty="0" err="1"/>
              <a:t>miVariable</a:t>
            </a:r>
            <a:r>
              <a:rPr lang="es-ES" sz="1600" dirty="0"/>
              <a:t> = 5 ;</a:t>
            </a:r>
          </a:p>
          <a:p>
            <a:pPr lvl="1"/>
            <a:r>
              <a:rPr lang="es-ES" sz="1600" dirty="0" err="1"/>
              <a:t>pasoPorValor</a:t>
            </a:r>
            <a:r>
              <a:rPr lang="es-ES" sz="1600" dirty="0"/>
              <a:t>(</a:t>
            </a:r>
            <a:r>
              <a:rPr lang="es-ES" sz="1600" dirty="0" err="1"/>
              <a:t>miVariable</a:t>
            </a:r>
            <a:r>
              <a:rPr lang="es-ES" sz="1600" dirty="0"/>
              <a:t>) ;</a:t>
            </a:r>
          </a:p>
          <a:p>
            <a:pPr lvl="1"/>
            <a:r>
              <a:rPr lang="es-ES" sz="1600" dirty="0" err="1"/>
              <a:t>document.write</a:t>
            </a:r>
            <a:r>
              <a:rPr lang="es-ES" sz="1600" dirty="0"/>
              <a:t> (" &lt;</a:t>
            </a:r>
            <a:r>
              <a:rPr lang="es-ES" sz="1600" dirty="0" err="1"/>
              <a:t>br</a:t>
            </a:r>
            <a:r>
              <a:rPr lang="es-ES" sz="1600" dirty="0"/>
              <a:t>/&gt; el valor de la variable es: " + </a:t>
            </a:r>
            <a:r>
              <a:rPr lang="es-ES" sz="1600" dirty="0" err="1"/>
              <a:t>miVariable</a:t>
            </a:r>
            <a:r>
              <a:rPr lang="es-ES" sz="1600" dirty="0"/>
              <a:t>); // 5</a:t>
            </a:r>
          </a:p>
        </p:txBody>
      </p:sp>
    </p:spTree>
    <p:extLst>
      <p:ext uri="{BB962C8B-B14F-4D97-AF65-F5344CB8AC3E}">
        <p14:creationId xmlns:p14="http://schemas.microsoft.com/office/powerpoint/2010/main" val="1366798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t>Las funciones en </a:t>
            </a:r>
            <a:r>
              <a:rPr lang="es-ES" sz="1800" dirty="0" err="1"/>
              <a:t>Javascript</a:t>
            </a:r>
            <a:r>
              <a:rPr lang="es-ES" sz="1800" dirty="0"/>
              <a:t> también pueden </a:t>
            </a:r>
            <a:r>
              <a:rPr lang="es-ES" sz="1800" dirty="0" smtClean="0"/>
              <a:t>devolver valores</a:t>
            </a:r>
          </a:p>
          <a:p>
            <a:pPr marL="0" indent="0">
              <a:buClr>
                <a:schemeClr val="accent3"/>
              </a:buClr>
              <a:buNone/>
              <a:defRPr/>
            </a:pPr>
            <a:r>
              <a:rPr lang="es-ES" sz="1600" dirty="0" smtClean="0"/>
              <a:t>Ésta </a:t>
            </a:r>
            <a:r>
              <a:rPr lang="es-ES" sz="1600" dirty="0"/>
              <a:t>es una de las utilidades más esenciales de las </a:t>
            </a:r>
            <a:r>
              <a:rPr lang="es-ES" sz="1600" dirty="0" smtClean="0"/>
              <a:t>funciones</a:t>
            </a:r>
            <a:endParaRPr lang="es-ES" sz="1600" dirty="0"/>
          </a:p>
          <a:p>
            <a:pPr marL="0" indent="0">
              <a:buClr>
                <a:schemeClr val="accent3"/>
              </a:buClr>
              <a:buNone/>
              <a:defRPr/>
            </a:pPr>
            <a:r>
              <a:rPr lang="es-ES" sz="1600" dirty="0" smtClean="0"/>
              <a:t>De </a:t>
            </a:r>
            <a:r>
              <a:rPr lang="es-ES" sz="1600" dirty="0"/>
              <a:t>modo que, al invocar una función, se podrá realizar acciones y ofrecer un valor como </a:t>
            </a:r>
            <a:r>
              <a:rPr lang="es-ES" sz="1600" dirty="0" smtClean="0"/>
              <a:t>salida </a:t>
            </a: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
        <p:nvSpPr>
          <p:cNvPr id="3" name="2 Rectángulo"/>
          <p:cNvSpPr/>
          <p:nvPr/>
        </p:nvSpPr>
        <p:spPr>
          <a:xfrm>
            <a:off x="2555776" y="2636912"/>
            <a:ext cx="4572000" cy="2862322"/>
          </a:xfrm>
          <a:prstGeom prst="rect">
            <a:avLst/>
          </a:prstGeom>
          <a:ln>
            <a:solidFill>
              <a:schemeClr val="accent1"/>
            </a:solidFill>
          </a:ln>
        </p:spPr>
        <p:txBody>
          <a:bodyPr>
            <a:spAutoFit/>
          </a:bodyPr>
          <a:lstStyle/>
          <a:p>
            <a:r>
              <a:rPr lang="es-ES" dirty="0" err="1"/>
              <a:t>function</a:t>
            </a:r>
            <a:r>
              <a:rPr lang="es-ES" dirty="0"/>
              <a:t> media(valor1,valor2){ </a:t>
            </a:r>
          </a:p>
          <a:p>
            <a:r>
              <a:rPr lang="es-ES" dirty="0"/>
              <a:t>   	</a:t>
            </a:r>
            <a:r>
              <a:rPr lang="es-ES" dirty="0" err="1"/>
              <a:t>var</a:t>
            </a:r>
            <a:r>
              <a:rPr lang="es-ES" dirty="0"/>
              <a:t> resultado </a:t>
            </a:r>
          </a:p>
          <a:p>
            <a:r>
              <a:rPr lang="es-ES" dirty="0"/>
              <a:t>   	resultado = (valor1 + valor2) / 2 </a:t>
            </a:r>
          </a:p>
          <a:p>
            <a:r>
              <a:rPr lang="es-ES" dirty="0"/>
              <a:t>   	</a:t>
            </a:r>
            <a:r>
              <a:rPr lang="es-ES" dirty="0" err="1"/>
              <a:t>return</a:t>
            </a:r>
            <a:r>
              <a:rPr lang="es-ES" dirty="0"/>
              <a:t> resultado </a:t>
            </a:r>
          </a:p>
          <a:p>
            <a:r>
              <a:rPr lang="es-ES" dirty="0" smtClean="0"/>
              <a:t>}</a:t>
            </a:r>
          </a:p>
          <a:p>
            <a:endParaRPr lang="es-ES_tradnl" dirty="0"/>
          </a:p>
          <a:p>
            <a:r>
              <a:rPr lang="es-ES" dirty="0" err="1"/>
              <a:t>var</a:t>
            </a:r>
            <a:r>
              <a:rPr lang="es-ES" dirty="0"/>
              <a:t> </a:t>
            </a:r>
            <a:r>
              <a:rPr lang="es-ES" dirty="0" err="1" smtClean="0"/>
              <a:t>miMedia</a:t>
            </a:r>
            <a:r>
              <a:rPr lang="es-ES" dirty="0" smtClean="0"/>
              <a:t>;</a:t>
            </a:r>
          </a:p>
          <a:p>
            <a:r>
              <a:rPr lang="es-ES" dirty="0" err="1" smtClean="0"/>
              <a:t>miMedia</a:t>
            </a:r>
            <a:r>
              <a:rPr lang="es-ES" dirty="0" smtClean="0"/>
              <a:t> </a:t>
            </a:r>
            <a:r>
              <a:rPr lang="es-ES" dirty="0"/>
              <a:t>= media(12,8</a:t>
            </a:r>
            <a:r>
              <a:rPr lang="es-ES" dirty="0" smtClean="0"/>
              <a:t>);</a:t>
            </a:r>
          </a:p>
          <a:p>
            <a:r>
              <a:rPr lang="es-ES" dirty="0" err="1" smtClean="0"/>
              <a:t>document.write</a:t>
            </a:r>
            <a:r>
              <a:rPr lang="es-ES" dirty="0" smtClean="0"/>
              <a:t> </a:t>
            </a:r>
            <a:r>
              <a:rPr lang="es-ES" dirty="0"/>
              <a:t>(</a:t>
            </a:r>
            <a:r>
              <a:rPr lang="es-ES" dirty="0" err="1"/>
              <a:t>miMedia</a:t>
            </a:r>
            <a:r>
              <a:rPr lang="es-ES" dirty="0" smtClean="0"/>
              <a:t>)</a:t>
            </a:r>
          </a:p>
          <a:p>
            <a:endParaRPr lang="es-ES" dirty="0"/>
          </a:p>
        </p:txBody>
      </p:sp>
    </p:spTree>
    <p:extLst>
      <p:ext uri="{BB962C8B-B14F-4D97-AF65-F5344CB8AC3E}">
        <p14:creationId xmlns:p14="http://schemas.microsoft.com/office/powerpoint/2010/main" val="2545033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t>Dentro de las funciones podemos declarar </a:t>
            </a:r>
            <a:r>
              <a:rPr lang="es-ES" sz="1800" dirty="0" smtClean="0"/>
              <a:t>variables</a:t>
            </a:r>
          </a:p>
          <a:p>
            <a:pPr marL="0" indent="0">
              <a:buClr>
                <a:schemeClr val="accent3"/>
              </a:buClr>
              <a:buNone/>
              <a:defRPr/>
            </a:pPr>
            <a:r>
              <a:rPr lang="es-ES" sz="1800" dirty="0" smtClean="0"/>
              <a:t>Sobre </a:t>
            </a:r>
            <a:r>
              <a:rPr lang="es-ES" sz="1800" dirty="0"/>
              <a:t>este asunto debemos de saber que todas las variables declaradas en una función son locales a esa función, es decir, sólo tendrán validez durante la ejecución de la </a:t>
            </a:r>
            <a:r>
              <a:rPr lang="es-ES" sz="1800" dirty="0" smtClean="0"/>
              <a:t>función</a:t>
            </a:r>
            <a:endParaRPr lang="es-ES" sz="1600" dirty="0" smtClean="0"/>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Funciones</a:t>
            </a:r>
            <a:endParaRPr lang="es-ES" dirty="0">
              <a:solidFill>
                <a:schemeClr val="tx1"/>
              </a:solidFill>
            </a:endParaRPr>
          </a:p>
        </p:txBody>
      </p:sp>
      <p:sp>
        <p:nvSpPr>
          <p:cNvPr id="2" name="1 Rectángulo"/>
          <p:cNvSpPr/>
          <p:nvPr/>
        </p:nvSpPr>
        <p:spPr>
          <a:xfrm>
            <a:off x="1403648" y="2564904"/>
            <a:ext cx="7534672" cy="3046988"/>
          </a:xfrm>
          <a:prstGeom prst="rect">
            <a:avLst/>
          </a:prstGeom>
          <a:ln>
            <a:solidFill>
              <a:schemeClr val="accent1"/>
            </a:solidFill>
          </a:ln>
        </p:spPr>
        <p:txBody>
          <a:bodyPr wrap="square">
            <a:spAutoFit/>
          </a:bodyPr>
          <a:lstStyle/>
          <a:p>
            <a:r>
              <a:rPr lang="es-ES" sz="1600" dirty="0" err="1"/>
              <a:t>var</a:t>
            </a:r>
            <a:r>
              <a:rPr lang="es-ES" sz="1600" dirty="0"/>
              <a:t> </a:t>
            </a:r>
            <a:r>
              <a:rPr lang="es-ES" sz="1600" dirty="0" err="1"/>
              <a:t>variableGlobal</a:t>
            </a:r>
            <a:r>
              <a:rPr lang="es-ES" sz="1600" dirty="0"/>
              <a:t> = </a:t>
            </a:r>
            <a:r>
              <a:rPr lang="es-ES" sz="1600" dirty="0" smtClean="0"/>
              <a:t>“hola";</a:t>
            </a:r>
            <a:endParaRPr lang="es-ES" sz="1600" dirty="0"/>
          </a:p>
          <a:p>
            <a:endParaRPr lang="es-ES" sz="1600" dirty="0"/>
          </a:p>
          <a:p>
            <a:r>
              <a:rPr lang="es-ES" sz="1600" dirty="0" err="1"/>
              <a:t>function</a:t>
            </a:r>
            <a:r>
              <a:rPr lang="es-ES" sz="1600" dirty="0"/>
              <a:t> </a:t>
            </a:r>
            <a:r>
              <a:rPr lang="es-ES" sz="1600" dirty="0" err="1"/>
              <a:t>variables_glogales_y_locales</a:t>
            </a:r>
            <a:r>
              <a:rPr lang="es-ES" sz="1600" dirty="0"/>
              <a:t>(){</a:t>
            </a:r>
          </a:p>
          <a:p>
            <a:r>
              <a:rPr lang="es-ES" sz="1600" dirty="0"/>
              <a:t>   </a:t>
            </a:r>
            <a:r>
              <a:rPr lang="es-ES" sz="1600" dirty="0" err="1"/>
              <a:t>var</a:t>
            </a:r>
            <a:r>
              <a:rPr lang="es-ES" sz="1600" dirty="0"/>
              <a:t> </a:t>
            </a:r>
            <a:r>
              <a:rPr lang="es-ES" sz="1600" dirty="0" err="1"/>
              <a:t>variableLocal</a:t>
            </a:r>
            <a:r>
              <a:rPr lang="es-ES" sz="1600" dirty="0"/>
              <a:t> = 23;</a:t>
            </a:r>
          </a:p>
          <a:p>
            <a:r>
              <a:rPr lang="es-ES" sz="1600" dirty="0"/>
              <a:t>   </a:t>
            </a:r>
            <a:r>
              <a:rPr lang="es-ES" sz="1600" dirty="0" err="1"/>
              <a:t>variableGlobal</a:t>
            </a:r>
            <a:r>
              <a:rPr lang="es-ES" sz="1600" dirty="0"/>
              <a:t> = "</a:t>
            </a:r>
            <a:r>
              <a:rPr lang="es-ES" sz="1600" dirty="0" err="1"/>
              <a:t>qwerty</a:t>
            </a:r>
            <a:r>
              <a:rPr lang="es-ES" sz="1600" dirty="0" smtClean="0"/>
              <a:t>";</a:t>
            </a:r>
            <a:endParaRPr lang="es-ES" sz="1600" dirty="0"/>
          </a:p>
          <a:p>
            <a:r>
              <a:rPr lang="es-ES" sz="1600" dirty="0" smtClean="0"/>
              <a:t>}</a:t>
            </a:r>
          </a:p>
          <a:p>
            <a:endParaRPr lang="es-ES" sz="1600" dirty="0"/>
          </a:p>
          <a:p>
            <a:r>
              <a:rPr lang="es-ES" sz="1600" dirty="0" err="1"/>
              <a:t>variables_glogales_y_locales</a:t>
            </a:r>
            <a:r>
              <a:rPr lang="es-ES" sz="1600" dirty="0" smtClean="0"/>
              <a:t>();</a:t>
            </a:r>
            <a:endParaRPr lang="es-ES" sz="1600" dirty="0"/>
          </a:p>
          <a:p>
            <a:r>
              <a:rPr lang="es-ES" sz="1600" dirty="0" err="1"/>
              <a:t>document.write</a:t>
            </a:r>
            <a:r>
              <a:rPr lang="es-ES" sz="1600" dirty="0"/>
              <a:t> </a:t>
            </a:r>
            <a:r>
              <a:rPr lang="es-ES" sz="1600" dirty="0" smtClean="0"/>
              <a:t>("la </a:t>
            </a:r>
            <a:r>
              <a:rPr lang="es-ES" sz="1600" dirty="0" err="1"/>
              <a:t>variableGlobal</a:t>
            </a:r>
            <a:r>
              <a:rPr lang="es-ES" sz="1600" dirty="0"/>
              <a:t> es: " + </a:t>
            </a:r>
            <a:r>
              <a:rPr lang="es-ES" sz="1600" dirty="0" err="1"/>
              <a:t>variableGlobal</a:t>
            </a:r>
            <a:r>
              <a:rPr lang="es-ES" sz="1600" dirty="0"/>
              <a:t>);  // esta devuelve la variable global</a:t>
            </a:r>
          </a:p>
          <a:p>
            <a:endParaRPr lang="es-ES" sz="1600" dirty="0"/>
          </a:p>
          <a:p>
            <a:r>
              <a:rPr lang="es-ES" sz="1600" dirty="0" err="1"/>
              <a:t>document.write</a:t>
            </a:r>
            <a:r>
              <a:rPr lang="es-ES" sz="1600" dirty="0"/>
              <a:t> </a:t>
            </a:r>
            <a:r>
              <a:rPr lang="es-ES" sz="1600" dirty="0" smtClean="0"/>
              <a:t>("la </a:t>
            </a:r>
            <a:r>
              <a:rPr lang="es-ES" sz="1600" dirty="0" err="1"/>
              <a:t>variableLocal</a:t>
            </a:r>
            <a:r>
              <a:rPr lang="es-ES" sz="1600" dirty="0"/>
              <a:t> es: " + </a:t>
            </a:r>
            <a:r>
              <a:rPr lang="es-ES" sz="1600" dirty="0" err="1"/>
              <a:t>variableLocal</a:t>
            </a:r>
            <a:r>
              <a:rPr lang="es-ES" sz="1600" dirty="0"/>
              <a:t>);  // esta línea de error</a:t>
            </a:r>
          </a:p>
        </p:txBody>
      </p:sp>
    </p:spTree>
    <p:extLst>
      <p:ext uri="{BB962C8B-B14F-4D97-AF65-F5344CB8AC3E}">
        <p14:creationId xmlns:p14="http://schemas.microsoft.com/office/powerpoint/2010/main" val="253944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fontScale="925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 JavaScript define dos ámbitos para las variables: global y local.</a:t>
            </a: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smtClean="0">
                <a:latin typeface="Arial" panose="020B0604020202020204" pitchFamily="34" charset="0"/>
                <a:cs typeface="Arial" panose="020B0604020202020204" pitchFamily="34" charset="0"/>
              </a:rPr>
              <a:t>Una variable local solamente </a:t>
            </a:r>
            <a:r>
              <a:rPr lang="es-ES" sz="1800" dirty="0">
                <a:latin typeface="Arial" panose="020B0604020202020204" pitchFamily="34" charset="0"/>
                <a:cs typeface="Arial" panose="020B0604020202020204" pitchFamily="34" charset="0"/>
              </a:rPr>
              <a:t>está definida dentro </a:t>
            </a:r>
            <a:r>
              <a:rPr lang="es-ES" sz="1800" dirty="0" smtClean="0">
                <a:latin typeface="Arial" panose="020B0604020202020204" pitchFamily="34" charset="0"/>
                <a:cs typeface="Arial" panose="020B0604020202020204" pitchFamily="34" charset="0"/>
              </a:rPr>
              <a:t>del ámbito de su función.</a:t>
            </a:r>
          </a:p>
          <a:p>
            <a:pPr marL="2308860" lvl="5" indent="0">
              <a:buClr>
                <a:schemeClr val="accent3"/>
              </a:buClr>
              <a:buNone/>
              <a:defRPr/>
            </a:pPr>
            <a:r>
              <a:rPr lang="es-ES" sz="1500" dirty="0" err="1">
                <a:latin typeface="Arial" panose="020B0604020202020204" pitchFamily="34" charset="0"/>
                <a:cs typeface="Arial" panose="020B0604020202020204" pitchFamily="34" charset="0"/>
              </a:rPr>
              <a:t>function</a:t>
            </a:r>
            <a:r>
              <a:rPr lang="es-ES" sz="1500" dirty="0">
                <a:latin typeface="Arial" panose="020B0604020202020204" pitchFamily="34" charset="0"/>
                <a:cs typeface="Arial" panose="020B0604020202020204" pitchFamily="34" charset="0"/>
              </a:rPr>
              <a:t> </a:t>
            </a:r>
            <a:r>
              <a:rPr lang="es-ES" sz="1500" dirty="0" err="1" smtClean="0">
                <a:latin typeface="Arial" panose="020B0604020202020204" pitchFamily="34" charset="0"/>
                <a:cs typeface="Arial" panose="020B0604020202020204" pitchFamily="34" charset="0"/>
              </a:rPr>
              <a:t>creaMensaje</a:t>
            </a:r>
            <a:r>
              <a:rPr lang="es-ES" sz="1500" dirty="0">
                <a:latin typeface="Arial" panose="020B0604020202020204" pitchFamily="34" charset="0"/>
                <a:cs typeface="Arial" panose="020B0604020202020204" pitchFamily="34" charset="0"/>
              </a:rPr>
              <a:t>() { </a:t>
            </a:r>
            <a:endParaRPr lang="es-ES" sz="1500" dirty="0" smtClean="0">
              <a:latin typeface="Arial" panose="020B0604020202020204" pitchFamily="34" charset="0"/>
              <a:cs typeface="Arial" panose="020B0604020202020204" pitchFamily="34" charset="0"/>
            </a:endParaRPr>
          </a:p>
          <a:p>
            <a:pPr marL="2766060" lvl="6" indent="0">
              <a:buClr>
                <a:schemeClr val="accent3"/>
              </a:buClr>
              <a:buNone/>
              <a:defRPr/>
            </a:pPr>
            <a:r>
              <a:rPr lang="es-ES" sz="1500" dirty="0" err="1" smtClean="0">
                <a:latin typeface="Arial" panose="020B0604020202020204" pitchFamily="34" charset="0"/>
                <a:cs typeface="Arial" panose="020B0604020202020204" pitchFamily="34" charset="0"/>
              </a:rPr>
              <a:t>var</a:t>
            </a:r>
            <a:r>
              <a:rPr lang="es-ES" sz="1500" dirty="0" smtClean="0">
                <a:latin typeface="Arial" panose="020B0604020202020204" pitchFamily="34" charset="0"/>
                <a:cs typeface="Arial" panose="020B0604020202020204" pitchFamily="34" charset="0"/>
              </a:rPr>
              <a:t> </a:t>
            </a:r>
            <a:r>
              <a:rPr lang="es-ES" sz="1500" dirty="0">
                <a:latin typeface="Arial" panose="020B0604020202020204" pitchFamily="34" charset="0"/>
                <a:cs typeface="Arial" panose="020B0604020202020204" pitchFamily="34" charset="0"/>
              </a:rPr>
              <a:t>mensaje = “Mensaje de prueba”; </a:t>
            </a:r>
            <a:endParaRPr lang="es-ES" sz="1500" dirty="0" smtClean="0">
              <a:latin typeface="Arial" panose="020B0604020202020204" pitchFamily="34" charset="0"/>
              <a:cs typeface="Arial" panose="020B0604020202020204" pitchFamily="34" charset="0"/>
            </a:endParaRPr>
          </a:p>
          <a:p>
            <a:pPr marL="2766060" lvl="6" indent="0">
              <a:buClr>
                <a:schemeClr val="accent3"/>
              </a:buClr>
              <a:buNone/>
              <a:defRPr/>
            </a:pPr>
            <a:r>
              <a:rPr lang="es-ES" sz="1500" dirty="0" err="1" smtClean="0">
                <a:latin typeface="Arial" panose="020B0604020202020204" pitchFamily="34" charset="0"/>
                <a:cs typeface="Arial" panose="020B0604020202020204" pitchFamily="34" charset="0"/>
              </a:rPr>
              <a:t>alert</a:t>
            </a:r>
            <a:r>
              <a:rPr lang="es-ES" sz="1500" dirty="0" smtClean="0">
                <a:latin typeface="Arial" panose="020B0604020202020204" pitchFamily="34" charset="0"/>
                <a:cs typeface="Arial" panose="020B0604020202020204" pitchFamily="34" charset="0"/>
              </a:rPr>
              <a:t>(mensaje);</a:t>
            </a:r>
          </a:p>
          <a:p>
            <a:pPr marL="2308860" lvl="5" indent="0">
              <a:buClr>
                <a:schemeClr val="accent3"/>
              </a:buClr>
              <a:buNone/>
              <a:defRPr/>
            </a:pPr>
            <a:r>
              <a:rPr lang="es-ES_tradnl" sz="1500" dirty="0">
                <a:latin typeface="Arial" panose="020B0604020202020204" pitchFamily="34" charset="0"/>
                <a:cs typeface="Arial" panose="020B0604020202020204" pitchFamily="34" charset="0"/>
              </a:rPr>
              <a:t>}</a:t>
            </a:r>
            <a:endParaRPr lang="es-ES" sz="15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smtClean="0">
                <a:latin typeface="Arial" panose="020B0604020202020204" pitchFamily="34" charset="0"/>
                <a:cs typeface="Arial" panose="020B0604020202020204" pitchFamily="34" charset="0"/>
              </a:rPr>
              <a:t>Si una variable se declara fuera de cualquier función, automáticamente se transforma en variable global. </a:t>
            </a:r>
            <a:r>
              <a:rPr lang="es-ES" sz="1800" dirty="0">
                <a:latin typeface="Arial" panose="020B0604020202020204" pitchFamily="34" charset="0"/>
                <a:cs typeface="Arial" panose="020B0604020202020204" pitchFamily="34" charset="0"/>
              </a:rPr>
              <a:t>Sin embargo, las variables definidas dentro de una función pueden ser globales o locales</a:t>
            </a:r>
            <a:r>
              <a:rPr lang="es-ES" sz="1800" dirty="0" smtClean="0">
                <a:latin typeface="Arial" panose="020B0604020202020204" pitchFamily="34" charset="0"/>
                <a:cs typeface="Arial" panose="020B0604020202020204" pitchFamily="34" charset="0"/>
              </a:rPr>
              <a:t>.</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Si en el interior de una función, las variables se declaran mediante </a:t>
            </a: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se consideran locales y las variables que no se han declarado mediante </a:t>
            </a: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se transforman automáticamente en variables globales</a:t>
            </a:r>
            <a:r>
              <a:rPr lang="es-ES" sz="1800" dirty="0" smtClean="0">
                <a:latin typeface="Arial" panose="020B0604020202020204" pitchFamily="34" charset="0"/>
                <a:cs typeface="Arial" panose="020B0604020202020204" pitchFamily="34" charset="0"/>
              </a:rPr>
              <a:t>.</a:t>
            </a:r>
            <a:endParaRPr lang="es-ES"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¿Qué sucede si una función define una variable local con el mismo nombre que una variable global que ya existe? En este caso, las variables locales prevalecen sobre las globales, pero sólo dentro de la función:</a:t>
            </a: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Variables y su ámbito</a:t>
            </a:r>
            <a:endParaRPr lang="es-ES" dirty="0">
              <a:solidFill>
                <a:schemeClr val="tx1"/>
              </a:solidFill>
            </a:endParaRPr>
          </a:p>
        </p:txBody>
      </p:sp>
    </p:spTree>
    <p:extLst>
      <p:ext uri="{BB962C8B-B14F-4D97-AF65-F5344CB8AC3E}">
        <p14:creationId xmlns:p14="http://schemas.microsoft.com/office/powerpoint/2010/main" val="266295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Ambas instrucciones valen para declarar variables, pero su principal diferencia es el alcance que tendrá la variable que declaran:</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a:buClr>
                <a:schemeClr val="accent3"/>
              </a:buClr>
              <a:defRPr/>
            </a:pPr>
            <a:r>
              <a:rPr lang="es-ES" sz="1800" dirty="0" err="1"/>
              <a:t>let</a:t>
            </a:r>
            <a:r>
              <a:rPr lang="es-ES" sz="1800" dirty="0"/>
              <a:t> permite declarar variables limitando su alcance al bloque, declaración, o expresión donde se está usando y </a:t>
            </a:r>
            <a:r>
              <a:rPr lang="es-ES" sz="1800" dirty="0" err="1"/>
              <a:t>var</a:t>
            </a:r>
            <a:r>
              <a:rPr lang="es-ES" sz="1800" dirty="0"/>
              <a:t> define una variable global o local en una función sin importar el ámbito del </a:t>
            </a:r>
            <a:r>
              <a:rPr lang="es-ES" sz="1800" dirty="0" smtClean="0"/>
              <a:t>bloque</a:t>
            </a:r>
          </a:p>
          <a:p>
            <a:pPr>
              <a:buClr>
                <a:schemeClr val="accent3"/>
              </a:buClr>
              <a:defRPr/>
            </a:pPr>
            <a:endParaRPr lang="es-ES" sz="1800" dirty="0" smtClean="0"/>
          </a:p>
          <a:p>
            <a:pPr marL="0" indent="0">
              <a:buClr>
                <a:schemeClr val="accent3"/>
              </a:buClr>
              <a:buNone/>
              <a:defRPr/>
            </a:pPr>
            <a:r>
              <a:rPr lang="es-ES_tradnl" sz="1800" dirty="0" smtClean="0">
                <a:latin typeface="Arial" panose="020B0604020202020204" pitchFamily="34" charset="0"/>
                <a:cs typeface="Arial" panose="020B0604020202020204" pitchFamily="34" charset="0"/>
              </a:rPr>
              <a:t>Ejemplo:</a:t>
            </a:r>
            <a:endParaRPr lang="es-ES"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Diferencia entre </a:t>
            </a:r>
            <a:r>
              <a:rPr lang="es-ES" dirty="0" err="1" smtClean="0">
                <a:solidFill>
                  <a:schemeClr val="tx1"/>
                </a:solidFill>
              </a:rPr>
              <a:t>var</a:t>
            </a:r>
            <a:r>
              <a:rPr lang="es-ES" dirty="0" smtClean="0">
                <a:solidFill>
                  <a:schemeClr val="tx1"/>
                </a:solidFill>
              </a:rPr>
              <a:t> y </a:t>
            </a:r>
            <a:r>
              <a:rPr lang="es-ES" dirty="0" err="1" smtClean="0">
                <a:solidFill>
                  <a:schemeClr val="tx1"/>
                </a:solidFill>
              </a:rPr>
              <a:t>let</a:t>
            </a:r>
            <a:endParaRPr lang="es-ES" dirty="0">
              <a:solidFill>
                <a:schemeClr val="tx1"/>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161713463"/>
              </p:ext>
            </p:extLst>
          </p:nvPr>
        </p:nvGraphicFramePr>
        <p:xfrm>
          <a:off x="1498576" y="3501008"/>
          <a:ext cx="7200800" cy="2286000"/>
        </p:xfrm>
        <a:graphic>
          <a:graphicData uri="http://schemas.openxmlformats.org/drawingml/2006/table">
            <a:tbl>
              <a:tblPr firstRow="1" bandRow="1">
                <a:tableStyleId>{69CF1AB2-1976-4502-BF36-3FF5EA218861}</a:tableStyleId>
              </a:tblPr>
              <a:tblGrid>
                <a:gridCol w="3600400"/>
                <a:gridCol w="3600400"/>
              </a:tblGrid>
              <a:tr h="370840">
                <a:tc>
                  <a:txBody>
                    <a:bodyPr/>
                    <a:lstStyle/>
                    <a:p>
                      <a:r>
                        <a:rPr lang="es-ES" dirty="0" err="1" smtClean="0"/>
                        <a:t>function</a:t>
                      </a:r>
                      <a:r>
                        <a:rPr lang="es-ES" dirty="0" smtClean="0"/>
                        <a:t> </a:t>
                      </a:r>
                      <a:r>
                        <a:rPr lang="es-ES" dirty="0" err="1" smtClean="0"/>
                        <a:t>varTest</a:t>
                      </a:r>
                      <a:r>
                        <a:rPr lang="es-ES" dirty="0" smtClean="0"/>
                        <a:t>() {</a:t>
                      </a:r>
                    </a:p>
                    <a:p>
                      <a:r>
                        <a:rPr lang="es-ES" dirty="0" smtClean="0"/>
                        <a:t>  </a:t>
                      </a:r>
                      <a:r>
                        <a:rPr lang="es-ES" dirty="0" err="1" smtClean="0"/>
                        <a:t>var</a:t>
                      </a:r>
                      <a:r>
                        <a:rPr lang="es-ES" dirty="0" smtClean="0"/>
                        <a:t> x = 31;</a:t>
                      </a:r>
                    </a:p>
                    <a:p>
                      <a:r>
                        <a:rPr lang="es-ES" dirty="0" smtClean="0"/>
                        <a:t>  </a:t>
                      </a:r>
                      <a:r>
                        <a:rPr lang="es-ES" dirty="0" err="1" smtClean="0"/>
                        <a:t>if</a:t>
                      </a:r>
                      <a:r>
                        <a:rPr lang="es-ES" dirty="0" smtClean="0"/>
                        <a:t> (true) {</a:t>
                      </a:r>
                    </a:p>
                    <a:p>
                      <a:r>
                        <a:rPr lang="es-ES" dirty="0" smtClean="0"/>
                        <a:t>    </a:t>
                      </a:r>
                      <a:r>
                        <a:rPr lang="es-ES" dirty="0" err="1" smtClean="0"/>
                        <a:t>var</a:t>
                      </a:r>
                      <a:r>
                        <a:rPr lang="es-ES" dirty="0" smtClean="0"/>
                        <a:t> x = 71;  // misma variable!</a:t>
                      </a:r>
                    </a:p>
                    <a:p>
                      <a:r>
                        <a:rPr lang="es-ES" dirty="0" smtClean="0"/>
                        <a:t>    console.log(x);  // 71</a:t>
                      </a:r>
                    </a:p>
                    <a:p>
                      <a:r>
                        <a:rPr lang="es-ES" dirty="0" smtClean="0"/>
                        <a:t>  }</a:t>
                      </a:r>
                    </a:p>
                    <a:p>
                      <a:r>
                        <a:rPr lang="es-ES" dirty="0" smtClean="0"/>
                        <a:t>  console.log(x);  // 71</a:t>
                      </a:r>
                    </a:p>
                    <a:p>
                      <a:r>
                        <a:rPr lang="es-ES" dirty="0" smtClean="0"/>
                        <a:t>}</a:t>
                      </a:r>
                      <a:endParaRPr lang="es-ES" dirty="0"/>
                    </a:p>
                  </a:txBody>
                  <a:tcPr/>
                </a:tc>
                <a:tc>
                  <a:txBody>
                    <a:bodyPr/>
                    <a:lstStyle/>
                    <a:p>
                      <a:r>
                        <a:rPr lang="es-ES" dirty="0" err="1" smtClean="0"/>
                        <a:t>function</a:t>
                      </a:r>
                      <a:r>
                        <a:rPr lang="es-ES" dirty="0" smtClean="0"/>
                        <a:t> </a:t>
                      </a:r>
                      <a:r>
                        <a:rPr lang="es-ES" dirty="0" err="1" smtClean="0"/>
                        <a:t>letTest</a:t>
                      </a:r>
                      <a:r>
                        <a:rPr lang="es-ES" dirty="0" smtClean="0"/>
                        <a:t>() {</a:t>
                      </a:r>
                    </a:p>
                    <a:p>
                      <a:r>
                        <a:rPr lang="es-ES" dirty="0" smtClean="0"/>
                        <a:t>  </a:t>
                      </a:r>
                      <a:r>
                        <a:rPr lang="es-ES" dirty="0" err="1" smtClean="0"/>
                        <a:t>let</a:t>
                      </a:r>
                      <a:r>
                        <a:rPr lang="es-ES" dirty="0" smtClean="0"/>
                        <a:t> x = 31;</a:t>
                      </a:r>
                    </a:p>
                    <a:p>
                      <a:r>
                        <a:rPr lang="es-ES" dirty="0" smtClean="0"/>
                        <a:t>  </a:t>
                      </a:r>
                      <a:r>
                        <a:rPr lang="es-ES" dirty="0" err="1" smtClean="0"/>
                        <a:t>if</a:t>
                      </a:r>
                      <a:r>
                        <a:rPr lang="es-ES" dirty="0" smtClean="0"/>
                        <a:t> (true) {</a:t>
                      </a:r>
                    </a:p>
                    <a:p>
                      <a:r>
                        <a:rPr lang="es-ES" dirty="0" smtClean="0"/>
                        <a:t>    </a:t>
                      </a:r>
                      <a:r>
                        <a:rPr lang="es-ES" dirty="0" err="1" smtClean="0"/>
                        <a:t>let</a:t>
                      </a:r>
                      <a:r>
                        <a:rPr lang="es-ES" dirty="0" smtClean="0"/>
                        <a:t> x = 71;  // variable diferente</a:t>
                      </a:r>
                    </a:p>
                    <a:p>
                      <a:r>
                        <a:rPr lang="es-ES" dirty="0" smtClean="0"/>
                        <a:t>    console.log(x);  // 71</a:t>
                      </a:r>
                    </a:p>
                    <a:p>
                      <a:r>
                        <a:rPr lang="es-ES" dirty="0" smtClean="0"/>
                        <a:t>  }</a:t>
                      </a:r>
                    </a:p>
                    <a:p>
                      <a:r>
                        <a:rPr lang="es-ES" dirty="0" smtClean="0"/>
                        <a:t>  console.log(x);  // 31</a:t>
                      </a:r>
                    </a:p>
                    <a:p>
                      <a:r>
                        <a:rPr lang="es-ES" dirty="0" smtClean="0"/>
                        <a:t>}</a:t>
                      </a:r>
                      <a:endParaRPr lang="es-ES" dirty="0"/>
                    </a:p>
                  </a:txBody>
                  <a:tcPr/>
                </a:tc>
              </a:tr>
            </a:tbl>
          </a:graphicData>
        </a:graphic>
      </p:graphicFrame>
    </p:spTree>
    <p:extLst>
      <p:ext uri="{BB962C8B-B14F-4D97-AF65-F5344CB8AC3E}">
        <p14:creationId xmlns:p14="http://schemas.microsoft.com/office/powerpoint/2010/main" val="357876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Otro ejemplo:</a:t>
            </a:r>
            <a:endParaRPr lang="es-ES"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Diferencia entre </a:t>
            </a:r>
            <a:r>
              <a:rPr lang="es-ES" dirty="0" err="1" smtClean="0">
                <a:solidFill>
                  <a:schemeClr val="tx1"/>
                </a:solidFill>
              </a:rPr>
              <a:t>var</a:t>
            </a:r>
            <a:r>
              <a:rPr lang="es-ES" dirty="0" smtClean="0">
                <a:solidFill>
                  <a:schemeClr val="tx1"/>
                </a:solidFill>
              </a:rPr>
              <a:t> y </a:t>
            </a:r>
            <a:r>
              <a:rPr lang="es-ES" dirty="0" err="1" smtClean="0">
                <a:solidFill>
                  <a:schemeClr val="tx1"/>
                </a:solidFill>
              </a:rPr>
              <a:t>let</a:t>
            </a:r>
            <a:endParaRPr lang="es-ES" dirty="0">
              <a:solidFill>
                <a:schemeClr val="tx1"/>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3277319722"/>
              </p:ext>
            </p:extLst>
          </p:nvPr>
        </p:nvGraphicFramePr>
        <p:xfrm>
          <a:off x="2411760" y="1404370"/>
          <a:ext cx="5208240" cy="3657600"/>
        </p:xfrm>
        <a:graphic>
          <a:graphicData uri="http://schemas.openxmlformats.org/drawingml/2006/table">
            <a:tbl>
              <a:tblPr firstRow="1" bandRow="1">
                <a:tableStyleId>{BC89EF96-8CEA-46FF-86C4-4CE0E7609802}</a:tableStyleId>
              </a:tblPr>
              <a:tblGrid>
                <a:gridCol w="5208240"/>
              </a:tblGrid>
              <a:tr h="3650230">
                <a:tc>
                  <a:txBody>
                    <a:bodyPr/>
                    <a:lstStyle/>
                    <a:p>
                      <a:r>
                        <a:rPr lang="es-ES" dirty="0" err="1" smtClean="0"/>
                        <a:t>var</a:t>
                      </a:r>
                      <a:r>
                        <a:rPr lang="es-ES" dirty="0" smtClean="0"/>
                        <a:t> a = 5;</a:t>
                      </a:r>
                    </a:p>
                    <a:p>
                      <a:r>
                        <a:rPr lang="es-ES" dirty="0" err="1" smtClean="0"/>
                        <a:t>var</a:t>
                      </a:r>
                      <a:r>
                        <a:rPr lang="es-ES" dirty="0" smtClean="0"/>
                        <a:t> b = 10;</a:t>
                      </a:r>
                    </a:p>
                    <a:p>
                      <a:r>
                        <a:rPr lang="es-ES" dirty="0" smtClean="0"/>
                        <a:t> </a:t>
                      </a:r>
                    </a:p>
                    <a:p>
                      <a:r>
                        <a:rPr lang="es-ES" dirty="0" err="1" smtClean="0"/>
                        <a:t>if</a:t>
                      </a:r>
                      <a:r>
                        <a:rPr lang="es-ES" dirty="0" smtClean="0"/>
                        <a:t> (a === 5) {</a:t>
                      </a:r>
                    </a:p>
                    <a:p>
                      <a:r>
                        <a:rPr lang="es-ES" dirty="0" smtClean="0"/>
                        <a:t>  </a:t>
                      </a:r>
                      <a:r>
                        <a:rPr lang="es-ES" dirty="0" err="1" smtClean="0"/>
                        <a:t>let</a:t>
                      </a:r>
                      <a:r>
                        <a:rPr lang="es-ES" dirty="0" smtClean="0"/>
                        <a:t> a = 4; // El alcance es dentro del bloque </a:t>
                      </a:r>
                      <a:r>
                        <a:rPr lang="es-ES" dirty="0" err="1" smtClean="0"/>
                        <a:t>if</a:t>
                      </a:r>
                      <a:endParaRPr lang="es-ES" dirty="0" smtClean="0"/>
                    </a:p>
                    <a:p>
                      <a:r>
                        <a:rPr lang="es-ES" dirty="0" smtClean="0"/>
                        <a:t>  </a:t>
                      </a:r>
                      <a:r>
                        <a:rPr lang="es-ES" dirty="0" err="1" smtClean="0"/>
                        <a:t>var</a:t>
                      </a:r>
                      <a:r>
                        <a:rPr lang="es-ES" dirty="0" smtClean="0"/>
                        <a:t> b = 1; // El alcance es dentro de la función</a:t>
                      </a:r>
                    </a:p>
                    <a:p>
                      <a:r>
                        <a:rPr lang="es-ES" dirty="0" smtClean="0"/>
                        <a:t> </a:t>
                      </a:r>
                    </a:p>
                    <a:p>
                      <a:r>
                        <a:rPr lang="es-ES" dirty="0" smtClean="0"/>
                        <a:t>  console.log(a);  // 4</a:t>
                      </a:r>
                    </a:p>
                    <a:p>
                      <a:r>
                        <a:rPr lang="es-ES" dirty="0" smtClean="0"/>
                        <a:t>  console.log(b);  // 1</a:t>
                      </a:r>
                    </a:p>
                    <a:p>
                      <a:r>
                        <a:rPr lang="es-ES" dirty="0" smtClean="0"/>
                        <a:t>}</a:t>
                      </a:r>
                    </a:p>
                    <a:p>
                      <a:r>
                        <a:rPr lang="es-ES" dirty="0" smtClean="0"/>
                        <a:t> </a:t>
                      </a:r>
                    </a:p>
                    <a:p>
                      <a:r>
                        <a:rPr lang="es-ES" dirty="0" smtClean="0"/>
                        <a:t>console.log(a); // 5</a:t>
                      </a:r>
                    </a:p>
                    <a:p>
                      <a:r>
                        <a:rPr lang="es-ES" dirty="0" smtClean="0"/>
                        <a:t>console.log(b); // 1</a:t>
                      </a:r>
                      <a:endParaRPr lang="es-ES" dirty="0"/>
                    </a:p>
                  </a:txBody>
                  <a:tcPr/>
                </a:tc>
              </a:tr>
            </a:tbl>
          </a:graphicData>
        </a:graphic>
      </p:graphicFrame>
    </p:spTree>
    <p:extLst>
      <p:ext uri="{BB962C8B-B14F-4D97-AF65-F5344CB8AC3E}">
        <p14:creationId xmlns:p14="http://schemas.microsoft.com/office/powerpoint/2010/main" val="2491738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fontAlgn="auto" hangingPunct="1">
              <a:spcAft>
                <a:spcPts val="0"/>
              </a:spcAft>
              <a:buClr>
                <a:schemeClr val="accent3"/>
              </a:buClr>
              <a:buNone/>
              <a:defRPr/>
            </a:pPr>
            <a:r>
              <a:rPr lang="es-ES_tradnl" sz="1800" dirty="0" smtClean="0">
                <a:latin typeface="Arial" panose="020B0604020202020204" pitchFamily="34" charset="0"/>
                <a:cs typeface="Arial" panose="020B0604020202020204" pitchFamily="34" charset="0"/>
              </a:rPr>
              <a:t>Hay 3 formas de incluir </a:t>
            </a:r>
            <a:r>
              <a:rPr lang="es-ES_tradnl" sz="1800" dirty="0" err="1" smtClean="0">
                <a:latin typeface="Arial" panose="020B0604020202020204" pitchFamily="34" charset="0"/>
                <a:cs typeface="Arial" panose="020B0604020202020204" pitchFamily="34" charset="0"/>
              </a:rPr>
              <a:t>javascript</a:t>
            </a:r>
            <a:r>
              <a:rPr lang="es-ES_tradnl" sz="1800" dirty="0" smtClean="0">
                <a:latin typeface="Arial" panose="020B0604020202020204" pitchFamily="34" charset="0"/>
                <a:cs typeface="Arial" panose="020B0604020202020204" pitchFamily="34" charset="0"/>
              </a:rPr>
              <a:t> en nuestros archivos:</a:t>
            </a:r>
          </a:p>
          <a:p>
            <a:pPr marL="0" indent="0" eaLnBrk="1" fontAlgn="auto" hangingPunct="1">
              <a:spcAft>
                <a:spcPts val="0"/>
              </a:spcAft>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Incluir JavaScript en los elementos </a:t>
            </a:r>
            <a:r>
              <a:rPr lang="es-ES" sz="1800" dirty="0" smtClean="0">
                <a:latin typeface="Arial" panose="020B0604020202020204" pitchFamily="34" charset="0"/>
                <a:cs typeface="Arial" panose="020B0604020202020204" pitchFamily="34" charset="0"/>
              </a:rPr>
              <a:t>XHTML</a:t>
            </a: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Consiste en incluir </a:t>
            </a:r>
            <a:r>
              <a:rPr lang="es-ES" sz="1800" dirty="0">
                <a:latin typeface="Arial" panose="020B0604020202020204" pitchFamily="34" charset="0"/>
                <a:cs typeface="Arial" panose="020B0604020202020204" pitchFamily="34" charset="0"/>
              </a:rPr>
              <a:t>trozos de JavaScript dentro del </a:t>
            </a:r>
            <a:r>
              <a:rPr lang="es-ES" sz="1800" dirty="0" smtClean="0">
                <a:latin typeface="Arial" panose="020B0604020202020204" pitchFamily="34" charset="0"/>
                <a:cs typeface="Arial" panose="020B0604020202020204" pitchFamily="34" charset="0"/>
              </a:rPr>
              <a:t>código XHTML de </a:t>
            </a:r>
            <a:r>
              <a:rPr lang="es-ES" sz="1800" dirty="0">
                <a:latin typeface="Arial" panose="020B0604020202020204" pitchFamily="34" charset="0"/>
                <a:cs typeface="Arial" panose="020B0604020202020204" pitchFamily="34" charset="0"/>
              </a:rPr>
              <a:t>la </a:t>
            </a:r>
            <a:r>
              <a:rPr lang="es-ES" sz="1800" dirty="0" smtClean="0">
                <a:latin typeface="Arial" panose="020B0604020202020204" pitchFamily="34" charset="0"/>
                <a:cs typeface="Arial" panose="020B0604020202020204" pitchFamily="34" charset="0"/>
              </a:rPr>
              <a:t>página</a:t>
            </a:r>
            <a:endParaRPr lang="es-ES" sz="18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Ejm</a:t>
            </a:r>
            <a:r>
              <a:rPr lang="es-ES_tradnl"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&lt;p </a:t>
            </a:r>
            <a:r>
              <a:rPr lang="es-ES" sz="1800" dirty="0" err="1">
                <a:latin typeface="Arial" panose="020B0604020202020204" pitchFamily="34" charset="0"/>
                <a:cs typeface="Arial" panose="020B0604020202020204" pitchFamily="34" charset="0"/>
              </a:rPr>
              <a:t>onclick</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alert</a:t>
            </a:r>
            <a:r>
              <a:rPr lang="es-ES" sz="1800" dirty="0">
                <a:latin typeface="Arial" panose="020B0604020202020204" pitchFamily="34" charset="0"/>
                <a:cs typeface="Arial" panose="020B0604020202020204" pitchFamily="34" charset="0"/>
              </a:rPr>
              <a:t>('Un mensaje de prueba</a:t>
            </a:r>
            <a:r>
              <a:rPr lang="es-ES" sz="1800" dirty="0" smtClean="0">
                <a:latin typeface="Arial" panose="020B0604020202020204" pitchFamily="34" charset="0"/>
                <a:cs typeface="Arial" panose="020B0604020202020204" pitchFamily="34" charset="0"/>
              </a:rPr>
              <a:t>')"&gt;Mi texto&lt;p</a:t>
            </a:r>
            <a:r>
              <a:rPr lang="es-ES" sz="1800" dirty="0">
                <a:latin typeface="Arial" panose="020B0604020202020204" pitchFamily="34" charset="0"/>
                <a:cs typeface="Arial" panose="020B0604020202020204" pitchFamily="34" charset="0"/>
              </a:rPr>
              <a:t>&gt; </a:t>
            </a: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a:solidFill>
                  <a:schemeClr val="tx1"/>
                </a:solidFill>
              </a:rPr>
              <a:t>HTML + </a:t>
            </a:r>
            <a:r>
              <a:rPr lang="es-ES" dirty="0" smtClean="0">
                <a:solidFill>
                  <a:schemeClr val="tx1"/>
                </a:solidFill>
              </a:rPr>
              <a:t>Incluir JavaScript</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496440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Las sentencias break y </a:t>
            </a:r>
            <a:r>
              <a:rPr lang="es-ES" sz="1800" dirty="0" err="1">
                <a:latin typeface="Arial" panose="020B0604020202020204" pitchFamily="34" charset="0"/>
                <a:cs typeface="Arial" panose="020B0604020202020204" pitchFamily="34" charset="0"/>
              </a:rPr>
              <a:t>continue</a:t>
            </a:r>
            <a:r>
              <a:rPr lang="es-ES" sz="1800" dirty="0">
                <a:latin typeface="Arial" panose="020B0604020202020204" pitchFamily="34" charset="0"/>
                <a:cs typeface="Arial" panose="020B0604020202020204" pitchFamily="34" charset="0"/>
              </a:rPr>
              <a:t> permiten manipular el comportamiento normal de los bucles </a:t>
            </a:r>
            <a:r>
              <a:rPr lang="es-ES" sz="1800" dirty="0" err="1">
                <a:latin typeface="Arial" panose="020B0604020202020204" pitchFamily="34" charset="0"/>
                <a:cs typeface="Arial" panose="020B0604020202020204" pitchFamily="34" charset="0"/>
              </a:rPr>
              <a:t>for</a:t>
            </a:r>
            <a:r>
              <a:rPr lang="es-ES" sz="1800" dirty="0">
                <a:latin typeface="Arial" panose="020B0604020202020204" pitchFamily="34" charset="0"/>
                <a:cs typeface="Arial" panose="020B0604020202020204" pitchFamily="34" charset="0"/>
              </a:rPr>
              <a:t> para detener el bucle o para saltarse algunas repeticiones.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a:buClr>
                <a:schemeClr val="accent3"/>
              </a:buClr>
              <a:defRPr/>
            </a:pPr>
            <a:r>
              <a:rPr lang="es-ES" sz="1800" dirty="0">
                <a:latin typeface="Arial" panose="020B0604020202020204" pitchFamily="34" charset="0"/>
                <a:cs typeface="Arial" panose="020B0604020202020204" pitchFamily="34" charset="0"/>
              </a:rPr>
              <a:t>la sentencia break permite terminar de forma abrupta un bucle </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a:buClr>
                <a:schemeClr val="accent3"/>
              </a:buClr>
              <a:defRPr/>
            </a:pPr>
            <a:r>
              <a:rPr lang="es-ES" sz="1800" dirty="0">
                <a:latin typeface="Arial" panose="020B0604020202020204" pitchFamily="34" charset="0"/>
                <a:cs typeface="Arial" panose="020B0604020202020204" pitchFamily="34" charset="0"/>
              </a:rPr>
              <a:t>la sentencia </a:t>
            </a:r>
            <a:r>
              <a:rPr lang="es-ES" sz="1800" dirty="0" err="1">
                <a:latin typeface="Arial" panose="020B0604020202020204" pitchFamily="34" charset="0"/>
                <a:cs typeface="Arial" panose="020B0604020202020204" pitchFamily="34" charset="0"/>
              </a:rPr>
              <a:t>continue</a:t>
            </a:r>
            <a:r>
              <a:rPr lang="es-ES" sz="1800" dirty="0">
                <a:latin typeface="Arial" panose="020B0604020202020204" pitchFamily="34" charset="0"/>
                <a:cs typeface="Arial" panose="020B0604020202020204" pitchFamily="34" charset="0"/>
              </a:rPr>
              <a:t> permite saltarse algunas repeticiones del bucle</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a:t>
            </a:r>
            <a:r>
              <a:rPr lang="es-ES" dirty="0">
                <a:solidFill>
                  <a:schemeClr val="tx1"/>
                </a:solidFill>
              </a:rPr>
              <a:t>Sentencia break </a:t>
            </a:r>
            <a:r>
              <a:rPr lang="es-ES" dirty="0" smtClean="0">
                <a:solidFill>
                  <a:schemeClr val="tx1"/>
                </a:solidFill>
              </a:rPr>
              <a:t>y </a:t>
            </a:r>
            <a:r>
              <a:rPr lang="es-ES" dirty="0" err="1">
                <a:solidFill>
                  <a:schemeClr val="tx1"/>
                </a:solidFill>
              </a:rPr>
              <a:t>continue</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141127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endParaRPr lang="es-ES_tradnl" sz="1800" dirty="0" smtClean="0">
              <a:latin typeface="Arial" panose="020B0604020202020204" pitchFamily="34" charset="0"/>
              <a:cs typeface="Arial" panose="020B0604020202020204" pitchFamily="34" charset="0"/>
            </a:endParaRPr>
          </a:p>
          <a:p>
            <a:pPr>
              <a:buClr>
                <a:schemeClr val="accent3"/>
              </a:buClr>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lgn="ctr">
              <a:buClr>
                <a:schemeClr val="accent3"/>
              </a:buClr>
              <a:buNone/>
              <a:defRPr/>
            </a:pPr>
            <a:r>
              <a:rPr lang="es-ES_tradnl" sz="2500" b="1" dirty="0" smtClean="0">
                <a:latin typeface="Arial" panose="020B0604020202020204" pitchFamily="34" charset="0"/>
                <a:cs typeface="Arial" panose="020B0604020202020204" pitchFamily="34" charset="0"/>
              </a:rPr>
              <a:t>EJERCICIOS CON FUNCIONES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Ejercicios!</a:t>
            </a:r>
            <a:endParaRPr lang="es-ES" dirty="0">
              <a:solidFill>
                <a:schemeClr val="tx1"/>
              </a:solidFill>
            </a:endParaRPr>
          </a:p>
        </p:txBody>
      </p:sp>
    </p:spTree>
    <p:extLst>
      <p:ext uri="{BB962C8B-B14F-4D97-AF65-F5344CB8AC3E}">
        <p14:creationId xmlns:p14="http://schemas.microsoft.com/office/powerpoint/2010/main" val="10600993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La </a:t>
            </a:r>
            <a:r>
              <a:rPr lang="es-ES" sz="1800" dirty="0">
                <a:latin typeface="Arial" panose="020B0604020202020204" pitchFamily="34" charset="0"/>
                <a:cs typeface="Arial" panose="020B0604020202020204" pitchFamily="34" charset="0"/>
              </a:rPr>
              <a:t>creación del </a:t>
            </a:r>
            <a:r>
              <a:rPr lang="es-ES" sz="1800" dirty="0" err="1">
                <a:latin typeface="Arial" panose="020B0604020202020204" pitchFamily="34" charset="0"/>
                <a:cs typeface="Arial" panose="020B0604020202020204" pitchFamily="34" charset="0"/>
              </a:rPr>
              <a:t>Document</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Object</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Model</a:t>
            </a:r>
            <a:r>
              <a:rPr lang="es-ES" sz="1800" dirty="0">
                <a:latin typeface="Arial" panose="020B0604020202020204" pitchFamily="34" charset="0"/>
                <a:cs typeface="Arial" panose="020B0604020202020204" pitchFamily="34" charset="0"/>
              </a:rPr>
              <a:t> o DOM es una de las innovaciones que más ha influido en el desarrollo de las páginas web dinámicas y de las aplicaciones web más complejas.</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DOM permite  a los programadores web acceder y manipular las páginas XHTML como si </a:t>
            </a:r>
            <a:r>
              <a:rPr lang="es-ES_tradnl" sz="1800" dirty="0">
                <a:latin typeface="Arial" panose="020B0604020202020204" pitchFamily="34" charset="0"/>
                <a:cs typeface="Arial" panose="020B0604020202020204" pitchFamily="34" charset="0"/>
              </a:rPr>
              <a:t>fueran documentos </a:t>
            </a:r>
            <a:r>
              <a:rPr lang="es-ES_tradnl" sz="1800" dirty="0" smtClean="0">
                <a:latin typeface="Arial" panose="020B0604020202020204" pitchFamily="34" charset="0"/>
                <a:cs typeface="Arial" panose="020B0604020202020204" pitchFamily="34" charset="0"/>
              </a:rPr>
              <a:t>XML</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DOM transforma todos los documentos XHTML en un conjunto de elementos llamados nodos, que están interconectados y que representan los contenidos de las páginas web y las relaciones entre ellos</a:t>
            </a: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DOM</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508822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DOM</a:t>
            </a:r>
            <a:endParaRPr lang="es-ES" dirty="0">
              <a:solidFill>
                <a:schemeClr val="tx1"/>
              </a:solidFill>
            </a:endParaRPr>
          </a:p>
          <a:p>
            <a:endParaRPr lang="es-ES" dirty="0">
              <a:solidFill>
                <a:schemeClr val="tx1"/>
              </a:solidFill>
            </a:endParaRPr>
          </a:p>
        </p:txBody>
      </p:sp>
      <p:pic>
        <p:nvPicPr>
          <p:cNvPr id="2" name="Imagen 1"/>
          <p:cNvPicPr>
            <a:picLocks noChangeAspect="1"/>
          </p:cNvPicPr>
          <p:nvPr/>
        </p:nvPicPr>
        <p:blipFill>
          <a:blip r:embed="rId5"/>
          <a:stretch>
            <a:fillRect/>
          </a:stretch>
        </p:blipFill>
        <p:spPr>
          <a:xfrm>
            <a:off x="1678546" y="1052736"/>
            <a:ext cx="7191266" cy="4829756"/>
          </a:xfrm>
          <a:prstGeom prst="rect">
            <a:avLst/>
          </a:prstGeom>
        </p:spPr>
      </p:pic>
    </p:spTree>
    <p:extLst>
      <p:ext uri="{BB962C8B-B14F-4D97-AF65-F5344CB8AC3E}">
        <p14:creationId xmlns:p14="http://schemas.microsoft.com/office/powerpoint/2010/main" val="1311713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err="1">
                <a:latin typeface="Arial" panose="020B0604020202020204" pitchFamily="34" charset="0"/>
                <a:cs typeface="Arial" panose="020B0604020202020204" pitchFamily="34" charset="0"/>
              </a:rPr>
              <a:t>Document</a:t>
            </a:r>
            <a:r>
              <a:rPr lang="es-ES" sz="1800" dirty="0">
                <a:latin typeface="Arial" panose="020B0604020202020204" pitchFamily="34" charset="0"/>
                <a:cs typeface="Arial" panose="020B0604020202020204" pitchFamily="34" charset="0"/>
              </a:rPr>
              <a:t>, nodo raíz del que derivan todos los demás nodos del árbol. </a:t>
            </a:r>
          </a:p>
          <a:p>
            <a:pPr>
              <a:buClr>
                <a:schemeClr val="accent3"/>
              </a:buClr>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err="1" smtClean="0">
                <a:latin typeface="Arial" panose="020B0604020202020204" pitchFamily="34" charset="0"/>
                <a:cs typeface="Arial" panose="020B0604020202020204" pitchFamily="34" charset="0"/>
              </a:rPr>
              <a:t>Element</a:t>
            </a:r>
            <a:r>
              <a:rPr lang="es-ES" sz="1800" dirty="0">
                <a:latin typeface="Arial" panose="020B0604020202020204" pitchFamily="34" charset="0"/>
                <a:cs typeface="Arial" panose="020B0604020202020204" pitchFamily="34" charset="0"/>
              </a:rPr>
              <a:t>, representa cada una de las </a:t>
            </a:r>
            <a:r>
              <a:rPr lang="es-ES" sz="1800" dirty="0" smtClean="0">
                <a:latin typeface="Arial" panose="020B0604020202020204" pitchFamily="34" charset="0"/>
                <a:cs typeface="Arial" panose="020B0604020202020204" pitchFamily="34" charset="0"/>
              </a:rPr>
              <a:t>etiquetas XHTML</a:t>
            </a:r>
            <a:r>
              <a:rPr lang="es-ES" sz="1800" dirty="0">
                <a:latin typeface="Arial" panose="020B0604020202020204" pitchFamily="34" charset="0"/>
                <a:cs typeface="Arial" panose="020B0604020202020204" pitchFamily="34" charset="0"/>
              </a:rPr>
              <a:t>. Se trata del único nodo que puede contener atributos y el único del que pueden derivar otros </a:t>
            </a:r>
            <a:r>
              <a:rPr lang="es-ES" sz="1800" dirty="0" smtClean="0">
                <a:latin typeface="Arial" panose="020B0604020202020204" pitchFamily="34" charset="0"/>
                <a:cs typeface="Arial" panose="020B0604020202020204" pitchFamily="34" charset="0"/>
              </a:rPr>
              <a:t>nodos</a:t>
            </a:r>
          </a:p>
          <a:p>
            <a:pPr>
              <a:buClr>
                <a:schemeClr val="accent3"/>
              </a:buClr>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err="1" smtClean="0">
                <a:latin typeface="Arial" panose="020B0604020202020204" pitchFamily="34" charset="0"/>
                <a:cs typeface="Arial" panose="020B0604020202020204" pitchFamily="34" charset="0"/>
              </a:rPr>
              <a:t>Attr</a:t>
            </a:r>
            <a:r>
              <a:rPr lang="es-ES" sz="1800" dirty="0">
                <a:latin typeface="Arial" panose="020B0604020202020204" pitchFamily="34" charset="0"/>
                <a:cs typeface="Arial" panose="020B0604020202020204" pitchFamily="34" charset="0"/>
              </a:rPr>
              <a:t>, se define un nodo de este tipo para representar cada uno de los atributos de las </a:t>
            </a:r>
            <a:r>
              <a:rPr lang="es-ES" sz="1800" dirty="0" smtClean="0">
                <a:latin typeface="Arial" panose="020B0604020202020204" pitchFamily="34" charset="0"/>
                <a:cs typeface="Arial" panose="020B0604020202020204" pitchFamily="34" charset="0"/>
              </a:rPr>
              <a:t>etiquetas XHTML</a:t>
            </a:r>
            <a:r>
              <a:rPr lang="es-ES" sz="1800" dirty="0">
                <a:latin typeface="Arial" panose="020B0604020202020204" pitchFamily="34" charset="0"/>
                <a:cs typeface="Arial" panose="020B0604020202020204" pitchFamily="34" charset="0"/>
              </a:rPr>
              <a:t>, es decir, uno por cada par </a:t>
            </a:r>
            <a:r>
              <a:rPr lang="es-ES" sz="1800" dirty="0" smtClean="0">
                <a:latin typeface="Arial" panose="020B0604020202020204" pitchFamily="34" charset="0"/>
                <a:cs typeface="Arial" panose="020B0604020202020204" pitchFamily="34" charset="0"/>
              </a:rPr>
              <a:t>atributo=valor</a:t>
            </a:r>
          </a:p>
          <a:p>
            <a:pPr>
              <a:buClr>
                <a:schemeClr val="accent3"/>
              </a:buClr>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a:latin typeface="Arial" panose="020B0604020202020204" pitchFamily="34" charset="0"/>
                <a:cs typeface="Arial" panose="020B0604020202020204" pitchFamily="34" charset="0"/>
              </a:rPr>
              <a:t>T</a:t>
            </a:r>
            <a:r>
              <a:rPr lang="es-ES" sz="1800" b="1" dirty="0" smtClean="0">
                <a:latin typeface="Arial" panose="020B0604020202020204" pitchFamily="34" charset="0"/>
                <a:cs typeface="Arial" panose="020B0604020202020204" pitchFamily="34" charset="0"/>
              </a:rPr>
              <a:t>ext</a:t>
            </a:r>
            <a:r>
              <a:rPr lang="es-ES" sz="1800" dirty="0">
                <a:latin typeface="Arial" panose="020B0604020202020204" pitchFamily="34" charset="0"/>
                <a:cs typeface="Arial" panose="020B0604020202020204" pitchFamily="34" charset="0"/>
              </a:rPr>
              <a:t>, nodo que contiene el texto encerrado por una etiqueta </a:t>
            </a:r>
            <a:r>
              <a:rPr lang="es-ES" sz="1800" dirty="0" smtClean="0">
                <a:latin typeface="Arial" panose="020B0604020202020204" pitchFamily="34" charset="0"/>
                <a:cs typeface="Arial" panose="020B0604020202020204" pitchFamily="34" charset="0"/>
              </a:rPr>
              <a:t>XHTML</a:t>
            </a:r>
          </a:p>
          <a:p>
            <a:pPr>
              <a:buClr>
                <a:schemeClr val="accent3"/>
              </a:buClr>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err="1" smtClean="0">
                <a:latin typeface="Arial" panose="020B0604020202020204" pitchFamily="34" charset="0"/>
                <a:cs typeface="Arial" panose="020B0604020202020204" pitchFamily="34" charset="0"/>
              </a:rPr>
              <a:t>Comment</a:t>
            </a:r>
            <a:r>
              <a:rPr lang="es-ES" sz="1800" dirty="0">
                <a:latin typeface="Arial" panose="020B0604020202020204" pitchFamily="34" charset="0"/>
                <a:cs typeface="Arial" panose="020B0604020202020204" pitchFamily="34" charset="0"/>
              </a:rPr>
              <a:t>, representa los comentarios incluidos en la </a:t>
            </a:r>
            <a:r>
              <a:rPr lang="es-ES" sz="1800" dirty="0" smtClean="0">
                <a:latin typeface="Arial" panose="020B0604020202020204" pitchFamily="34" charset="0"/>
                <a:cs typeface="Arial" panose="020B0604020202020204" pitchFamily="34" charset="0"/>
              </a:rPr>
              <a:t>página XHTML</a:t>
            </a: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Tipos </a:t>
            </a:r>
            <a:r>
              <a:rPr lang="es-ES" dirty="0">
                <a:solidFill>
                  <a:schemeClr val="tx1"/>
                </a:solidFill>
              </a:rPr>
              <a:t>de </a:t>
            </a:r>
            <a:r>
              <a:rPr lang="es-ES" dirty="0" smtClean="0">
                <a:solidFill>
                  <a:schemeClr val="tx1"/>
                </a:solidFill>
              </a:rPr>
              <a:t>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491341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fontScale="92500"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vez construido automáticamente el árbol completo de nodos DOM, ya es posible utilizar las funciones DOM para acceder de forma directa a cualquier nodo del </a:t>
            </a:r>
            <a:r>
              <a:rPr lang="es-ES" sz="1800" dirty="0" smtClean="0">
                <a:latin typeface="Arial" panose="020B0604020202020204" pitchFamily="34" charset="0"/>
                <a:cs typeface="Arial" panose="020B0604020202020204" pitchFamily="34" charset="0"/>
              </a:rPr>
              <a:t>árbol.</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b="1" dirty="0" err="1">
                <a:latin typeface="Arial" panose="020B0604020202020204" pitchFamily="34" charset="0"/>
                <a:cs typeface="Arial" panose="020B0604020202020204" pitchFamily="34" charset="0"/>
              </a:rPr>
              <a:t>getElementsByTagName</a:t>
            </a:r>
            <a:r>
              <a:rPr lang="es-ES" sz="1800" b="1" dirty="0">
                <a:latin typeface="Arial" panose="020B0604020202020204" pitchFamily="34" charset="0"/>
                <a:cs typeface="Arial" panose="020B0604020202020204" pitchFamily="34" charset="0"/>
              </a:rPr>
              <a:t>()</a:t>
            </a:r>
            <a:r>
              <a:rPr lang="es-ES" sz="1800" dirty="0">
                <a:latin typeface="Arial" panose="020B0604020202020204" pitchFamily="34" charset="0"/>
                <a:cs typeface="Arial" panose="020B0604020202020204" pitchFamily="34" charset="0"/>
              </a:rPr>
              <a:t>: obtiene todos los elementos de la </a:t>
            </a:r>
            <a:r>
              <a:rPr lang="es-ES" sz="1800" dirty="0" err="1">
                <a:latin typeface="Arial" panose="020B0604020202020204" pitchFamily="34" charset="0"/>
                <a:cs typeface="Arial" panose="020B0604020202020204" pitchFamily="34" charset="0"/>
              </a:rPr>
              <a:t>páginaXHTMLcuya</a:t>
            </a:r>
            <a:r>
              <a:rPr lang="es-ES" sz="1800" dirty="0">
                <a:latin typeface="Arial" panose="020B0604020202020204" pitchFamily="34" charset="0"/>
                <a:cs typeface="Arial" panose="020B0604020202020204" pitchFamily="34" charset="0"/>
              </a:rPr>
              <a:t> etiqueta sea igual que el parámetro que se le pasa a la </a:t>
            </a:r>
            <a:r>
              <a:rPr lang="es-ES" sz="1800" dirty="0" smtClean="0">
                <a:latin typeface="Arial" panose="020B0604020202020204" pitchFamily="34" charset="0"/>
                <a:cs typeface="Arial" panose="020B0604020202020204" pitchFamily="34" charset="0"/>
              </a:rPr>
              <a:t>función</a:t>
            </a:r>
          </a:p>
          <a:p>
            <a:pPr marL="914400" lvl="2" indent="0">
              <a:buClr>
                <a:schemeClr val="accent3"/>
              </a:buClr>
              <a:buNone/>
              <a:defRPr/>
            </a:pPr>
            <a:r>
              <a:rPr lang="es-ES_tradnl" sz="1800" dirty="0" err="1">
                <a:latin typeface="Arial" panose="020B0604020202020204" pitchFamily="34" charset="0"/>
                <a:cs typeface="Arial" panose="020B0604020202020204" pitchFamily="34" charset="0"/>
              </a:rPr>
              <a:t>var</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parrafos</a:t>
            </a:r>
            <a:r>
              <a:rPr lang="es-ES_tradnl" sz="1800" dirty="0">
                <a:latin typeface="Arial" panose="020B0604020202020204" pitchFamily="34" charset="0"/>
                <a:cs typeface="Arial" panose="020B0604020202020204" pitchFamily="34" charset="0"/>
              </a:rPr>
              <a:t> = </a:t>
            </a:r>
            <a:r>
              <a:rPr lang="es-ES_tradnl" sz="1800" dirty="0" err="1">
                <a:latin typeface="Arial" panose="020B0604020202020204" pitchFamily="34" charset="0"/>
                <a:cs typeface="Arial" panose="020B0604020202020204" pitchFamily="34" charset="0"/>
              </a:rPr>
              <a:t>document.getElementsByTagName</a:t>
            </a:r>
            <a:r>
              <a:rPr lang="es-ES_tradnl" sz="1800" dirty="0">
                <a:latin typeface="Arial" panose="020B0604020202020204" pitchFamily="34" charset="0"/>
                <a:cs typeface="Arial" panose="020B0604020202020204" pitchFamily="34" charset="0"/>
              </a:rPr>
              <a:t>("p</a:t>
            </a:r>
            <a:r>
              <a:rPr lang="es-ES_tradnl" sz="1800" dirty="0" smtClean="0">
                <a:latin typeface="Arial" panose="020B0604020202020204" pitchFamily="34" charset="0"/>
                <a:cs typeface="Arial" panose="020B0604020202020204" pitchFamily="34" charset="0"/>
              </a:rPr>
              <a:t>");</a:t>
            </a:r>
          </a:p>
          <a:p>
            <a:pPr marL="914400" lvl="2" indent="0">
              <a:buClr>
                <a:schemeClr val="accent3"/>
              </a:buClr>
              <a:buNone/>
              <a:defRPr/>
            </a:pPr>
            <a:endParaRPr lang="es-ES_tradnl" sz="1800" dirty="0">
              <a:latin typeface="Arial" panose="020B0604020202020204" pitchFamily="34" charset="0"/>
              <a:cs typeface="Arial" panose="020B0604020202020204" pitchFamily="34" charset="0"/>
            </a:endParaRPr>
          </a:p>
          <a:p>
            <a:pPr marL="357188" lvl="2" indent="0">
              <a:buClr>
                <a:schemeClr val="accent3"/>
              </a:buClr>
              <a:buNone/>
              <a:defRPr/>
            </a:pPr>
            <a:r>
              <a:rPr lang="es-ES_tradnl" sz="1800" dirty="0" smtClean="0">
                <a:latin typeface="Arial" panose="020B0604020202020204" pitchFamily="34" charset="0"/>
                <a:cs typeface="Arial" panose="020B0604020202020204" pitchFamily="34" charset="0"/>
              </a:rPr>
              <a:t>S</a:t>
            </a:r>
            <a:r>
              <a:rPr lang="es-ES" sz="1800" dirty="0" smtClean="0">
                <a:latin typeface="Arial" panose="020B0604020202020204" pitchFamily="34" charset="0"/>
                <a:cs typeface="Arial" panose="020B0604020202020204" pitchFamily="34" charset="0"/>
              </a:rPr>
              <a:t>e </a:t>
            </a:r>
            <a:r>
              <a:rPr lang="es-ES" sz="1800" dirty="0">
                <a:latin typeface="Arial" panose="020B0604020202020204" pitchFamily="34" charset="0"/>
                <a:cs typeface="Arial" panose="020B0604020202020204" pitchFamily="34" charset="0"/>
              </a:rPr>
              <a:t>puede obtener el primer párrafo de la página de la siguiente manera:</a:t>
            </a:r>
          </a:p>
          <a:p>
            <a:pPr marL="914400" lvl="2" indent="0">
              <a:buClr>
                <a:schemeClr val="accent3"/>
              </a:buClr>
              <a:buNone/>
              <a:defRPr/>
            </a:pP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primerParrafo</a:t>
            </a:r>
            <a:r>
              <a:rPr lang="es-ES" sz="1800" dirty="0">
                <a:latin typeface="Arial" panose="020B0604020202020204" pitchFamily="34" charset="0"/>
                <a:cs typeface="Arial" panose="020B0604020202020204" pitchFamily="34" charset="0"/>
              </a:rPr>
              <a:t> = </a:t>
            </a:r>
            <a:r>
              <a:rPr lang="es-ES" sz="1800" dirty="0" err="1">
                <a:latin typeface="Arial" panose="020B0604020202020204" pitchFamily="34" charset="0"/>
                <a:cs typeface="Arial" panose="020B0604020202020204" pitchFamily="34" charset="0"/>
              </a:rPr>
              <a:t>parrafos</a:t>
            </a:r>
            <a:r>
              <a:rPr lang="es-ES" sz="1800" dirty="0">
                <a:latin typeface="Arial" panose="020B0604020202020204" pitchFamily="34" charset="0"/>
                <a:cs typeface="Arial" panose="020B0604020202020204" pitchFamily="34" charset="0"/>
              </a:rPr>
              <a:t>[0</a:t>
            </a:r>
            <a:r>
              <a:rPr lang="es-ES" sz="1800" dirty="0" smtClean="0">
                <a:latin typeface="Arial" panose="020B0604020202020204" pitchFamily="34" charset="0"/>
                <a:cs typeface="Arial" panose="020B0604020202020204" pitchFamily="34" charset="0"/>
              </a:rPr>
              <a:t>];</a:t>
            </a:r>
            <a:endParaRPr lang="es-ES_tradnl" sz="1800" dirty="0">
              <a:latin typeface="Arial" panose="020B0604020202020204" pitchFamily="34" charset="0"/>
              <a:cs typeface="Arial" panose="020B0604020202020204" pitchFamily="34" charset="0"/>
            </a:endParaRPr>
          </a:p>
          <a:p>
            <a:pPr marL="914400" lvl="2"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357188" lvl="2" indent="0">
              <a:buClr>
                <a:schemeClr val="accent3"/>
              </a:buClr>
              <a:buNone/>
              <a:defRPr/>
            </a:pPr>
            <a:r>
              <a:rPr lang="es-ES" sz="1800" dirty="0" smtClean="0">
                <a:latin typeface="Arial" panose="020B0604020202020204" pitchFamily="34" charset="0"/>
                <a:cs typeface="Arial" panose="020B0604020202020204" pitchFamily="34" charset="0"/>
              </a:rPr>
              <a:t>Se </a:t>
            </a:r>
            <a:r>
              <a:rPr lang="es-ES" sz="1800" dirty="0">
                <a:latin typeface="Arial" panose="020B0604020202020204" pitchFamily="34" charset="0"/>
                <a:cs typeface="Arial" panose="020B0604020202020204" pitchFamily="34" charset="0"/>
              </a:rPr>
              <a:t>podrían recorrer todos los párrafos de la página con el siguiente código:</a:t>
            </a:r>
          </a:p>
          <a:p>
            <a:pPr marL="914400" lvl="2" indent="0">
              <a:buClr>
                <a:schemeClr val="accent3"/>
              </a:buClr>
              <a:buNone/>
              <a:defRPr/>
            </a:pPr>
            <a:r>
              <a:rPr lang="es-ES" sz="1800" dirty="0" err="1">
                <a:latin typeface="Arial" panose="020B0604020202020204" pitchFamily="34" charset="0"/>
                <a:cs typeface="Arial" panose="020B0604020202020204" pitchFamily="34" charset="0"/>
              </a:rPr>
              <a:t>for</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i=0; i&lt;</a:t>
            </a:r>
            <a:r>
              <a:rPr lang="es-ES" sz="1800" dirty="0" err="1">
                <a:latin typeface="Arial" panose="020B0604020202020204" pitchFamily="34" charset="0"/>
                <a:cs typeface="Arial" panose="020B0604020202020204" pitchFamily="34" charset="0"/>
              </a:rPr>
              <a:t>parrafos.length</a:t>
            </a:r>
            <a:r>
              <a:rPr lang="es-ES" sz="1800" dirty="0">
                <a:latin typeface="Arial" panose="020B0604020202020204" pitchFamily="34" charset="0"/>
                <a:cs typeface="Arial" panose="020B0604020202020204" pitchFamily="34" charset="0"/>
              </a:rPr>
              <a:t>; i++) {</a:t>
            </a:r>
          </a:p>
          <a:p>
            <a:pPr marL="914400" lvl="2"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var</a:t>
            </a:r>
            <a:r>
              <a:rPr lang="es-ES" sz="1800" dirty="0" smtClean="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parrafo</a:t>
            </a:r>
            <a:r>
              <a:rPr lang="es-ES" sz="1800" dirty="0">
                <a:latin typeface="Arial" panose="020B0604020202020204" pitchFamily="34" charset="0"/>
                <a:cs typeface="Arial" panose="020B0604020202020204" pitchFamily="34" charset="0"/>
              </a:rPr>
              <a:t> = </a:t>
            </a:r>
            <a:r>
              <a:rPr lang="es-ES" sz="1800" dirty="0" err="1">
                <a:latin typeface="Arial" panose="020B0604020202020204" pitchFamily="34" charset="0"/>
                <a:cs typeface="Arial" panose="020B0604020202020204" pitchFamily="34" charset="0"/>
              </a:rPr>
              <a:t>parrafos</a:t>
            </a:r>
            <a:r>
              <a:rPr lang="es-ES" sz="1800" dirty="0">
                <a:latin typeface="Arial" panose="020B0604020202020204" pitchFamily="34" charset="0"/>
                <a:cs typeface="Arial" panose="020B0604020202020204" pitchFamily="34" charset="0"/>
              </a:rPr>
              <a:t>[i];</a:t>
            </a:r>
          </a:p>
          <a:p>
            <a:pPr marL="914400" lvl="2" indent="0">
              <a:buClr>
                <a:schemeClr val="accent3"/>
              </a:buClr>
              <a:buNone/>
              <a:defRPr/>
            </a:pPr>
            <a:r>
              <a:rPr lang="es-ES" sz="1800" dirty="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a:p>
            <a:pPr marL="323850" indent="-285750">
              <a:buClr>
                <a:schemeClr val="accent3"/>
              </a:buCl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Acceso a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42216269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vez construido automáticamente el árbol completo de nodos DOM, ya es posible utilizar las funciones DOM para acceder de forma directa a cualquier nodo del </a:t>
            </a:r>
            <a:r>
              <a:rPr lang="es-ES" sz="1800" dirty="0" smtClean="0">
                <a:latin typeface="Arial" panose="020B0604020202020204" pitchFamily="34" charset="0"/>
                <a:cs typeface="Arial" panose="020B0604020202020204" pitchFamily="34" charset="0"/>
              </a:rPr>
              <a:t>árbol.</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323850" indent="-285750">
              <a:buClr>
                <a:schemeClr val="accent3"/>
              </a:buClr>
              <a:defRPr/>
            </a:pPr>
            <a:r>
              <a:rPr lang="es-ES_tradnl" sz="1800" b="1" dirty="0" err="1" smtClean="0">
                <a:latin typeface="Arial" panose="020B0604020202020204" pitchFamily="34" charset="0"/>
                <a:cs typeface="Arial" panose="020B0604020202020204" pitchFamily="34" charset="0"/>
              </a:rPr>
              <a:t>getElementsByName</a:t>
            </a:r>
            <a:r>
              <a:rPr lang="es-ES_tradnl" sz="1800" b="1" dirty="0">
                <a:latin typeface="Arial" panose="020B0604020202020204" pitchFamily="34" charset="0"/>
                <a:cs typeface="Arial" panose="020B0604020202020204" pitchFamily="34" charset="0"/>
              </a:rPr>
              <a:t>()</a:t>
            </a:r>
            <a:r>
              <a:rPr lang="es-ES_tradnl" sz="1800" dirty="0">
                <a:latin typeface="Arial" panose="020B0604020202020204" pitchFamily="34" charset="0"/>
                <a:cs typeface="Arial" panose="020B0604020202020204" pitchFamily="34" charset="0"/>
              </a:rPr>
              <a:t>: </a:t>
            </a:r>
            <a:r>
              <a:rPr lang="es-ES_tradnl" sz="1800" dirty="0" smtClean="0">
                <a:latin typeface="Arial" panose="020B0604020202020204" pitchFamily="34" charset="0"/>
                <a:cs typeface="Arial" panose="020B0604020202020204" pitchFamily="34" charset="0"/>
              </a:rPr>
              <a:t>es similar a la anterior, pero en este caso se buscan los </a:t>
            </a:r>
            <a:r>
              <a:rPr lang="es-ES_tradnl" sz="1800" dirty="0">
                <a:latin typeface="Arial" panose="020B0604020202020204" pitchFamily="34" charset="0"/>
                <a:cs typeface="Arial" panose="020B0604020202020204" pitchFamily="34" charset="0"/>
              </a:rPr>
              <a:t>elementos cuyo atributo </a:t>
            </a:r>
            <a:r>
              <a:rPr lang="es-ES_tradnl" sz="1800" dirty="0" err="1">
                <a:latin typeface="Arial" panose="020B0604020202020204" pitchFamily="34" charset="0"/>
                <a:cs typeface="Arial" panose="020B0604020202020204" pitchFamily="34" charset="0"/>
              </a:rPr>
              <a:t>name</a:t>
            </a:r>
            <a:r>
              <a:rPr lang="es-ES_tradnl" sz="1800" dirty="0">
                <a:latin typeface="Arial" panose="020B0604020202020204" pitchFamily="34" charset="0"/>
                <a:cs typeface="Arial" panose="020B0604020202020204" pitchFamily="34" charset="0"/>
              </a:rPr>
              <a:t> sea igual al parámetro </a:t>
            </a:r>
            <a:r>
              <a:rPr lang="es-ES_tradnl" sz="1800" dirty="0" smtClean="0">
                <a:latin typeface="Arial" panose="020B0604020202020204" pitchFamily="34" charset="0"/>
                <a:cs typeface="Arial" panose="020B0604020202020204" pitchFamily="34" charset="0"/>
              </a:rPr>
              <a:t>proporcionado</a:t>
            </a:r>
          </a:p>
          <a:p>
            <a:pPr marL="323850" indent="-285750">
              <a:buClr>
                <a:schemeClr val="accent3"/>
              </a:buClr>
              <a:defRPr/>
            </a:pPr>
            <a:endParaRPr lang="es-ES_tradnl" sz="1800" dirty="0" smtClean="0">
              <a:latin typeface="Arial" panose="020B0604020202020204" pitchFamily="34" charset="0"/>
              <a:cs typeface="Arial" panose="020B0604020202020204" pitchFamily="34" charset="0"/>
            </a:endParaRPr>
          </a:p>
          <a:p>
            <a:pPr marL="914400" lvl="2" indent="0">
              <a:buClr>
                <a:schemeClr val="accent3"/>
              </a:buClr>
              <a:buNone/>
              <a:defRPr/>
            </a:pPr>
            <a:r>
              <a:rPr lang="es-ES_tradnl" sz="1800" dirty="0" err="1">
                <a:latin typeface="Arial" panose="020B0604020202020204" pitchFamily="34" charset="0"/>
                <a:cs typeface="Arial" panose="020B0604020202020204" pitchFamily="34" charset="0"/>
              </a:rPr>
              <a:t>var</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parrafoEspecial</a:t>
            </a:r>
            <a:r>
              <a:rPr lang="es-ES_tradnl" sz="1800" dirty="0">
                <a:latin typeface="Arial" panose="020B0604020202020204" pitchFamily="34" charset="0"/>
                <a:cs typeface="Arial" panose="020B0604020202020204" pitchFamily="34" charset="0"/>
              </a:rPr>
              <a:t> = </a:t>
            </a:r>
            <a:r>
              <a:rPr lang="es-ES_tradnl" sz="1800" dirty="0" err="1">
                <a:latin typeface="Arial" panose="020B0604020202020204" pitchFamily="34" charset="0"/>
                <a:cs typeface="Arial" panose="020B0604020202020204" pitchFamily="34" charset="0"/>
              </a:rPr>
              <a:t>document.getElementsByName</a:t>
            </a:r>
            <a:r>
              <a:rPr lang="es-ES_tradnl" sz="1800" dirty="0">
                <a:latin typeface="Arial" panose="020B0604020202020204" pitchFamily="34" charset="0"/>
                <a:cs typeface="Arial" panose="020B0604020202020204" pitchFamily="34" charset="0"/>
              </a:rPr>
              <a:t>("especial");</a:t>
            </a:r>
          </a:p>
          <a:p>
            <a:pPr marL="914400" lvl="2" indent="0">
              <a:buClr>
                <a:schemeClr val="accent3"/>
              </a:buClr>
              <a:buNone/>
              <a:defRPr/>
            </a:pPr>
            <a:r>
              <a:rPr lang="es-ES_tradnl" sz="1800" dirty="0">
                <a:latin typeface="Arial" panose="020B0604020202020204" pitchFamily="34" charset="0"/>
                <a:cs typeface="Arial" panose="020B0604020202020204" pitchFamily="34" charset="0"/>
              </a:rPr>
              <a:t>&lt;p </a:t>
            </a:r>
            <a:r>
              <a:rPr lang="es-ES_tradnl" sz="1800" dirty="0" err="1">
                <a:latin typeface="Arial" panose="020B0604020202020204" pitchFamily="34" charset="0"/>
                <a:cs typeface="Arial" panose="020B0604020202020204" pitchFamily="34" charset="0"/>
              </a:rPr>
              <a:t>name</a:t>
            </a:r>
            <a:r>
              <a:rPr lang="es-ES_tradnl" sz="1800" dirty="0">
                <a:latin typeface="Arial" panose="020B0604020202020204" pitchFamily="34" charset="0"/>
                <a:cs typeface="Arial" panose="020B0604020202020204" pitchFamily="34" charset="0"/>
              </a:rPr>
              <a:t>="prueba"&gt;...&lt;/p&gt;</a:t>
            </a:r>
          </a:p>
          <a:p>
            <a:pPr marL="914400" lvl="2" indent="0">
              <a:buClr>
                <a:schemeClr val="accent3"/>
              </a:buClr>
              <a:buNone/>
              <a:defRPr/>
            </a:pPr>
            <a:r>
              <a:rPr lang="es-ES_tradnl" sz="1800" dirty="0">
                <a:latin typeface="Arial" panose="020B0604020202020204" pitchFamily="34" charset="0"/>
                <a:cs typeface="Arial" panose="020B0604020202020204" pitchFamily="34" charset="0"/>
              </a:rPr>
              <a:t>&lt;p </a:t>
            </a:r>
            <a:r>
              <a:rPr lang="es-ES_tradnl" sz="1800" dirty="0" err="1">
                <a:latin typeface="Arial" panose="020B0604020202020204" pitchFamily="34" charset="0"/>
                <a:cs typeface="Arial" panose="020B0604020202020204" pitchFamily="34" charset="0"/>
              </a:rPr>
              <a:t>name</a:t>
            </a:r>
            <a:r>
              <a:rPr lang="es-ES_tradnl" sz="1800" dirty="0">
                <a:latin typeface="Arial" panose="020B0604020202020204" pitchFamily="34" charset="0"/>
                <a:cs typeface="Arial" panose="020B0604020202020204" pitchFamily="34" charset="0"/>
              </a:rPr>
              <a:t>="especial"&gt;...&lt;/p&gt;</a:t>
            </a:r>
          </a:p>
          <a:p>
            <a:pPr marL="914400" lvl="2" indent="0">
              <a:buClr>
                <a:schemeClr val="accent3"/>
              </a:buClr>
              <a:buNone/>
              <a:defRPr/>
            </a:pPr>
            <a:r>
              <a:rPr lang="es-ES_tradnl" sz="1800" dirty="0">
                <a:latin typeface="Arial" panose="020B0604020202020204" pitchFamily="34" charset="0"/>
                <a:cs typeface="Arial" panose="020B0604020202020204" pitchFamily="34" charset="0"/>
              </a:rPr>
              <a:t>&lt;p&gt;...&lt;/p&gt;</a:t>
            </a:r>
            <a:endParaRPr lang="es-ES_tradnl" sz="1800" dirty="0">
              <a:latin typeface="Arial" panose="020B0604020202020204" pitchFamily="34" charset="0"/>
              <a:cs typeface="Arial" panose="020B0604020202020204" pitchFamily="34" charset="0"/>
            </a:endParaRPr>
          </a:p>
          <a:p>
            <a:pPr marL="323850" indent="-285750">
              <a:buClr>
                <a:schemeClr val="accent3"/>
              </a:buClr>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Acceso a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320917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vez construido automáticamente el árbol completo de nodos DOM, ya es posible utilizar las funciones DOM para acceder de forma directa a cualquier nodo del </a:t>
            </a:r>
            <a:r>
              <a:rPr lang="es-ES" sz="1800" dirty="0" smtClean="0">
                <a:latin typeface="Arial" panose="020B0604020202020204" pitchFamily="34" charset="0"/>
                <a:cs typeface="Arial" panose="020B0604020202020204" pitchFamily="34" charset="0"/>
              </a:rPr>
              <a:t>árbol</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323850" indent="-285750">
              <a:buClr>
                <a:schemeClr val="accent3"/>
              </a:buClr>
              <a:defRPr/>
            </a:pPr>
            <a:r>
              <a:rPr lang="es-ES_tradnl" sz="1800" b="1" dirty="0" err="1" smtClean="0">
                <a:latin typeface="Arial" panose="020B0604020202020204" pitchFamily="34" charset="0"/>
                <a:cs typeface="Arial" panose="020B0604020202020204" pitchFamily="34" charset="0"/>
              </a:rPr>
              <a:t>getElementById</a:t>
            </a:r>
            <a:r>
              <a:rPr lang="es-ES_tradnl" sz="1800" b="1" dirty="0" smtClean="0">
                <a:latin typeface="Arial" panose="020B0604020202020204" pitchFamily="34" charset="0"/>
                <a:cs typeface="Arial" panose="020B0604020202020204" pitchFamily="34" charset="0"/>
              </a:rPr>
              <a:t>()</a:t>
            </a:r>
            <a:r>
              <a:rPr lang="es-ES_tradnl" sz="1800" dirty="0" smtClean="0">
                <a:latin typeface="Arial" panose="020B0604020202020204" pitchFamily="34" charset="0"/>
                <a:cs typeface="Arial" panose="020B0604020202020204" pitchFamily="34" charset="0"/>
              </a:rPr>
              <a:t>:</a:t>
            </a:r>
            <a:r>
              <a:rPr lang="es-ES" sz="1800"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devuelve </a:t>
            </a:r>
            <a:r>
              <a:rPr lang="es-ES" sz="1800" dirty="0">
                <a:latin typeface="Arial" panose="020B0604020202020204" pitchFamily="34" charset="0"/>
                <a:cs typeface="Arial" panose="020B0604020202020204" pitchFamily="34" charset="0"/>
              </a:rPr>
              <a:t>el elemento XHTML cuyo atributo id coincide con el parámetro indicado en la función</a:t>
            </a:r>
            <a:r>
              <a:rPr lang="es-ES" sz="1800" dirty="0" smtClean="0">
                <a:latin typeface="Arial" panose="020B0604020202020204" pitchFamily="34" charset="0"/>
                <a:cs typeface="Arial" panose="020B0604020202020204" pitchFamily="34" charset="0"/>
              </a:rPr>
              <a:t>.</a:t>
            </a:r>
          </a:p>
          <a:p>
            <a:pPr marL="323850" indent="-285750">
              <a:buClr>
                <a:schemeClr val="accent3"/>
              </a:buClr>
              <a:defRPr/>
            </a:pPr>
            <a:endParaRPr lang="es-ES_tradnl" sz="1800" dirty="0">
              <a:latin typeface="Arial" panose="020B0604020202020204" pitchFamily="34" charset="0"/>
              <a:cs typeface="Arial" panose="020B0604020202020204" pitchFamily="34" charset="0"/>
            </a:endParaRPr>
          </a:p>
          <a:p>
            <a:pPr marL="478971" lvl="1" indent="0">
              <a:buClr>
                <a:schemeClr val="accent3"/>
              </a:buClr>
              <a:buNone/>
              <a:defRPr/>
            </a:pPr>
            <a:r>
              <a:rPr lang="pt-BR" sz="1800" dirty="0">
                <a:latin typeface="Arial" panose="020B0604020202020204" pitchFamily="34" charset="0"/>
                <a:cs typeface="Arial" panose="020B0604020202020204" pitchFamily="34" charset="0"/>
              </a:rPr>
              <a:t>var </a:t>
            </a:r>
            <a:r>
              <a:rPr lang="pt-BR" sz="1800" dirty="0" err="1">
                <a:latin typeface="Arial" panose="020B0604020202020204" pitchFamily="34" charset="0"/>
                <a:cs typeface="Arial" panose="020B0604020202020204" pitchFamily="34" charset="0"/>
              </a:rPr>
              <a:t>cabecera</a:t>
            </a:r>
            <a:r>
              <a:rPr lang="pt-BR" sz="1800" dirty="0">
                <a:latin typeface="Arial" panose="020B0604020202020204" pitchFamily="34" charset="0"/>
                <a:cs typeface="Arial" panose="020B0604020202020204" pitchFamily="34" charset="0"/>
              </a:rPr>
              <a:t> = </a:t>
            </a:r>
            <a:r>
              <a:rPr lang="pt-BR" sz="1800" dirty="0" err="1">
                <a:latin typeface="Arial" panose="020B0604020202020204" pitchFamily="34" charset="0"/>
                <a:cs typeface="Arial" panose="020B0604020202020204" pitchFamily="34" charset="0"/>
              </a:rPr>
              <a:t>document.getElementById</a:t>
            </a:r>
            <a:r>
              <a:rPr lang="pt-BR" sz="1800" dirty="0">
                <a:latin typeface="Arial" panose="020B0604020202020204" pitchFamily="34" charset="0"/>
                <a:cs typeface="Arial" panose="020B0604020202020204" pitchFamily="34" charset="0"/>
              </a:rPr>
              <a:t>("</a:t>
            </a:r>
            <a:r>
              <a:rPr lang="pt-BR" sz="1800" dirty="0" err="1">
                <a:latin typeface="Arial" panose="020B0604020202020204" pitchFamily="34" charset="0"/>
                <a:cs typeface="Arial" panose="020B0604020202020204" pitchFamily="34" charset="0"/>
              </a:rPr>
              <a:t>cabecera</a:t>
            </a:r>
            <a:r>
              <a:rPr lang="pt-BR" sz="1800" dirty="0">
                <a:latin typeface="Arial" panose="020B0604020202020204" pitchFamily="34" charset="0"/>
                <a:cs typeface="Arial" panose="020B0604020202020204" pitchFamily="34" charset="0"/>
              </a:rPr>
              <a:t>");</a:t>
            </a:r>
          </a:p>
          <a:p>
            <a:pPr marL="478971" lvl="1" indent="0">
              <a:buClr>
                <a:schemeClr val="accent3"/>
              </a:buClr>
              <a:buNone/>
              <a:defRPr/>
            </a:pPr>
            <a:r>
              <a:rPr lang="pt-BR" sz="1800" dirty="0">
                <a:latin typeface="Arial" panose="020B0604020202020204" pitchFamily="34" charset="0"/>
                <a:cs typeface="Arial" panose="020B0604020202020204" pitchFamily="34" charset="0"/>
              </a:rPr>
              <a:t>&lt;</a:t>
            </a:r>
            <a:r>
              <a:rPr lang="pt-BR" sz="1800" dirty="0" err="1">
                <a:latin typeface="Arial" panose="020B0604020202020204" pitchFamily="34" charset="0"/>
                <a:cs typeface="Arial" panose="020B0604020202020204" pitchFamily="34" charset="0"/>
              </a:rPr>
              <a:t>div</a:t>
            </a:r>
            <a:r>
              <a:rPr lang="pt-BR" sz="1800" dirty="0">
                <a:latin typeface="Arial" panose="020B0604020202020204" pitchFamily="34" charset="0"/>
                <a:cs typeface="Arial" panose="020B0604020202020204" pitchFamily="34" charset="0"/>
              </a:rPr>
              <a:t> id="</a:t>
            </a:r>
            <a:r>
              <a:rPr lang="pt-BR" sz="1800" dirty="0" err="1">
                <a:latin typeface="Arial" panose="020B0604020202020204" pitchFamily="34" charset="0"/>
                <a:cs typeface="Arial" panose="020B0604020202020204" pitchFamily="34" charset="0"/>
              </a:rPr>
              <a:t>cabecera</a:t>
            </a:r>
            <a:r>
              <a:rPr lang="pt-BR" sz="1800" dirty="0">
                <a:latin typeface="Arial" panose="020B0604020202020204" pitchFamily="34" charset="0"/>
                <a:cs typeface="Arial" panose="020B0604020202020204" pitchFamily="34" charset="0"/>
              </a:rPr>
              <a:t>"&gt;</a:t>
            </a:r>
          </a:p>
          <a:p>
            <a:pPr marL="478971" lvl="1" indent="0">
              <a:buClr>
                <a:schemeClr val="accent3"/>
              </a:buClr>
              <a:buNone/>
              <a:defRPr/>
            </a:pPr>
            <a:r>
              <a:rPr lang="pt-BR" sz="1800" dirty="0">
                <a:latin typeface="Arial" panose="020B0604020202020204" pitchFamily="34" charset="0"/>
                <a:cs typeface="Arial" panose="020B0604020202020204" pitchFamily="34" charset="0"/>
              </a:rPr>
              <a:t>&lt;a </a:t>
            </a:r>
            <a:r>
              <a:rPr lang="pt-BR" sz="1800" dirty="0" err="1">
                <a:latin typeface="Arial" panose="020B0604020202020204" pitchFamily="34" charset="0"/>
                <a:cs typeface="Arial" panose="020B0604020202020204" pitchFamily="34" charset="0"/>
              </a:rPr>
              <a:t>href</a:t>
            </a:r>
            <a:r>
              <a:rPr lang="pt-BR" sz="1800" dirty="0">
                <a:latin typeface="Arial" panose="020B0604020202020204" pitchFamily="34" charset="0"/>
                <a:cs typeface="Arial" panose="020B0604020202020204" pitchFamily="34" charset="0"/>
              </a:rPr>
              <a:t>="/" id="logo"&gt;...&lt;/a&gt;</a:t>
            </a:r>
          </a:p>
          <a:p>
            <a:pPr marL="478971" lvl="1" indent="0">
              <a:buClr>
                <a:schemeClr val="accent3"/>
              </a:buClr>
              <a:buNone/>
              <a:defRPr/>
            </a:pPr>
            <a:r>
              <a:rPr lang="pt-BR" sz="1800" dirty="0">
                <a:latin typeface="Arial" panose="020B0604020202020204" pitchFamily="34" charset="0"/>
                <a:cs typeface="Arial" panose="020B0604020202020204" pitchFamily="34" charset="0"/>
              </a:rPr>
              <a:t>&lt;/</a:t>
            </a:r>
            <a:r>
              <a:rPr lang="pt-BR" sz="1800" dirty="0" err="1">
                <a:latin typeface="Arial" panose="020B0604020202020204" pitchFamily="34" charset="0"/>
                <a:cs typeface="Arial" panose="020B0604020202020204" pitchFamily="34" charset="0"/>
              </a:rPr>
              <a:t>div</a:t>
            </a:r>
            <a:r>
              <a:rPr lang="pt-BR" sz="1800" dirty="0">
                <a:latin typeface="Arial" panose="020B0604020202020204" pitchFamily="34" charset="0"/>
                <a:cs typeface="Arial" panose="020B0604020202020204" pitchFamily="34" charset="0"/>
              </a:rPr>
              <a:t>&gt;</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Acceso a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577333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vez construido automáticamente el árbol completo de nodos DOM, ya es posible utilizar las funciones DOM para acceder de forma directa a cualquier nodo del </a:t>
            </a:r>
            <a:r>
              <a:rPr lang="es-ES" sz="1800" dirty="0" smtClean="0">
                <a:latin typeface="Arial" panose="020B0604020202020204" pitchFamily="34" charset="0"/>
                <a:cs typeface="Arial" panose="020B0604020202020204" pitchFamily="34" charset="0"/>
              </a:rPr>
              <a:t>árbol</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dirty="0" err="1">
                <a:latin typeface="Arial" panose="020B0604020202020204" pitchFamily="34" charset="0"/>
                <a:cs typeface="Arial" panose="020B0604020202020204" pitchFamily="34" charset="0"/>
              </a:rPr>
              <a:t>querySelector</a:t>
            </a:r>
            <a:r>
              <a:rPr lang="es-ES" sz="1800" dirty="0">
                <a:latin typeface="Arial" panose="020B0604020202020204" pitchFamily="34" charset="0"/>
                <a:cs typeface="Arial" panose="020B0604020202020204" pitchFamily="34" charset="0"/>
              </a:rPr>
              <a:t>(): Devuelve el primer elemento del documento (utilizando un recorrido primero en profundidad pre ordenado de los nodos del documento) que coincida con el grupo especificado de </a:t>
            </a:r>
            <a:r>
              <a:rPr lang="es-ES" sz="1800" dirty="0" smtClean="0">
                <a:latin typeface="Arial" panose="020B0604020202020204" pitchFamily="34" charset="0"/>
                <a:cs typeface="Arial" panose="020B0604020202020204" pitchFamily="34" charset="0"/>
              </a:rPr>
              <a:t>selectores.</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Ejemplos de </a:t>
            </a:r>
            <a:r>
              <a:rPr lang="es-ES_tradnl" sz="1800" smtClean="0">
                <a:latin typeface="Arial" panose="020B0604020202020204" pitchFamily="34" charset="0"/>
                <a:cs typeface="Arial" panose="020B0604020202020204" pitchFamily="34" charset="0"/>
              </a:rPr>
              <a:t>selección:</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 sz="1300" dirty="0" err="1">
                <a:latin typeface="+mn-lt"/>
              </a:rPr>
              <a:t>document.querySelector</a:t>
            </a:r>
            <a:r>
              <a:rPr lang="es-ES" sz="1300" dirty="0">
                <a:latin typeface="+mn-lt"/>
              </a:rPr>
              <a:t>("p</a:t>
            </a:r>
            <a:r>
              <a:rPr lang="es-ES" sz="1300" dirty="0" smtClean="0">
                <a:latin typeface="+mn-lt"/>
              </a:rPr>
              <a:t>") </a:t>
            </a:r>
            <a:r>
              <a:rPr lang="es-ES" sz="1300" dirty="0">
                <a:latin typeface="+mn-lt"/>
              </a:rPr>
              <a:t>-&gt; Obtener el primer &lt;p&gt; elemento en el </a:t>
            </a:r>
            <a:r>
              <a:rPr lang="es-ES" sz="1300" dirty="0" smtClean="0">
                <a:latin typeface="+mn-lt"/>
              </a:rPr>
              <a:t>documento</a:t>
            </a:r>
          </a:p>
          <a:p>
            <a:pPr marL="0" indent="0">
              <a:buClr>
                <a:schemeClr val="accent3"/>
              </a:buClr>
              <a:buNone/>
              <a:defRPr/>
            </a:pPr>
            <a:r>
              <a:rPr lang="es-ES" sz="1300" dirty="0" err="1">
                <a:latin typeface="+mn-lt"/>
              </a:rPr>
              <a:t>document.querySelector</a:t>
            </a:r>
            <a:r>
              <a:rPr lang="es-ES" sz="1300" dirty="0" smtClean="0">
                <a:latin typeface="+mn-lt"/>
              </a:rPr>
              <a:t>(“.</a:t>
            </a:r>
            <a:r>
              <a:rPr lang="es-ES" sz="1300" dirty="0" err="1" smtClean="0">
                <a:latin typeface="+mn-lt"/>
              </a:rPr>
              <a:t>miclase</a:t>
            </a:r>
            <a:r>
              <a:rPr lang="es-ES" sz="1300" dirty="0" smtClean="0">
                <a:latin typeface="+mn-lt"/>
              </a:rPr>
              <a:t>”) -&gt; obtener elemento con </a:t>
            </a:r>
            <a:r>
              <a:rPr lang="es-ES" sz="1300" dirty="0" err="1" smtClean="0">
                <a:latin typeface="+mn-lt"/>
              </a:rPr>
              <a:t>class</a:t>
            </a:r>
            <a:r>
              <a:rPr lang="es-ES" sz="1300" dirty="0" smtClean="0">
                <a:latin typeface="+mn-lt"/>
              </a:rPr>
              <a:t> “</a:t>
            </a:r>
            <a:r>
              <a:rPr lang="es-ES" sz="1300" dirty="0" err="1" smtClean="0">
                <a:latin typeface="+mn-lt"/>
              </a:rPr>
              <a:t>miclase</a:t>
            </a:r>
            <a:r>
              <a:rPr lang="es-ES" sz="1300" dirty="0" smtClean="0">
                <a:latin typeface="+mn-lt"/>
              </a:rPr>
              <a:t>”</a:t>
            </a:r>
          </a:p>
          <a:p>
            <a:pPr marL="0" indent="0">
              <a:buClr>
                <a:schemeClr val="accent3"/>
              </a:buClr>
              <a:buNone/>
              <a:defRPr/>
            </a:pPr>
            <a:r>
              <a:rPr lang="es-ES" sz="1300" dirty="0" err="1">
                <a:latin typeface="+mn-lt"/>
              </a:rPr>
              <a:t>document.querySelector</a:t>
            </a:r>
            <a:r>
              <a:rPr lang="es-ES" sz="1300" dirty="0" smtClean="0">
                <a:latin typeface="+mn-lt"/>
              </a:rPr>
              <a:t>(“</a:t>
            </a:r>
            <a:r>
              <a:rPr lang="es-ES" sz="1300" dirty="0" err="1" smtClean="0">
                <a:latin typeface="+mn-lt"/>
              </a:rPr>
              <a:t>p.miclase</a:t>
            </a:r>
            <a:r>
              <a:rPr lang="es-ES" sz="1300" dirty="0" smtClean="0">
                <a:latin typeface="+mn-lt"/>
              </a:rPr>
              <a:t>”) -&gt; </a:t>
            </a:r>
            <a:r>
              <a:rPr lang="es-ES" sz="1300" dirty="0">
                <a:latin typeface="+mn-lt"/>
              </a:rPr>
              <a:t>primer &lt;p&gt; elemento en el documento con </a:t>
            </a:r>
            <a:r>
              <a:rPr lang="es-ES" sz="1300" dirty="0" err="1">
                <a:latin typeface="+mn-lt"/>
              </a:rPr>
              <a:t>class</a:t>
            </a:r>
            <a:r>
              <a:rPr lang="es-ES" sz="1300" dirty="0">
                <a:latin typeface="+mn-lt"/>
              </a:rPr>
              <a:t> = </a:t>
            </a:r>
            <a:r>
              <a:rPr lang="es-ES" sz="1300" dirty="0" smtClean="0">
                <a:latin typeface="+mn-lt"/>
              </a:rPr>
              <a:t>“</a:t>
            </a:r>
            <a:r>
              <a:rPr lang="es-ES" sz="1300" dirty="0" err="1" smtClean="0">
                <a:latin typeface="+mn-lt"/>
              </a:rPr>
              <a:t>miclase</a:t>
            </a:r>
            <a:r>
              <a:rPr lang="es-ES" sz="1300" dirty="0" smtClean="0">
                <a:latin typeface="+mn-lt"/>
              </a:rPr>
              <a:t>“</a:t>
            </a:r>
          </a:p>
          <a:p>
            <a:pPr marL="0" indent="0">
              <a:buClr>
                <a:schemeClr val="accent3"/>
              </a:buClr>
              <a:buNone/>
              <a:defRPr/>
            </a:pPr>
            <a:r>
              <a:rPr lang="es-ES" sz="1300" dirty="0" err="1">
                <a:latin typeface="+mn-lt"/>
              </a:rPr>
              <a:t>cument.querySelector</a:t>
            </a:r>
            <a:r>
              <a:rPr lang="es-ES" sz="1300" dirty="0">
                <a:latin typeface="+mn-lt"/>
              </a:rPr>
              <a:t>("#demo</a:t>
            </a:r>
            <a:r>
              <a:rPr lang="es-ES" sz="1300" dirty="0" smtClean="0">
                <a:latin typeface="+mn-lt"/>
              </a:rPr>
              <a:t>") -&gt; elemento con id “demo”</a:t>
            </a:r>
          </a:p>
          <a:p>
            <a:pPr marL="0" indent="0">
              <a:buClr>
                <a:schemeClr val="accent3"/>
              </a:buClr>
              <a:buNone/>
              <a:defRPr/>
            </a:pPr>
            <a:r>
              <a:rPr lang="es-ES" sz="1300" dirty="0" err="1">
                <a:latin typeface="+mn-lt"/>
              </a:rPr>
              <a:t>document.querySelector</a:t>
            </a:r>
            <a:r>
              <a:rPr lang="es-ES" sz="1300" dirty="0">
                <a:latin typeface="+mn-lt"/>
              </a:rPr>
              <a:t>("#demo").</a:t>
            </a:r>
            <a:r>
              <a:rPr lang="es-ES" sz="1300" dirty="0" err="1" smtClean="0">
                <a:latin typeface="+mn-lt"/>
              </a:rPr>
              <a:t>innerHTML</a:t>
            </a:r>
            <a:r>
              <a:rPr lang="es-ES" sz="1300" dirty="0" smtClean="0">
                <a:latin typeface="+mn-lt"/>
              </a:rPr>
              <a:t> = “hola”;  -&gt; cambia contenido del elemento con id “demo”</a:t>
            </a:r>
          </a:p>
          <a:p>
            <a:pPr marL="0" indent="0">
              <a:buClr>
                <a:schemeClr val="accent3"/>
              </a:buClr>
              <a:buNone/>
              <a:defRPr/>
            </a:pPr>
            <a:r>
              <a:rPr lang="es-ES" sz="1300" dirty="0" err="1">
                <a:latin typeface="+mn-lt"/>
              </a:rPr>
              <a:t>document.querySelector</a:t>
            </a:r>
            <a:r>
              <a:rPr lang="es-ES" sz="1300" dirty="0">
                <a:latin typeface="+mn-lt"/>
              </a:rPr>
              <a:t>("div &gt; p</a:t>
            </a:r>
            <a:r>
              <a:rPr lang="es-ES" sz="1300" dirty="0" smtClean="0">
                <a:latin typeface="+mn-lt"/>
              </a:rPr>
              <a:t>") -&gt; </a:t>
            </a:r>
            <a:r>
              <a:rPr lang="es-ES" sz="1300" dirty="0">
                <a:latin typeface="+mn-lt"/>
              </a:rPr>
              <a:t>primer &lt;p&gt; elemento en el documento donde el padre es un &lt;div</a:t>
            </a:r>
            <a:r>
              <a:rPr lang="es-ES" sz="1300" dirty="0" smtClean="0">
                <a:latin typeface="+mn-lt"/>
              </a:rPr>
              <a:t>&gt;</a:t>
            </a:r>
          </a:p>
          <a:p>
            <a:pPr marL="0" indent="0">
              <a:buClr>
                <a:schemeClr val="accent3"/>
              </a:buClr>
              <a:buNone/>
              <a:defRPr/>
            </a:pPr>
            <a:r>
              <a:rPr lang="es-ES" sz="1300" dirty="0" err="1">
                <a:latin typeface="+mn-lt"/>
                <a:cs typeface="Arial" panose="020B0604020202020204" pitchFamily="34" charset="0"/>
              </a:rPr>
              <a:t>document.querySelector</a:t>
            </a:r>
            <a:r>
              <a:rPr lang="es-ES" sz="1300" dirty="0">
                <a:latin typeface="+mn-lt"/>
                <a:cs typeface="Arial" panose="020B0604020202020204" pitchFamily="34" charset="0"/>
              </a:rPr>
              <a:t>("a[target</a:t>
            </a:r>
            <a:r>
              <a:rPr lang="es-ES" sz="1300" dirty="0" smtClean="0">
                <a:latin typeface="+mn-lt"/>
                <a:cs typeface="Arial" panose="020B0604020202020204" pitchFamily="34" charset="0"/>
              </a:rPr>
              <a:t>]") -&gt; </a:t>
            </a:r>
            <a:r>
              <a:rPr lang="es-ES" sz="1300" dirty="0">
                <a:latin typeface="+mn-lt"/>
              </a:rPr>
              <a:t>primer &lt;a&gt; elemento en el documento que </a:t>
            </a:r>
            <a:r>
              <a:rPr lang="es-ES" sz="1300" dirty="0" smtClean="0">
                <a:latin typeface="+mn-lt"/>
              </a:rPr>
              <a:t>tiene</a:t>
            </a:r>
            <a:r>
              <a:rPr lang="es-ES" sz="1300" dirty="0">
                <a:latin typeface="+mn-lt"/>
              </a:rPr>
              <a:t> "target"</a:t>
            </a:r>
            <a:endParaRPr lang="es-ES" sz="1300" dirty="0" smtClean="0">
              <a:latin typeface="+mn-lt"/>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Acceso a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8179639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r>
              <a:rPr lang="es-ES" sz="1800" dirty="0" err="1" smtClean="0">
                <a:latin typeface="Arial" panose="020B0604020202020204" pitchFamily="34" charset="0"/>
                <a:cs typeface="Arial" panose="020B0604020202020204" pitchFamily="34" charset="0"/>
              </a:rPr>
              <a:t>createElement</a:t>
            </a:r>
            <a:r>
              <a:rPr lang="es-ES" sz="1800" dirty="0" smtClean="0">
                <a:latin typeface="Arial" panose="020B0604020202020204" pitchFamily="34" charset="0"/>
                <a:cs typeface="Arial" panose="020B0604020202020204" pitchFamily="34" charset="0"/>
              </a:rPr>
              <a:t>(etiqueta</a:t>
            </a:r>
            <a:r>
              <a:rPr lang="es-ES" sz="1800" dirty="0">
                <a:latin typeface="Arial" panose="020B0604020202020204" pitchFamily="34" charset="0"/>
                <a:cs typeface="Arial" panose="020B0604020202020204" pitchFamily="34" charset="0"/>
              </a:rPr>
              <a:t>): crea un nodo de </a:t>
            </a:r>
            <a:r>
              <a:rPr lang="es-ES" sz="1800" dirty="0" smtClean="0">
                <a:latin typeface="Arial" panose="020B0604020202020204" pitchFamily="34" charset="0"/>
                <a:cs typeface="Arial" panose="020B0604020202020204" pitchFamily="34" charset="0"/>
              </a:rPr>
              <a:t>tipo </a:t>
            </a:r>
            <a:r>
              <a:rPr lang="es-ES" sz="1800" dirty="0" err="1" smtClean="0">
                <a:latin typeface="Arial" panose="020B0604020202020204" pitchFamily="34" charset="0"/>
                <a:cs typeface="Arial" panose="020B0604020202020204" pitchFamily="34" charset="0"/>
              </a:rPr>
              <a:t>Element</a:t>
            </a:r>
            <a:r>
              <a:rPr lang="es-ES" sz="1800" dirty="0" smtClean="0">
                <a:latin typeface="Arial" panose="020B0604020202020204" pitchFamily="34" charset="0"/>
                <a:cs typeface="Arial" panose="020B0604020202020204" pitchFamily="34" charset="0"/>
              </a:rPr>
              <a:t> que </a:t>
            </a:r>
            <a:r>
              <a:rPr lang="es-ES" sz="1800" dirty="0">
                <a:latin typeface="Arial" panose="020B0604020202020204" pitchFamily="34" charset="0"/>
                <a:cs typeface="Arial" panose="020B0604020202020204" pitchFamily="34" charset="0"/>
              </a:rPr>
              <a:t>representa al </a:t>
            </a:r>
            <a:r>
              <a:rPr lang="es-ES" sz="1800" dirty="0" smtClean="0">
                <a:latin typeface="Arial" panose="020B0604020202020204" pitchFamily="34" charset="0"/>
                <a:cs typeface="Arial" panose="020B0604020202020204" pitchFamily="34" charset="0"/>
              </a:rPr>
              <a:t>elemento XHTML cuya </a:t>
            </a:r>
            <a:r>
              <a:rPr lang="es-ES" sz="1800" dirty="0">
                <a:latin typeface="Arial" panose="020B0604020202020204" pitchFamily="34" charset="0"/>
                <a:cs typeface="Arial" panose="020B0604020202020204" pitchFamily="34" charset="0"/>
              </a:rPr>
              <a:t>etiqueta se pasa como parámetro. </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var</a:t>
            </a:r>
            <a:r>
              <a:rPr lang="es-ES" sz="1800" dirty="0" smtClean="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parrafo</a:t>
            </a:r>
            <a:r>
              <a:rPr lang="es-ES" sz="1800" dirty="0">
                <a:latin typeface="Arial" panose="020B0604020202020204" pitchFamily="34" charset="0"/>
                <a:cs typeface="Arial" panose="020B0604020202020204" pitchFamily="34" charset="0"/>
              </a:rPr>
              <a:t> = </a:t>
            </a:r>
            <a:r>
              <a:rPr lang="es-ES" sz="1800" dirty="0" err="1">
                <a:latin typeface="Arial" panose="020B0604020202020204" pitchFamily="34" charset="0"/>
                <a:cs typeface="Arial" panose="020B0604020202020204" pitchFamily="34" charset="0"/>
              </a:rPr>
              <a:t>document.createElement</a:t>
            </a:r>
            <a:r>
              <a:rPr lang="es-ES" sz="1800" dirty="0">
                <a:latin typeface="Arial" panose="020B0604020202020204" pitchFamily="34" charset="0"/>
                <a:cs typeface="Arial" panose="020B0604020202020204" pitchFamily="34" charset="0"/>
              </a:rPr>
              <a:t>("p")</a:t>
            </a:r>
          </a:p>
          <a:p>
            <a:pPr>
              <a:buClr>
                <a:schemeClr val="accent3"/>
              </a:buClr>
              <a:defRPr/>
            </a:pPr>
            <a:endParaRPr lang="es-ES" sz="1800" dirty="0" smtClean="0">
              <a:latin typeface="Arial" panose="020B0604020202020204" pitchFamily="34" charset="0"/>
              <a:cs typeface="Arial" panose="020B0604020202020204" pitchFamily="34" charset="0"/>
            </a:endParaRPr>
          </a:p>
          <a:p>
            <a:pPr>
              <a:buClr>
                <a:schemeClr val="accent3"/>
              </a:buClr>
              <a:defRPr/>
            </a:pPr>
            <a:r>
              <a:rPr lang="es-ES" sz="1800" dirty="0" err="1" smtClean="0">
                <a:latin typeface="Arial" panose="020B0604020202020204" pitchFamily="34" charset="0"/>
                <a:cs typeface="Arial" panose="020B0604020202020204" pitchFamily="34" charset="0"/>
              </a:rPr>
              <a:t>createTextNode</a:t>
            </a:r>
            <a:r>
              <a:rPr lang="es-ES" sz="1800" dirty="0" smtClean="0">
                <a:latin typeface="Arial" panose="020B0604020202020204" pitchFamily="34" charset="0"/>
                <a:cs typeface="Arial" panose="020B0604020202020204" pitchFamily="34" charset="0"/>
              </a:rPr>
              <a:t>(contenido</a:t>
            </a:r>
            <a:r>
              <a:rPr lang="es-ES" sz="1800" dirty="0">
                <a:latin typeface="Arial" panose="020B0604020202020204" pitchFamily="34" charset="0"/>
                <a:cs typeface="Arial" panose="020B0604020202020204" pitchFamily="34" charset="0"/>
              </a:rPr>
              <a:t>): crea un nodo de </a:t>
            </a:r>
            <a:r>
              <a:rPr lang="es-ES" sz="1800" dirty="0" smtClean="0">
                <a:latin typeface="Arial" panose="020B0604020202020204" pitchFamily="34" charset="0"/>
                <a:cs typeface="Arial" panose="020B0604020202020204" pitchFamily="34" charset="0"/>
              </a:rPr>
              <a:t>tipo Text que </a:t>
            </a:r>
            <a:r>
              <a:rPr lang="es-ES" sz="1800" dirty="0">
                <a:latin typeface="Arial" panose="020B0604020202020204" pitchFamily="34" charset="0"/>
                <a:cs typeface="Arial" panose="020B0604020202020204" pitchFamily="34" charset="0"/>
              </a:rPr>
              <a:t>almacena el contenido textual de los </a:t>
            </a:r>
            <a:r>
              <a:rPr lang="es-ES" sz="1800" dirty="0" smtClean="0">
                <a:latin typeface="Arial" panose="020B0604020202020204" pitchFamily="34" charset="0"/>
                <a:cs typeface="Arial" panose="020B0604020202020204" pitchFamily="34" charset="0"/>
              </a:rPr>
              <a:t>elementos XHTML</a:t>
            </a:r>
            <a:r>
              <a:rPr lang="es-ES" sz="1800" dirty="0">
                <a:latin typeface="Arial" panose="020B0604020202020204" pitchFamily="34" charset="0"/>
                <a:cs typeface="Arial" panose="020B0604020202020204" pitchFamily="34" charset="0"/>
              </a:rPr>
              <a:t>. </a:t>
            </a:r>
          </a:p>
          <a:p>
            <a:pPr marL="0"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var</a:t>
            </a:r>
            <a:r>
              <a:rPr lang="es-ES"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contenido = </a:t>
            </a:r>
            <a:r>
              <a:rPr lang="es-ES" sz="1800" dirty="0" err="1">
                <a:latin typeface="Arial" panose="020B0604020202020204" pitchFamily="34" charset="0"/>
                <a:cs typeface="Arial" panose="020B0604020202020204" pitchFamily="34" charset="0"/>
              </a:rPr>
              <a:t>document.createTextNode</a:t>
            </a:r>
            <a:r>
              <a:rPr lang="es-ES" sz="1800" dirty="0">
                <a:latin typeface="Arial" panose="020B0604020202020204" pitchFamily="34" charset="0"/>
                <a:cs typeface="Arial" panose="020B0604020202020204" pitchFamily="34" charset="0"/>
              </a:rPr>
              <a:t>("Hola Mundo!")</a:t>
            </a:r>
            <a:endParaRPr lang="es-ES" sz="1800" dirty="0" smtClean="0">
              <a:latin typeface="Arial" panose="020B0604020202020204" pitchFamily="34" charset="0"/>
              <a:cs typeface="Arial" panose="020B0604020202020204" pitchFamily="34" charset="0"/>
            </a:endParaRPr>
          </a:p>
          <a:p>
            <a:pPr>
              <a:buClr>
                <a:schemeClr val="accent3"/>
              </a:buClr>
              <a:defRPr/>
            </a:pPr>
            <a:endParaRPr lang="es-ES" sz="1800" dirty="0">
              <a:latin typeface="Arial" panose="020B0604020202020204" pitchFamily="34" charset="0"/>
              <a:cs typeface="Arial" panose="020B0604020202020204" pitchFamily="34" charset="0"/>
            </a:endParaRPr>
          </a:p>
          <a:p>
            <a:pPr>
              <a:buClr>
                <a:schemeClr val="accent3"/>
              </a:buClr>
              <a:defRPr/>
            </a:pPr>
            <a:r>
              <a:rPr lang="es-ES" sz="1800" dirty="0" err="1" smtClean="0">
                <a:latin typeface="Arial" panose="020B0604020202020204" pitchFamily="34" charset="0"/>
                <a:cs typeface="Arial" panose="020B0604020202020204" pitchFamily="34" charset="0"/>
              </a:rPr>
              <a:t>nodoPadre.appendChild</a:t>
            </a:r>
            <a:r>
              <a:rPr lang="es-ES" sz="1800" dirty="0" smtClean="0">
                <a:latin typeface="Arial" panose="020B0604020202020204" pitchFamily="34" charset="0"/>
                <a:cs typeface="Arial" panose="020B0604020202020204" pitchFamily="34" charset="0"/>
              </a:rPr>
              <a:t>(</a:t>
            </a:r>
            <a:r>
              <a:rPr lang="es-ES" sz="1800" dirty="0" err="1" smtClean="0">
                <a:latin typeface="Arial" panose="020B0604020202020204" pitchFamily="34" charset="0"/>
                <a:cs typeface="Arial" panose="020B0604020202020204" pitchFamily="34" charset="0"/>
              </a:rPr>
              <a:t>nodoHijo</a:t>
            </a:r>
            <a:r>
              <a:rPr lang="es-ES" sz="1800" dirty="0">
                <a:latin typeface="Arial" panose="020B0604020202020204" pitchFamily="34" charset="0"/>
                <a:cs typeface="Arial" panose="020B0604020202020204" pitchFamily="34" charset="0"/>
              </a:rPr>
              <a:t>): añade un nodo como hijo de otro nodo. Se debe utilizar al menos dos veces con los nodos habituales: en primer lugar se añade el </a:t>
            </a:r>
            <a:r>
              <a:rPr lang="es-ES" sz="1800" dirty="0" smtClean="0">
                <a:latin typeface="Arial" panose="020B0604020202020204" pitchFamily="34" charset="0"/>
                <a:cs typeface="Arial" panose="020B0604020202020204" pitchFamily="34" charset="0"/>
              </a:rPr>
              <a:t>nodo Text como </a:t>
            </a:r>
            <a:r>
              <a:rPr lang="es-ES" sz="1800" dirty="0">
                <a:latin typeface="Arial" panose="020B0604020202020204" pitchFamily="34" charset="0"/>
                <a:cs typeface="Arial" panose="020B0604020202020204" pitchFamily="34" charset="0"/>
              </a:rPr>
              <a:t>hijo del </a:t>
            </a:r>
            <a:r>
              <a:rPr lang="es-ES" sz="1800" dirty="0" smtClean="0">
                <a:latin typeface="Arial" panose="020B0604020202020204" pitchFamily="34" charset="0"/>
                <a:cs typeface="Arial" panose="020B0604020202020204" pitchFamily="34" charset="0"/>
              </a:rPr>
              <a:t>nodo </a:t>
            </a:r>
            <a:r>
              <a:rPr lang="es-ES" sz="1800" dirty="0" err="1" smtClean="0">
                <a:latin typeface="Arial" panose="020B0604020202020204" pitchFamily="34" charset="0"/>
                <a:cs typeface="Arial" panose="020B0604020202020204" pitchFamily="34" charset="0"/>
              </a:rPr>
              <a:t>Elementy</a:t>
            </a:r>
            <a:r>
              <a:rPr lang="es-ES"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a continuación se añade el nodo </a:t>
            </a:r>
            <a:r>
              <a:rPr lang="es-ES" sz="1800" dirty="0" err="1" smtClean="0">
                <a:latin typeface="Arial" panose="020B0604020202020204" pitchFamily="34" charset="0"/>
                <a:cs typeface="Arial" panose="020B0604020202020204" pitchFamily="34" charset="0"/>
              </a:rPr>
              <a:t>Element</a:t>
            </a:r>
            <a:r>
              <a:rPr lang="es-ES" sz="1800" dirty="0" smtClean="0">
                <a:latin typeface="Arial" panose="020B0604020202020204" pitchFamily="34" charset="0"/>
                <a:cs typeface="Arial" panose="020B0604020202020204" pitchFamily="34" charset="0"/>
              </a:rPr>
              <a:t> como </a:t>
            </a:r>
            <a:r>
              <a:rPr lang="es-ES" sz="1800" dirty="0">
                <a:latin typeface="Arial" panose="020B0604020202020204" pitchFamily="34" charset="0"/>
                <a:cs typeface="Arial" panose="020B0604020202020204" pitchFamily="34" charset="0"/>
              </a:rPr>
              <a:t>hijo de algún nodo de la página</a:t>
            </a:r>
            <a:r>
              <a:rPr lang="es-ES" sz="1800" dirty="0" smtClean="0">
                <a:latin typeface="Arial" panose="020B0604020202020204" pitchFamily="34" charset="0"/>
                <a:cs typeface="Arial" panose="020B0604020202020204" pitchFamily="34" charset="0"/>
              </a:rPr>
              <a:t>.</a:t>
            </a: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parrafo.appendChild</a:t>
            </a:r>
            <a:r>
              <a:rPr lang="es-ES" sz="1800" dirty="0" smtClean="0">
                <a:latin typeface="Arial" panose="020B0604020202020204" pitchFamily="34" charset="0"/>
                <a:cs typeface="Arial" panose="020B0604020202020204" pitchFamily="34" charset="0"/>
              </a:rPr>
              <a:t>(contenido</a:t>
            </a:r>
            <a:r>
              <a:rPr lang="es-ES" sz="1800" dirty="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Creación de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436248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eaLnBrk="1" fontAlgn="auto" hangingPunct="1">
              <a:spcAft>
                <a:spcPts val="0"/>
              </a:spcAft>
              <a:buClr>
                <a:schemeClr val="accent3"/>
              </a:buClr>
              <a:buNone/>
              <a:defRPr/>
            </a:pPr>
            <a:r>
              <a:rPr lang="es-ES_tradnl" sz="1800" dirty="0" smtClean="0">
                <a:latin typeface="Arial" panose="020B0604020202020204" pitchFamily="34" charset="0"/>
                <a:cs typeface="Arial" panose="020B0604020202020204" pitchFamily="34" charset="0"/>
              </a:rPr>
              <a:t>Hay 3 formas de incluir </a:t>
            </a:r>
            <a:r>
              <a:rPr lang="es-ES_tradnl" sz="1800" dirty="0" err="1" smtClean="0">
                <a:latin typeface="Arial" panose="020B0604020202020204" pitchFamily="34" charset="0"/>
                <a:cs typeface="Arial" panose="020B0604020202020204" pitchFamily="34" charset="0"/>
              </a:rPr>
              <a:t>javascript</a:t>
            </a:r>
            <a:r>
              <a:rPr lang="es-ES_tradnl" sz="1800" dirty="0" smtClean="0">
                <a:latin typeface="Arial" panose="020B0604020202020204" pitchFamily="34" charset="0"/>
                <a:cs typeface="Arial" panose="020B0604020202020204" pitchFamily="34" charset="0"/>
              </a:rPr>
              <a:t> en nuestros archivos:</a:t>
            </a:r>
          </a:p>
          <a:p>
            <a:pPr marL="0" indent="0" eaLnBrk="1" fontAlgn="auto" hangingPunct="1">
              <a:spcAft>
                <a:spcPts val="0"/>
              </a:spcAft>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smtClean="0">
                <a:latin typeface="Arial" panose="020B0604020202020204" pitchFamily="34" charset="0"/>
                <a:cs typeface="Arial" panose="020B0604020202020204" pitchFamily="34" charset="0"/>
              </a:rPr>
              <a:t>Algunos navegadores no disponen de soporte completo de JavaScript, otros navegadores </a:t>
            </a:r>
            <a:r>
              <a:rPr lang="es-ES" sz="1800" dirty="0">
                <a:latin typeface="Arial" panose="020B0604020202020204" pitchFamily="34" charset="0"/>
                <a:cs typeface="Arial" panose="020B0604020202020204" pitchFamily="34" charset="0"/>
              </a:rPr>
              <a:t>permiten bloquearlo parcialmente e incluso algunos usuarios bloquean completamente el uso de JavaScript porque creen que así navegan de forma más </a:t>
            </a:r>
            <a:r>
              <a:rPr lang="es-ES" sz="1800" dirty="0" smtClean="0">
                <a:latin typeface="Arial" panose="020B0604020202020204" pitchFamily="34" charset="0"/>
                <a:cs typeface="Arial" panose="020B0604020202020204" pitchFamily="34" charset="0"/>
              </a:rPr>
              <a:t>segura</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440871" lvl="1" indent="0">
              <a:buClr>
                <a:schemeClr val="accent3"/>
              </a:buClr>
              <a:buNone/>
              <a:defRPr/>
            </a:pPr>
            <a:r>
              <a:rPr lang="es-ES" sz="1800" dirty="0">
                <a:latin typeface="Arial" panose="020B0604020202020204" pitchFamily="34" charset="0"/>
                <a:cs typeface="Arial" panose="020B0604020202020204" pitchFamily="34" charset="0"/>
              </a:rPr>
              <a:t>El lenguaje HTML define la etiqueta &lt;</a:t>
            </a:r>
            <a:r>
              <a:rPr lang="es-ES" sz="1800" dirty="0" err="1">
                <a:latin typeface="Arial" panose="020B0604020202020204" pitchFamily="34" charset="0"/>
                <a:cs typeface="Arial" panose="020B0604020202020204" pitchFamily="34" charset="0"/>
              </a:rPr>
              <a:t>noscript</a:t>
            </a:r>
            <a:r>
              <a:rPr lang="es-ES" sz="1800" dirty="0">
                <a:latin typeface="Arial" panose="020B0604020202020204" pitchFamily="34" charset="0"/>
                <a:cs typeface="Arial" panose="020B0604020202020204" pitchFamily="34" charset="0"/>
              </a:rPr>
              <a:t>&gt; para mostrar un mensaje al usuario cuando su navegador no puede ejecutar </a:t>
            </a:r>
            <a:r>
              <a:rPr lang="es-ES" sz="1800" dirty="0" smtClean="0">
                <a:latin typeface="Arial" panose="020B0604020202020204" pitchFamily="34" charset="0"/>
                <a:cs typeface="Arial" panose="020B0604020202020204" pitchFamily="34" charset="0"/>
              </a:rPr>
              <a:t>JavaScript</a:t>
            </a:r>
          </a:p>
          <a:p>
            <a:pPr marL="440871" lvl="1" indent="0">
              <a:buClr>
                <a:schemeClr val="accent3"/>
              </a:buClr>
              <a:buNone/>
              <a:defRPr/>
            </a:pPr>
            <a:r>
              <a:rPr lang="es-ES_tradnl" sz="1800" dirty="0" err="1" smtClean="0">
                <a:latin typeface="Arial" panose="020B0604020202020204" pitchFamily="34" charset="0"/>
                <a:cs typeface="Arial" panose="020B0604020202020204" pitchFamily="34" charset="0"/>
              </a:rPr>
              <a:t>Ejm</a:t>
            </a:r>
            <a:r>
              <a:rPr lang="es-ES_tradnl" sz="1800" dirty="0" smtClean="0">
                <a:latin typeface="Arial" panose="020B0604020202020204" pitchFamily="34" charset="0"/>
                <a:cs typeface="Arial" panose="020B0604020202020204" pitchFamily="34" charset="0"/>
              </a:rPr>
              <a:t>: </a:t>
            </a: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&lt;</a:t>
            </a:r>
            <a:r>
              <a:rPr lang="es-ES" sz="1800" dirty="0" err="1">
                <a:latin typeface="Arial" panose="020B0604020202020204" pitchFamily="34" charset="0"/>
                <a:cs typeface="Arial" panose="020B0604020202020204" pitchFamily="34" charset="0"/>
              </a:rPr>
              <a:t>noscript</a:t>
            </a:r>
            <a:r>
              <a:rPr lang="es-ES" sz="1800" dirty="0">
                <a:latin typeface="Arial" panose="020B0604020202020204" pitchFamily="34" charset="0"/>
                <a:cs typeface="Arial" panose="020B0604020202020204" pitchFamily="34" charset="0"/>
              </a:rPr>
              <a:t>&gt; </a:t>
            </a: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&lt;</a:t>
            </a:r>
            <a:r>
              <a:rPr lang="es-ES" sz="1800" dirty="0">
                <a:latin typeface="Arial" panose="020B0604020202020204" pitchFamily="34" charset="0"/>
                <a:cs typeface="Arial" panose="020B0604020202020204" pitchFamily="34" charset="0"/>
              </a:rPr>
              <a:t>p&gt;Bienvenido a Mi Sitio&lt;/p&gt; &lt;p&gt;La página que estás viendo requiere </a:t>
            </a:r>
            <a:r>
              <a:rPr lang="es-ES" sz="1800" dirty="0" smtClean="0">
                <a:latin typeface="Arial" panose="020B0604020202020204" pitchFamily="34" charset="0"/>
                <a:cs typeface="Arial" panose="020B0604020202020204" pitchFamily="34" charset="0"/>
              </a:rPr>
              <a:t>uso de JavaScript</a:t>
            </a:r>
            <a:r>
              <a:rPr lang="es-ES" sz="1800" dirty="0">
                <a:latin typeface="Arial" panose="020B0604020202020204" pitchFamily="34" charset="0"/>
                <a:cs typeface="Arial" panose="020B0604020202020204" pitchFamily="34" charset="0"/>
              </a:rPr>
              <a:t>. Si lo has deshabilitado intencionadamente, por favor vuelve a activarlo.&lt;/p&gt; </a:t>
            </a: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 sz="1800" dirty="0" smtClean="0">
                <a:latin typeface="Arial" panose="020B0604020202020204" pitchFamily="34" charset="0"/>
                <a:cs typeface="Arial" panose="020B0604020202020204" pitchFamily="34" charset="0"/>
              </a:rPr>
              <a:t>&lt;/</a:t>
            </a:r>
            <a:r>
              <a:rPr lang="es-ES" sz="1800" dirty="0" err="1">
                <a:latin typeface="Arial" panose="020B0604020202020204" pitchFamily="34" charset="0"/>
                <a:cs typeface="Arial" panose="020B0604020202020204" pitchFamily="34" charset="0"/>
              </a:rPr>
              <a:t>noscript</a:t>
            </a:r>
            <a:r>
              <a:rPr lang="es-ES" sz="1800" dirty="0" smtClean="0">
                <a:latin typeface="Arial" panose="020B0604020202020204" pitchFamily="34" charset="0"/>
                <a:cs typeface="Arial" panose="020B0604020202020204" pitchFamily="34" charset="0"/>
              </a:rPr>
              <a:t>&gt;</a:t>
            </a: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a:solidFill>
                  <a:schemeClr val="tx1"/>
                </a:solidFill>
              </a:rPr>
              <a:t>HTML + Etiqueta </a:t>
            </a:r>
            <a:r>
              <a:rPr lang="es-ES" dirty="0" err="1" smtClean="0">
                <a:solidFill>
                  <a:schemeClr val="tx1"/>
                </a:solidFill>
              </a:rPr>
              <a:t>noscript</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602509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r>
              <a:rPr lang="es-ES" sz="1800" dirty="0" err="1">
                <a:latin typeface="Arial" panose="020B0604020202020204" pitchFamily="34" charset="0"/>
                <a:cs typeface="Arial" panose="020B0604020202020204" pitchFamily="34" charset="0"/>
              </a:rPr>
              <a:t>removeChild</a:t>
            </a:r>
            <a:r>
              <a:rPr lang="es-ES" sz="1800" dirty="0">
                <a:latin typeface="Arial" panose="020B0604020202020204" pitchFamily="34" charset="0"/>
                <a:cs typeface="Arial" panose="020B0604020202020204" pitchFamily="34" charset="0"/>
              </a:rPr>
              <a:t>() requiere como parámetro el nodo que se va a </a:t>
            </a:r>
            <a:r>
              <a:rPr lang="es-ES" sz="1800" dirty="0" smtClean="0">
                <a:latin typeface="Arial" panose="020B0604020202020204" pitchFamily="34" charset="0"/>
                <a:cs typeface="Arial" panose="020B0604020202020204" pitchFamily="34" charset="0"/>
              </a:rPr>
              <a:t>eliminar</a:t>
            </a:r>
          </a:p>
          <a:p>
            <a:pPr>
              <a:buClr>
                <a:schemeClr val="accent3"/>
              </a:buClr>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var</a:t>
            </a:r>
            <a:r>
              <a:rPr lang="es-ES_tradnl" sz="1800" dirty="0" smtClean="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parrafo</a:t>
            </a:r>
            <a:r>
              <a:rPr lang="es-ES_tradnl" sz="1800" dirty="0">
                <a:latin typeface="Arial" panose="020B0604020202020204" pitchFamily="34" charset="0"/>
                <a:cs typeface="Arial" panose="020B0604020202020204" pitchFamily="34" charset="0"/>
              </a:rPr>
              <a:t> = </a:t>
            </a:r>
            <a:r>
              <a:rPr lang="es-ES_tradnl" sz="1800" dirty="0" err="1">
                <a:latin typeface="Arial" panose="020B0604020202020204" pitchFamily="34" charset="0"/>
                <a:cs typeface="Arial" panose="020B0604020202020204" pitchFamily="34" charset="0"/>
              </a:rPr>
              <a:t>document.getElementById</a:t>
            </a:r>
            <a:r>
              <a:rPr lang="es-ES_tradnl" sz="1800" dirty="0">
                <a:latin typeface="Arial" panose="020B0604020202020204" pitchFamily="34" charset="0"/>
                <a:cs typeface="Arial" panose="020B0604020202020204" pitchFamily="34" charset="0"/>
              </a:rPr>
              <a:t>("provisional"); </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parrafo.parentNode.removeChild</a:t>
            </a:r>
            <a:r>
              <a:rPr lang="es-ES_tradnl" sz="1800" dirty="0" smtClean="0">
                <a:latin typeface="Arial" panose="020B0604020202020204" pitchFamily="34" charset="0"/>
                <a:cs typeface="Arial" panose="020B0604020202020204" pitchFamily="34" charset="0"/>
              </a:rPr>
              <a:t>(</a:t>
            </a:r>
            <a:r>
              <a:rPr lang="es-ES_tradnl" sz="1800" dirty="0" err="1" smtClean="0">
                <a:latin typeface="Arial" panose="020B0604020202020204" pitchFamily="34" charset="0"/>
                <a:cs typeface="Arial" panose="020B0604020202020204" pitchFamily="34" charset="0"/>
              </a:rPr>
              <a:t>parrafo</a:t>
            </a:r>
            <a:r>
              <a:rPr lang="es-ES_tradnl" sz="1800" dirty="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Eliminación de nodos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0216480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Una vez que se ha accedido a un nodo, el siguiente paso natural consiste en acceder y/o modificar sus atributos y propiedades</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Lo primero que tenemos que hacer es buscar el nodo, </a:t>
            </a:r>
            <a:r>
              <a:rPr lang="es-ES" sz="1800" dirty="0" smtClean="0">
                <a:latin typeface="Arial" panose="020B0604020202020204" pitchFamily="34" charset="0"/>
                <a:cs typeface="Arial" panose="020B0604020202020204" pitchFamily="34" charset="0"/>
              </a:rPr>
              <a:t>y después para </a:t>
            </a:r>
            <a:r>
              <a:rPr lang="es-ES" sz="1800" dirty="0">
                <a:latin typeface="Arial" panose="020B0604020202020204" pitchFamily="34" charset="0"/>
                <a:cs typeface="Arial" panose="020B0604020202020204" pitchFamily="34" charset="0"/>
              </a:rPr>
              <a:t>acceder a su valor, simplemente se indica el nombre del </a:t>
            </a:r>
            <a:r>
              <a:rPr lang="es-ES" sz="1800" dirty="0" smtClean="0">
                <a:latin typeface="Arial" panose="020B0604020202020204" pitchFamily="34" charset="0"/>
                <a:cs typeface="Arial" panose="020B0604020202020204" pitchFamily="34" charset="0"/>
              </a:rPr>
              <a:t>atributo XHTML detrás </a:t>
            </a:r>
            <a:r>
              <a:rPr lang="es-ES" sz="1800" dirty="0">
                <a:latin typeface="Arial" panose="020B0604020202020204" pitchFamily="34" charset="0"/>
                <a:cs typeface="Arial" panose="020B0604020202020204" pitchFamily="34" charset="0"/>
              </a:rPr>
              <a:t>del nombre del </a:t>
            </a:r>
            <a:r>
              <a:rPr lang="es-ES" sz="1800" dirty="0" smtClean="0">
                <a:latin typeface="Arial" panose="020B0604020202020204" pitchFamily="34" charset="0"/>
                <a:cs typeface="Arial" panose="020B0604020202020204" pitchFamily="34" charset="0"/>
              </a:rPr>
              <a:t>nodo.</a:t>
            </a:r>
          </a:p>
          <a:p>
            <a:pPr marL="440871" lvl="1" indent="0">
              <a:buClr>
                <a:schemeClr val="accent3"/>
              </a:buClr>
              <a:buNone/>
              <a:defRPr/>
            </a:pPr>
            <a:r>
              <a:rPr lang="es-ES" sz="1800" dirty="0" err="1">
                <a:latin typeface="Arial" panose="020B0604020202020204" pitchFamily="34" charset="0"/>
                <a:cs typeface="Arial" panose="020B0604020202020204" pitchFamily="34" charset="0"/>
              </a:rPr>
              <a:t>var</a:t>
            </a:r>
            <a:r>
              <a:rPr lang="es-ES" sz="1800" dirty="0">
                <a:latin typeface="Arial" panose="020B0604020202020204" pitchFamily="34" charset="0"/>
                <a:cs typeface="Arial" panose="020B0604020202020204" pitchFamily="34" charset="0"/>
              </a:rPr>
              <a:t> enlace = </a:t>
            </a:r>
            <a:r>
              <a:rPr lang="es-ES" sz="1800" dirty="0" err="1">
                <a:latin typeface="Arial" panose="020B0604020202020204" pitchFamily="34" charset="0"/>
                <a:cs typeface="Arial" panose="020B0604020202020204" pitchFamily="34" charset="0"/>
              </a:rPr>
              <a:t>document.getElementById</a:t>
            </a:r>
            <a:r>
              <a:rPr lang="es-ES" sz="1800" dirty="0">
                <a:latin typeface="Arial" panose="020B0604020202020204" pitchFamily="34" charset="0"/>
                <a:cs typeface="Arial" panose="020B0604020202020204" pitchFamily="34" charset="0"/>
              </a:rPr>
              <a:t>("enlace"); </a:t>
            </a:r>
            <a:endParaRPr lang="es-ES"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 sz="1800" dirty="0" err="1" smtClean="0">
                <a:latin typeface="Arial" panose="020B0604020202020204" pitchFamily="34" charset="0"/>
                <a:cs typeface="Arial" panose="020B0604020202020204" pitchFamily="34" charset="0"/>
              </a:rPr>
              <a:t>alert</a:t>
            </a:r>
            <a:r>
              <a:rPr lang="es-ES" sz="1800" dirty="0" smtClean="0">
                <a:latin typeface="Arial" panose="020B0604020202020204" pitchFamily="34" charset="0"/>
                <a:cs typeface="Arial" panose="020B0604020202020204" pitchFamily="34" charset="0"/>
              </a:rPr>
              <a:t>(</a:t>
            </a:r>
            <a:r>
              <a:rPr lang="es-ES" sz="1800" dirty="0" err="1" smtClean="0">
                <a:latin typeface="Arial" panose="020B0604020202020204" pitchFamily="34" charset="0"/>
                <a:cs typeface="Arial" panose="020B0604020202020204" pitchFamily="34" charset="0"/>
              </a:rPr>
              <a:t>enlace.href</a:t>
            </a:r>
            <a:r>
              <a:rPr lang="es-ES" sz="1800" dirty="0">
                <a:latin typeface="Arial" panose="020B0604020202020204" pitchFamily="34" charset="0"/>
                <a:cs typeface="Arial" panose="020B0604020202020204" pitchFamily="34" charset="0"/>
              </a:rPr>
              <a:t>);</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src</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alt</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style</a:t>
            </a:r>
            <a:r>
              <a:rPr lang="es-ES_tradnl" sz="1800" dirty="0" smtClean="0">
                <a:latin typeface="Arial" panose="020B0604020202020204" pitchFamily="34" charset="0"/>
                <a:cs typeface="Arial" panose="020B0604020202020204" pitchFamily="34" charset="0"/>
              </a:rPr>
              <a:t>, etc…	</a:t>
            </a: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Las propiedades CSS no son tan </a:t>
            </a:r>
            <a:r>
              <a:rPr lang="es-ES" sz="1800" dirty="0" smtClean="0">
                <a:latin typeface="Arial" panose="020B0604020202020204" pitchFamily="34" charset="0"/>
                <a:cs typeface="Arial" panose="020B0604020202020204" pitchFamily="34" charset="0"/>
              </a:rPr>
              <a:t>fáciles </a:t>
            </a:r>
            <a:r>
              <a:rPr lang="es-ES" sz="1800" dirty="0">
                <a:latin typeface="Arial" panose="020B0604020202020204" pitchFamily="34" charset="0"/>
                <a:cs typeface="Arial" panose="020B0604020202020204" pitchFamily="34" charset="0"/>
              </a:rPr>
              <a:t>de obtener como los atributos XHTML. Para obtener el valor de cualquier propiedad CSS del nodo, se debe utilizar el atributo </a:t>
            </a:r>
            <a:r>
              <a:rPr lang="es-ES" sz="1800" dirty="0" err="1" smtClean="0">
                <a:latin typeface="Arial" panose="020B0604020202020204" pitchFamily="34" charset="0"/>
                <a:cs typeface="Arial" panose="020B0604020202020204" pitchFamily="34" charset="0"/>
              </a:rPr>
              <a:t>style</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800" dirty="0" err="1">
                <a:latin typeface="Arial" panose="020B0604020202020204" pitchFamily="34" charset="0"/>
                <a:cs typeface="Arial" panose="020B0604020202020204" pitchFamily="34" charset="0"/>
              </a:rPr>
              <a:t>var</a:t>
            </a:r>
            <a:r>
              <a:rPr lang="es-ES_tradnl" sz="1800" dirty="0">
                <a:latin typeface="Arial" panose="020B0604020202020204" pitchFamily="34" charset="0"/>
                <a:cs typeface="Arial" panose="020B0604020202020204" pitchFamily="34" charset="0"/>
              </a:rPr>
              <a:t> imagen = </a:t>
            </a:r>
            <a:r>
              <a:rPr lang="es-ES_tradnl" sz="1800" dirty="0" err="1">
                <a:latin typeface="Arial" panose="020B0604020202020204" pitchFamily="34" charset="0"/>
                <a:cs typeface="Arial" panose="020B0604020202020204" pitchFamily="34" charset="0"/>
              </a:rPr>
              <a:t>document.getElementById</a:t>
            </a:r>
            <a:r>
              <a:rPr lang="es-ES_tradnl" sz="1800" dirty="0">
                <a:latin typeface="Arial" panose="020B0604020202020204" pitchFamily="34" charset="0"/>
                <a:cs typeface="Arial" panose="020B0604020202020204" pitchFamily="34" charset="0"/>
              </a:rPr>
              <a:t>("imagen"); </a:t>
            </a:r>
            <a:r>
              <a:rPr lang="es-ES_tradnl" sz="1800" dirty="0" err="1">
                <a:latin typeface="Arial" panose="020B0604020202020204" pitchFamily="34" charset="0"/>
                <a:cs typeface="Arial" panose="020B0604020202020204" pitchFamily="34" charset="0"/>
              </a:rPr>
              <a:t>alert</a:t>
            </a:r>
            <a:r>
              <a:rPr lang="es-ES_tradnl" sz="1800" dirty="0">
                <a:latin typeface="Arial" panose="020B0604020202020204" pitchFamily="34" charset="0"/>
                <a:cs typeface="Arial" panose="020B0604020202020204" pitchFamily="34" charset="0"/>
              </a:rPr>
              <a:t>(</a:t>
            </a:r>
            <a:r>
              <a:rPr lang="es-ES_tradnl" sz="1800" dirty="0" err="1">
                <a:latin typeface="Arial" panose="020B0604020202020204" pitchFamily="34" charset="0"/>
                <a:cs typeface="Arial" panose="020B0604020202020204" pitchFamily="34" charset="0"/>
              </a:rPr>
              <a:t>imagen.style.margin</a:t>
            </a:r>
            <a:r>
              <a:rPr lang="es-ES_tradnl" sz="1800" dirty="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DOM </a:t>
            </a:r>
            <a:r>
              <a:rPr lang="es-ES" dirty="0" smtClean="0">
                <a:solidFill>
                  <a:schemeClr val="tx1"/>
                </a:solidFill>
              </a:rPr>
              <a:t>– Acceso a atributos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266819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Los eventos hacen posible que los usuarios transmitan información a los programas. JavaScript define numerosos eventos que permiten una interacción completa entre el usuario y las páginas/aplicaciones </a:t>
            </a:r>
            <a:r>
              <a:rPr lang="es-ES" sz="1800" dirty="0" smtClean="0">
                <a:latin typeface="Arial" panose="020B0604020202020204" pitchFamily="34" charset="0"/>
                <a:cs typeface="Arial" panose="020B0604020202020204" pitchFamily="34" charset="0"/>
              </a:rPr>
              <a:t>web,</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pulsación de una tecla constituye un evento, así como pinchar o mover el ratón, seleccionar un elemento de un formulario, redimensionar la ventana del navegador, etc.</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a:t>
            </a:r>
            <a:r>
              <a:rPr lang="es-ES" dirty="0" smtClean="0">
                <a:solidFill>
                  <a:schemeClr val="tx1"/>
                </a:solidFill>
              </a:rPr>
              <a:t>Eventos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2380007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smtClean="0">
                <a:latin typeface="Arial" panose="020B0604020202020204" pitchFamily="34" charset="0"/>
                <a:cs typeface="Arial" panose="020B0604020202020204" pitchFamily="34" charset="0"/>
              </a:rPr>
              <a:t>Cada </a:t>
            </a:r>
            <a:r>
              <a:rPr lang="es-ES" sz="1800" dirty="0">
                <a:latin typeface="Arial" panose="020B0604020202020204" pitchFamily="34" charset="0"/>
                <a:cs typeface="Arial" panose="020B0604020202020204" pitchFamily="34" charset="0"/>
              </a:rPr>
              <a:t>elemento o etiqueta XHTML define su propia lista de posibles eventos que se le pueden asignar. Un mismo tipo de evento (por ejemplo, pinchar el botón izquierdo del ratón) puede estar definido para varios elementos XHTML </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Tipos de </a:t>
            </a:r>
            <a:r>
              <a:rPr lang="es-ES" dirty="0" smtClean="0">
                <a:solidFill>
                  <a:schemeClr val="tx1"/>
                </a:solidFill>
              </a:rPr>
              <a:t>eventos</a:t>
            </a:r>
            <a:endParaRPr lang="es-ES" dirty="0">
              <a:solidFill>
                <a:schemeClr val="tx1"/>
              </a:solidFill>
            </a:endParaRPr>
          </a:p>
          <a:p>
            <a:endParaRPr lang="es-ES" dirty="0">
              <a:solidFill>
                <a:schemeClr val="tx1"/>
              </a:solidFill>
            </a:endParaRPr>
          </a:p>
        </p:txBody>
      </p:sp>
      <p:pic>
        <p:nvPicPr>
          <p:cNvPr id="3" name="Imagen 2"/>
          <p:cNvPicPr>
            <a:picLocks noChangeAspect="1"/>
          </p:cNvPicPr>
          <p:nvPr/>
        </p:nvPicPr>
        <p:blipFill>
          <a:blip r:embed="rId5"/>
          <a:stretch>
            <a:fillRect/>
          </a:stretch>
        </p:blipFill>
        <p:spPr>
          <a:xfrm>
            <a:off x="1475656" y="2348880"/>
            <a:ext cx="6885714" cy="3314286"/>
          </a:xfrm>
          <a:prstGeom prst="rect">
            <a:avLst/>
          </a:prstGeom>
        </p:spPr>
      </p:pic>
    </p:spTree>
    <p:extLst>
      <p:ext uri="{BB962C8B-B14F-4D97-AF65-F5344CB8AC3E}">
        <p14:creationId xmlns:p14="http://schemas.microsoft.com/office/powerpoint/2010/main" val="35808633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a:t>
            </a:r>
            <a:r>
              <a:rPr lang="es-ES" dirty="0">
                <a:solidFill>
                  <a:schemeClr val="tx1"/>
                </a:solidFill>
              </a:rPr>
              <a:t>– Tipos de </a:t>
            </a:r>
            <a:r>
              <a:rPr lang="es-ES" dirty="0" smtClean="0">
                <a:solidFill>
                  <a:schemeClr val="tx1"/>
                </a:solidFill>
              </a:rPr>
              <a:t>eventos</a:t>
            </a:r>
            <a:endParaRPr lang="es-ES" dirty="0">
              <a:solidFill>
                <a:schemeClr val="tx1"/>
              </a:solidFill>
            </a:endParaRPr>
          </a:p>
          <a:p>
            <a:endParaRPr lang="es-ES" dirty="0">
              <a:solidFill>
                <a:schemeClr val="tx1"/>
              </a:solidFill>
            </a:endParaRPr>
          </a:p>
        </p:txBody>
      </p:sp>
      <p:pic>
        <p:nvPicPr>
          <p:cNvPr id="2" name="Imagen 1"/>
          <p:cNvPicPr>
            <a:picLocks noChangeAspect="1"/>
          </p:cNvPicPr>
          <p:nvPr/>
        </p:nvPicPr>
        <p:blipFill>
          <a:blip r:embed="rId5"/>
          <a:stretch>
            <a:fillRect/>
          </a:stretch>
        </p:blipFill>
        <p:spPr>
          <a:xfrm>
            <a:off x="1558536" y="417360"/>
            <a:ext cx="6914286" cy="5476190"/>
          </a:xfrm>
          <a:prstGeom prst="rect">
            <a:avLst/>
          </a:prstGeom>
        </p:spPr>
      </p:pic>
    </p:spTree>
    <p:extLst>
      <p:ext uri="{BB962C8B-B14F-4D97-AF65-F5344CB8AC3E}">
        <p14:creationId xmlns:p14="http://schemas.microsoft.com/office/powerpoint/2010/main" val="32309646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Las formas clásicas de agregar código </a:t>
            </a:r>
            <a:r>
              <a:rPr lang="es-ES_tradnl" sz="1800" dirty="0" err="1" smtClean="0">
                <a:latin typeface="Arial" panose="020B0604020202020204" pitchFamily="34" charset="0"/>
                <a:cs typeface="Arial" panose="020B0604020202020204" pitchFamily="34" charset="0"/>
              </a:rPr>
              <a:t>javascript</a:t>
            </a:r>
            <a:r>
              <a:rPr lang="es-ES_tradnl" sz="1800" dirty="0" smtClean="0">
                <a:latin typeface="Arial" panose="020B0604020202020204" pitchFamily="34" charset="0"/>
                <a:cs typeface="Arial" panose="020B0604020202020204" pitchFamily="34" charset="0"/>
              </a:rPr>
              <a:t> a nuestros eventos ‘ensucian’ mucho el código, por lo que podemos usar eventos semánticos declarando el evento fuera del HTML.</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440871" lvl="1" indent="0">
              <a:buClr>
                <a:schemeClr val="accent3"/>
              </a:buClr>
              <a:buNone/>
              <a:defRPr/>
            </a:pPr>
            <a:r>
              <a:rPr lang="es-ES" sz="1500" dirty="0">
                <a:latin typeface="Arial" panose="020B0604020202020204" pitchFamily="34" charset="0"/>
                <a:cs typeface="Arial" panose="020B0604020202020204" pitchFamily="34" charset="0"/>
              </a:rPr>
              <a:t>&lt;input id="</a:t>
            </a:r>
            <a:r>
              <a:rPr lang="es-ES" sz="1500" dirty="0" err="1">
                <a:latin typeface="Arial" panose="020B0604020202020204" pitchFamily="34" charset="0"/>
                <a:cs typeface="Arial" panose="020B0604020202020204" pitchFamily="34" charset="0"/>
              </a:rPr>
              <a:t>pinchable</a:t>
            </a: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type</a:t>
            </a:r>
            <a:r>
              <a:rPr lang="es-ES" sz="1500" dirty="0">
                <a:latin typeface="Arial" panose="020B0604020202020204" pitchFamily="34" charset="0"/>
                <a:cs typeface="Arial" panose="020B0604020202020204" pitchFamily="34" charset="0"/>
              </a:rPr>
              <a:t>="</a:t>
            </a:r>
            <a:r>
              <a:rPr lang="es-ES" sz="1500" dirty="0" err="1">
                <a:latin typeface="Arial" panose="020B0604020202020204" pitchFamily="34" charset="0"/>
                <a:cs typeface="Arial" panose="020B0604020202020204" pitchFamily="34" charset="0"/>
              </a:rPr>
              <a:t>button</a:t>
            </a: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value</a:t>
            </a:r>
            <a:r>
              <a:rPr lang="es-ES" sz="1500" dirty="0">
                <a:latin typeface="Arial" panose="020B0604020202020204" pitchFamily="34" charset="0"/>
                <a:cs typeface="Arial" panose="020B0604020202020204" pitchFamily="34" charset="0"/>
              </a:rPr>
              <a:t>="</a:t>
            </a:r>
            <a:r>
              <a:rPr lang="es-ES" sz="1500" dirty="0" err="1">
                <a:latin typeface="Arial" panose="020B0604020202020204" pitchFamily="34" charset="0"/>
                <a:cs typeface="Arial" panose="020B0604020202020204" pitchFamily="34" charset="0"/>
              </a:rPr>
              <a:t>Pinchame</a:t>
            </a:r>
            <a:r>
              <a:rPr lang="es-ES" sz="1500" dirty="0">
                <a:latin typeface="Arial" panose="020B0604020202020204" pitchFamily="34" charset="0"/>
                <a:cs typeface="Arial" panose="020B0604020202020204" pitchFamily="34" charset="0"/>
              </a:rPr>
              <a:t> y verás" </a:t>
            </a:r>
            <a:r>
              <a:rPr lang="es-ES" sz="1500" dirty="0" err="1">
                <a:latin typeface="Arial" panose="020B0604020202020204" pitchFamily="34" charset="0"/>
                <a:cs typeface="Arial" panose="020B0604020202020204" pitchFamily="34" charset="0"/>
              </a:rPr>
              <a:t>onclick</a:t>
            </a:r>
            <a:r>
              <a:rPr lang="es-ES" sz="1500" dirty="0">
                <a:latin typeface="Arial" panose="020B0604020202020204" pitchFamily="34" charset="0"/>
                <a:cs typeface="Arial" panose="020B0604020202020204" pitchFamily="34" charset="0"/>
              </a:rPr>
              <a:t>="</a:t>
            </a:r>
            <a:r>
              <a:rPr lang="es-ES" sz="1500" dirty="0" err="1">
                <a:latin typeface="Arial" panose="020B0604020202020204" pitchFamily="34" charset="0"/>
                <a:cs typeface="Arial" panose="020B0604020202020204" pitchFamily="34" charset="0"/>
              </a:rPr>
              <a:t>alert</a:t>
            </a:r>
            <a:r>
              <a:rPr lang="es-ES" sz="1500" dirty="0">
                <a:latin typeface="Arial" panose="020B0604020202020204" pitchFamily="34" charset="0"/>
                <a:cs typeface="Arial" panose="020B0604020202020204" pitchFamily="34" charset="0"/>
              </a:rPr>
              <a:t>('Gracias por pinchar');" /&gt;</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Se puede transformar en:</a:t>
            </a:r>
          </a:p>
          <a:p>
            <a:pPr marL="440871" lvl="1" indent="0">
              <a:buClr>
                <a:schemeClr val="accent3"/>
              </a:buClr>
              <a:buNone/>
              <a:defRPr/>
            </a:pPr>
            <a:r>
              <a:rPr lang="es-ES_tradnl" sz="1500" dirty="0">
                <a:latin typeface="Arial" panose="020B0604020202020204" pitchFamily="34" charset="0"/>
                <a:cs typeface="Arial" panose="020B0604020202020204" pitchFamily="34" charset="0"/>
              </a:rPr>
              <a:t>// Función externa </a:t>
            </a:r>
            <a:endParaRPr lang="es-ES_tradnl" sz="15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500" dirty="0" smtClean="0">
                <a:latin typeface="Arial" panose="020B0604020202020204" pitchFamily="34" charset="0"/>
                <a:cs typeface="Arial" panose="020B0604020202020204" pitchFamily="34" charset="0"/>
              </a:rPr>
              <a:t>	</a:t>
            </a:r>
            <a:r>
              <a:rPr lang="es-ES_tradnl" sz="1500" dirty="0" err="1" smtClean="0">
                <a:latin typeface="Arial" panose="020B0604020202020204" pitchFamily="34" charset="0"/>
                <a:cs typeface="Arial" panose="020B0604020202020204" pitchFamily="34" charset="0"/>
              </a:rPr>
              <a:t>function</a:t>
            </a:r>
            <a:r>
              <a:rPr lang="es-ES_tradnl" sz="1500" dirty="0" smtClean="0">
                <a:latin typeface="Arial" panose="020B0604020202020204" pitchFamily="34" charset="0"/>
                <a:cs typeface="Arial" panose="020B0604020202020204" pitchFamily="34" charset="0"/>
              </a:rPr>
              <a:t> </a:t>
            </a:r>
            <a:r>
              <a:rPr lang="es-ES_tradnl" sz="1500" dirty="0" err="1">
                <a:latin typeface="Arial" panose="020B0604020202020204" pitchFamily="34" charset="0"/>
                <a:cs typeface="Arial" panose="020B0604020202020204" pitchFamily="34" charset="0"/>
              </a:rPr>
              <a:t>muestraMensaje</a:t>
            </a:r>
            <a:r>
              <a:rPr lang="es-ES_tradnl" sz="1500" dirty="0">
                <a:latin typeface="Arial" panose="020B0604020202020204" pitchFamily="34" charset="0"/>
                <a:cs typeface="Arial" panose="020B0604020202020204" pitchFamily="34" charset="0"/>
              </a:rPr>
              <a:t>() { </a:t>
            </a:r>
            <a:endParaRPr lang="es-ES_tradnl" sz="15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500" dirty="0" smtClean="0">
                <a:latin typeface="Arial" panose="020B0604020202020204" pitchFamily="34" charset="0"/>
                <a:cs typeface="Arial" panose="020B0604020202020204" pitchFamily="34" charset="0"/>
              </a:rPr>
              <a:t>	</a:t>
            </a:r>
            <a:r>
              <a:rPr lang="es-ES_tradnl" sz="1500" dirty="0" err="1" smtClean="0">
                <a:latin typeface="Arial" panose="020B0604020202020204" pitchFamily="34" charset="0"/>
                <a:cs typeface="Arial" panose="020B0604020202020204" pitchFamily="34" charset="0"/>
              </a:rPr>
              <a:t>alert</a:t>
            </a:r>
            <a:r>
              <a:rPr lang="es-ES_tradnl" sz="1500" dirty="0">
                <a:latin typeface="Arial" panose="020B0604020202020204" pitchFamily="34" charset="0"/>
                <a:cs typeface="Arial" panose="020B0604020202020204" pitchFamily="34" charset="0"/>
              </a:rPr>
              <a:t>('Gracias por pinchar'); }</a:t>
            </a:r>
          </a:p>
          <a:p>
            <a:pPr marL="440871" lvl="1" indent="0">
              <a:buClr>
                <a:schemeClr val="accent3"/>
              </a:buClr>
              <a:buNone/>
              <a:defRPr/>
            </a:pPr>
            <a:r>
              <a:rPr lang="es-ES_tradnl" sz="1500" dirty="0">
                <a:latin typeface="Arial" panose="020B0604020202020204" pitchFamily="34" charset="0"/>
                <a:cs typeface="Arial" panose="020B0604020202020204" pitchFamily="34" charset="0"/>
              </a:rPr>
              <a:t>// Asignar la función externa al elemento </a:t>
            </a:r>
            <a:endParaRPr lang="es-ES_tradnl" sz="15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500" dirty="0" err="1" smtClean="0">
                <a:latin typeface="Arial" panose="020B0604020202020204" pitchFamily="34" charset="0"/>
                <a:cs typeface="Arial" panose="020B0604020202020204" pitchFamily="34" charset="0"/>
              </a:rPr>
              <a:t>document.getElementById</a:t>
            </a:r>
            <a:r>
              <a:rPr lang="es-ES_tradnl" sz="1500" dirty="0">
                <a:latin typeface="Arial" panose="020B0604020202020204" pitchFamily="34" charset="0"/>
                <a:cs typeface="Arial" panose="020B0604020202020204" pitchFamily="34" charset="0"/>
              </a:rPr>
              <a:t>("</a:t>
            </a:r>
            <a:r>
              <a:rPr lang="es-ES_tradnl" sz="1500" dirty="0" err="1">
                <a:latin typeface="Arial" panose="020B0604020202020204" pitchFamily="34" charset="0"/>
                <a:cs typeface="Arial" panose="020B0604020202020204" pitchFamily="34" charset="0"/>
              </a:rPr>
              <a:t>pinchable</a:t>
            </a:r>
            <a:r>
              <a:rPr lang="es-ES_tradnl" sz="1500" dirty="0">
                <a:latin typeface="Arial" panose="020B0604020202020204" pitchFamily="34" charset="0"/>
                <a:cs typeface="Arial" panose="020B0604020202020204" pitchFamily="34" charset="0"/>
              </a:rPr>
              <a:t>").</a:t>
            </a:r>
            <a:r>
              <a:rPr lang="es-ES_tradnl" sz="1500" dirty="0" err="1">
                <a:latin typeface="Arial" panose="020B0604020202020204" pitchFamily="34" charset="0"/>
                <a:cs typeface="Arial" panose="020B0604020202020204" pitchFamily="34" charset="0"/>
              </a:rPr>
              <a:t>onclick</a:t>
            </a:r>
            <a:r>
              <a:rPr lang="es-ES_tradnl" sz="1500" dirty="0">
                <a:latin typeface="Arial" panose="020B0604020202020204" pitchFamily="34" charset="0"/>
                <a:cs typeface="Arial" panose="020B0604020202020204" pitchFamily="34" charset="0"/>
              </a:rPr>
              <a:t> = </a:t>
            </a:r>
            <a:r>
              <a:rPr lang="es-ES_tradnl" sz="1500" dirty="0" err="1">
                <a:latin typeface="Arial" panose="020B0604020202020204" pitchFamily="34" charset="0"/>
                <a:cs typeface="Arial" panose="020B0604020202020204" pitchFamily="34" charset="0"/>
              </a:rPr>
              <a:t>muestraMensaje</a:t>
            </a:r>
            <a:r>
              <a:rPr lang="es-ES_tradnl" sz="1500" dirty="0" smtClean="0">
                <a:latin typeface="Arial" panose="020B0604020202020204" pitchFamily="34" charset="0"/>
                <a:cs typeface="Arial" panose="020B0604020202020204" pitchFamily="34" charset="0"/>
              </a:rPr>
              <a:t>;</a:t>
            </a:r>
          </a:p>
          <a:p>
            <a:pPr marL="440871" lvl="1" indent="0">
              <a:buClr>
                <a:schemeClr val="accent3"/>
              </a:buClr>
              <a:buNone/>
              <a:defRPr/>
            </a:pPr>
            <a:endParaRPr lang="es-ES_tradnl" sz="1500" dirty="0">
              <a:latin typeface="Arial" panose="020B0604020202020204" pitchFamily="34" charset="0"/>
              <a:cs typeface="Arial" panose="020B0604020202020204" pitchFamily="34" charset="0"/>
            </a:endParaRPr>
          </a:p>
          <a:p>
            <a:pPr marL="440871" lvl="1" indent="0">
              <a:buClr>
                <a:schemeClr val="accent3"/>
              </a:buClr>
              <a:buNone/>
              <a:defRPr/>
            </a:pPr>
            <a:r>
              <a:rPr lang="es-ES_tradnl" sz="1500" dirty="0">
                <a:latin typeface="Arial" panose="020B0604020202020204" pitchFamily="34" charset="0"/>
                <a:cs typeface="Arial" panose="020B0604020202020204" pitchFamily="34" charset="0"/>
              </a:rPr>
              <a:t>// Elemento XHTML </a:t>
            </a:r>
            <a:endParaRPr lang="es-ES_tradnl" sz="15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500" dirty="0" smtClean="0">
                <a:latin typeface="Arial" panose="020B0604020202020204" pitchFamily="34" charset="0"/>
                <a:cs typeface="Arial" panose="020B0604020202020204" pitchFamily="34" charset="0"/>
              </a:rPr>
              <a:t>&lt;</a:t>
            </a:r>
            <a:r>
              <a:rPr lang="es-ES_tradnl" sz="1500" dirty="0">
                <a:latin typeface="Arial" panose="020B0604020202020204" pitchFamily="34" charset="0"/>
                <a:cs typeface="Arial" panose="020B0604020202020204" pitchFamily="34" charset="0"/>
              </a:rPr>
              <a:t>input id="</a:t>
            </a:r>
            <a:r>
              <a:rPr lang="es-ES_tradnl" sz="1500" dirty="0" err="1">
                <a:latin typeface="Arial" panose="020B0604020202020204" pitchFamily="34" charset="0"/>
                <a:cs typeface="Arial" panose="020B0604020202020204" pitchFamily="34" charset="0"/>
              </a:rPr>
              <a:t>pinchable</a:t>
            </a:r>
            <a:r>
              <a:rPr lang="es-ES_tradnl" sz="1500" dirty="0">
                <a:latin typeface="Arial" panose="020B0604020202020204" pitchFamily="34" charset="0"/>
                <a:cs typeface="Arial" panose="020B0604020202020204" pitchFamily="34" charset="0"/>
              </a:rPr>
              <a:t>" </a:t>
            </a:r>
            <a:r>
              <a:rPr lang="es-ES_tradnl" sz="1500" dirty="0" err="1">
                <a:latin typeface="Arial" panose="020B0604020202020204" pitchFamily="34" charset="0"/>
                <a:cs typeface="Arial" panose="020B0604020202020204" pitchFamily="34" charset="0"/>
              </a:rPr>
              <a:t>type</a:t>
            </a:r>
            <a:r>
              <a:rPr lang="es-ES_tradnl" sz="1500" dirty="0">
                <a:latin typeface="Arial" panose="020B0604020202020204" pitchFamily="34" charset="0"/>
                <a:cs typeface="Arial" panose="020B0604020202020204" pitchFamily="34" charset="0"/>
              </a:rPr>
              <a:t>="</a:t>
            </a:r>
            <a:r>
              <a:rPr lang="es-ES_tradnl" sz="1500" dirty="0" err="1">
                <a:latin typeface="Arial" panose="020B0604020202020204" pitchFamily="34" charset="0"/>
                <a:cs typeface="Arial" panose="020B0604020202020204" pitchFamily="34" charset="0"/>
              </a:rPr>
              <a:t>button</a:t>
            </a:r>
            <a:r>
              <a:rPr lang="es-ES_tradnl" sz="1500" dirty="0">
                <a:latin typeface="Arial" panose="020B0604020202020204" pitchFamily="34" charset="0"/>
                <a:cs typeface="Arial" panose="020B0604020202020204" pitchFamily="34" charset="0"/>
              </a:rPr>
              <a:t>" </a:t>
            </a:r>
            <a:r>
              <a:rPr lang="es-ES_tradnl" sz="1500" dirty="0" err="1">
                <a:latin typeface="Arial" panose="020B0604020202020204" pitchFamily="34" charset="0"/>
                <a:cs typeface="Arial" panose="020B0604020202020204" pitchFamily="34" charset="0"/>
              </a:rPr>
              <a:t>value</a:t>
            </a:r>
            <a:r>
              <a:rPr lang="es-ES_tradnl" sz="1500" dirty="0">
                <a:latin typeface="Arial" panose="020B0604020202020204" pitchFamily="34" charset="0"/>
                <a:cs typeface="Arial" panose="020B0604020202020204" pitchFamily="34" charset="0"/>
              </a:rPr>
              <a:t>="</a:t>
            </a:r>
            <a:r>
              <a:rPr lang="es-ES_tradnl" sz="1500" dirty="0" err="1">
                <a:latin typeface="Arial" panose="020B0604020202020204" pitchFamily="34" charset="0"/>
                <a:cs typeface="Arial" panose="020B0604020202020204" pitchFamily="34" charset="0"/>
              </a:rPr>
              <a:t>Pinchame</a:t>
            </a:r>
            <a:r>
              <a:rPr lang="es-ES_tradnl" sz="1500" dirty="0">
                <a:latin typeface="Arial" panose="020B0604020202020204" pitchFamily="34" charset="0"/>
                <a:cs typeface="Arial" panose="020B0604020202020204" pitchFamily="34" charset="0"/>
              </a:rPr>
              <a:t> y verás" /&gt;</a:t>
            </a:r>
            <a:endParaRPr lang="es-ES_tradnl" sz="15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Manejadores de eventos </a:t>
            </a:r>
            <a:r>
              <a:rPr lang="es-ES" dirty="0" smtClean="0">
                <a:solidFill>
                  <a:schemeClr val="tx1"/>
                </a:solidFill>
              </a:rPr>
              <a:t>semánticos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546121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La técnica de los manejadores semánticos consiste en</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a:buClr>
                <a:schemeClr val="accent3"/>
              </a:buClr>
              <a:buAutoNum type="arabicPeriod"/>
              <a:defRPr/>
            </a:pPr>
            <a:r>
              <a:rPr lang="es-ES" sz="1800" dirty="0" smtClean="0">
                <a:latin typeface="Arial" panose="020B0604020202020204" pitchFamily="34" charset="0"/>
                <a:cs typeface="Arial" panose="020B0604020202020204" pitchFamily="34" charset="0"/>
              </a:rPr>
              <a:t>Asignar </a:t>
            </a:r>
            <a:r>
              <a:rPr lang="es-ES" sz="1800" dirty="0">
                <a:latin typeface="Arial" panose="020B0604020202020204" pitchFamily="34" charset="0"/>
                <a:cs typeface="Arial" panose="020B0604020202020204" pitchFamily="34" charset="0"/>
              </a:rPr>
              <a:t>un identificador único al </a:t>
            </a:r>
            <a:r>
              <a:rPr lang="es-ES" sz="1800" dirty="0" smtClean="0">
                <a:latin typeface="Arial" panose="020B0604020202020204" pitchFamily="34" charset="0"/>
                <a:cs typeface="Arial" panose="020B0604020202020204" pitchFamily="34" charset="0"/>
              </a:rPr>
              <a:t>elemento XHTML mediante </a:t>
            </a:r>
            <a:r>
              <a:rPr lang="es-ES" sz="1800" dirty="0">
                <a:latin typeface="Arial" panose="020B0604020202020204" pitchFamily="34" charset="0"/>
                <a:cs typeface="Arial" panose="020B0604020202020204" pitchFamily="34" charset="0"/>
              </a:rPr>
              <a:t>el </a:t>
            </a:r>
            <a:r>
              <a:rPr lang="es-ES" sz="1800" dirty="0" smtClean="0">
                <a:latin typeface="Arial" panose="020B0604020202020204" pitchFamily="34" charset="0"/>
                <a:cs typeface="Arial" panose="020B0604020202020204" pitchFamily="34" charset="0"/>
              </a:rPr>
              <a:t>atributo id</a:t>
            </a:r>
            <a:r>
              <a:rPr lang="es-ES" sz="1800" dirty="0">
                <a:latin typeface="Arial" panose="020B0604020202020204" pitchFamily="34" charset="0"/>
                <a:cs typeface="Arial" panose="020B0604020202020204" pitchFamily="34" charset="0"/>
              </a:rPr>
              <a:t>. </a:t>
            </a:r>
            <a:endParaRPr lang="es-ES" sz="1800" dirty="0" smtClean="0">
              <a:latin typeface="Arial" panose="020B0604020202020204" pitchFamily="34" charset="0"/>
              <a:cs typeface="Arial" panose="020B0604020202020204" pitchFamily="34" charset="0"/>
            </a:endParaRPr>
          </a:p>
          <a:p>
            <a:pPr>
              <a:buClr>
                <a:schemeClr val="accent3"/>
              </a:buClr>
              <a:buAutoNum type="arabicPeriod"/>
              <a:defRPr/>
            </a:pPr>
            <a:endParaRPr lang="es-ES" sz="1800" dirty="0" smtClean="0">
              <a:latin typeface="Arial" panose="020B0604020202020204" pitchFamily="34" charset="0"/>
              <a:cs typeface="Arial" panose="020B0604020202020204" pitchFamily="34" charset="0"/>
            </a:endParaRPr>
          </a:p>
          <a:p>
            <a:pPr>
              <a:buClr>
                <a:schemeClr val="accent3"/>
              </a:buClr>
              <a:buAutoNum type="arabicPeriod"/>
              <a:defRPr/>
            </a:pPr>
            <a:r>
              <a:rPr lang="es-ES" sz="1800" dirty="0" smtClean="0">
                <a:latin typeface="Arial" panose="020B0604020202020204" pitchFamily="34" charset="0"/>
                <a:cs typeface="Arial" panose="020B0604020202020204" pitchFamily="34" charset="0"/>
              </a:rPr>
              <a:t>Crear </a:t>
            </a:r>
            <a:r>
              <a:rPr lang="es-ES" sz="1800" dirty="0">
                <a:latin typeface="Arial" panose="020B0604020202020204" pitchFamily="34" charset="0"/>
                <a:cs typeface="Arial" panose="020B0604020202020204" pitchFamily="34" charset="0"/>
              </a:rPr>
              <a:t>una función de JavaScript encargada de manejar el </a:t>
            </a:r>
            <a:r>
              <a:rPr lang="es-ES" sz="1800" dirty="0" smtClean="0">
                <a:latin typeface="Arial" panose="020B0604020202020204" pitchFamily="34" charset="0"/>
                <a:cs typeface="Arial" panose="020B0604020202020204" pitchFamily="34" charset="0"/>
              </a:rPr>
              <a:t>evento.</a:t>
            </a:r>
          </a:p>
          <a:p>
            <a:pPr>
              <a:buClr>
                <a:schemeClr val="accent3"/>
              </a:buClr>
              <a:buAutoNum type="arabicPeriod"/>
              <a:defRPr/>
            </a:pPr>
            <a:endParaRPr lang="es-ES" sz="1800" dirty="0">
              <a:latin typeface="Arial" panose="020B0604020202020204" pitchFamily="34" charset="0"/>
              <a:cs typeface="Arial" panose="020B0604020202020204" pitchFamily="34" charset="0"/>
            </a:endParaRPr>
          </a:p>
          <a:p>
            <a:pPr>
              <a:buClr>
                <a:schemeClr val="accent3"/>
              </a:buClr>
              <a:buAutoNum type="arabicPeriod"/>
              <a:defRPr/>
            </a:pPr>
            <a:r>
              <a:rPr lang="es-ES" sz="1800" dirty="0" smtClean="0">
                <a:latin typeface="Arial" panose="020B0604020202020204" pitchFamily="34" charset="0"/>
                <a:cs typeface="Arial" panose="020B0604020202020204" pitchFamily="34" charset="0"/>
              </a:rPr>
              <a:t>Asignar </a:t>
            </a:r>
            <a:r>
              <a:rPr lang="es-ES" sz="1800" dirty="0">
                <a:latin typeface="Arial" panose="020B0604020202020204" pitchFamily="34" charset="0"/>
                <a:cs typeface="Arial" panose="020B0604020202020204" pitchFamily="34" charset="0"/>
              </a:rPr>
              <a:t>la función externa al evento correspondiente en el elemento deseado.</a:t>
            </a:r>
            <a:endParaRPr lang="es-ES_tradnl" sz="15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Manejadores de eventos </a:t>
            </a:r>
            <a:r>
              <a:rPr lang="es-ES" dirty="0" smtClean="0">
                <a:solidFill>
                  <a:schemeClr val="tx1"/>
                </a:solidFill>
              </a:rPr>
              <a:t>semánticos</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40005839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a:buClr>
                <a:schemeClr val="accent3"/>
              </a:buClr>
              <a:defRPr/>
            </a:pPr>
            <a:endParaRPr lang="es-ES_tradnl" sz="1800" dirty="0" smtClean="0">
              <a:latin typeface="Arial" panose="020B0604020202020204" pitchFamily="34" charset="0"/>
              <a:cs typeface="Arial" panose="020B0604020202020204" pitchFamily="34" charset="0"/>
            </a:endParaRPr>
          </a:p>
          <a:p>
            <a:pPr>
              <a:buClr>
                <a:schemeClr val="accent3"/>
              </a:buClr>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lgn="ctr">
              <a:buClr>
                <a:schemeClr val="accent3"/>
              </a:buClr>
              <a:buNone/>
              <a:defRPr/>
            </a:pPr>
            <a:r>
              <a:rPr lang="es-ES_tradnl" sz="2500" b="1" dirty="0" smtClean="0">
                <a:latin typeface="Arial" panose="020B0604020202020204" pitchFamily="34" charset="0"/>
                <a:cs typeface="Arial" panose="020B0604020202020204" pitchFamily="34" charset="0"/>
              </a:rPr>
              <a:t>EJERCICIOS DOM y EVENTOS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Ejercicios!</a:t>
            </a:r>
            <a:endParaRPr lang="es-ES" dirty="0">
              <a:solidFill>
                <a:schemeClr val="tx1"/>
              </a:solidFill>
            </a:endParaRPr>
          </a:p>
        </p:txBody>
      </p:sp>
    </p:spTree>
    <p:extLst>
      <p:ext uri="{BB962C8B-B14F-4D97-AF65-F5344CB8AC3E}">
        <p14:creationId xmlns:p14="http://schemas.microsoft.com/office/powerpoint/2010/main" val="20536585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smtClean="0">
                <a:latin typeface="Arial" panose="020B0604020202020204" pitchFamily="34" charset="0"/>
                <a:cs typeface="Arial" panose="020B0604020202020204" pitchFamily="34" charset="0"/>
              </a:rPr>
              <a:t>Los manejadores </a:t>
            </a:r>
            <a:r>
              <a:rPr lang="es-ES" sz="1800" dirty="0">
                <a:latin typeface="Arial" panose="020B0604020202020204" pitchFamily="34" charset="0"/>
                <a:cs typeface="Arial" panose="020B0604020202020204" pitchFamily="34" charset="0"/>
              </a:rPr>
              <a:t>de eventos </a:t>
            </a:r>
            <a:r>
              <a:rPr lang="es-ES" sz="1800" dirty="0" smtClean="0">
                <a:latin typeface="Arial" panose="020B0604020202020204" pitchFamily="34" charset="0"/>
                <a:cs typeface="Arial" panose="020B0604020202020204" pitchFamily="34" charset="0"/>
              </a:rPr>
              <a:t>a veces requieren </a:t>
            </a:r>
            <a:r>
              <a:rPr lang="es-ES" sz="1800" dirty="0">
                <a:latin typeface="Arial" panose="020B0604020202020204" pitchFamily="34" charset="0"/>
                <a:cs typeface="Arial" panose="020B0604020202020204" pitchFamily="34" charset="0"/>
              </a:rPr>
              <a:t>información adicional para procesar sus </a:t>
            </a:r>
            <a:r>
              <a:rPr lang="es-ES" sz="1800" dirty="0" smtClean="0">
                <a:latin typeface="Arial" panose="020B0604020202020204" pitchFamily="34" charset="0"/>
                <a:cs typeface="Arial" panose="020B0604020202020204" pitchFamily="34" charset="0"/>
              </a:rPr>
              <a:t>tareas</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JavaScript permite obtener información sobre el ratón y el teclado mediante un objeto especial llamado </a:t>
            </a:r>
            <a:r>
              <a:rPr lang="es-ES" sz="1800" dirty="0" err="1" smtClean="0">
                <a:latin typeface="Arial" panose="020B0604020202020204" pitchFamily="34" charset="0"/>
                <a:cs typeface="Arial" panose="020B0604020202020204" pitchFamily="34" charset="0"/>
              </a:rPr>
              <a:t>event</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propiedad </a:t>
            </a:r>
            <a:r>
              <a:rPr lang="es-ES" sz="1800" dirty="0" err="1" smtClean="0">
                <a:latin typeface="Arial" panose="020B0604020202020204" pitchFamily="34" charset="0"/>
                <a:cs typeface="Arial" panose="020B0604020202020204" pitchFamily="34" charset="0"/>
              </a:rPr>
              <a:t>type</a:t>
            </a:r>
            <a:r>
              <a:rPr lang="es-ES" sz="1800" dirty="0" smtClean="0">
                <a:latin typeface="Arial" panose="020B0604020202020204" pitchFamily="34" charset="0"/>
                <a:cs typeface="Arial" panose="020B0604020202020204" pitchFamily="34" charset="0"/>
              </a:rPr>
              <a:t> del objeto </a:t>
            </a:r>
            <a:r>
              <a:rPr lang="es-ES" sz="1800" dirty="0" err="1" smtClean="0">
                <a:latin typeface="Arial" panose="020B0604020202020204" pitchFamily="34" charset="0"/>
                <a:cs typeface="Arial" panose="020B0604020202020204" pitchFamily="34" charset="0"/>
              </a:rPr>
              <a:t>event</a:t>
            </a:r>
            <a:r>
              <a:rPr lang="es-ES"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indica el tipo de evento producido, lo que es útil cuando una misma función se utiliza para manejar varios eventos:</a:t>
            </a:r>
          </a:p>
          <a:p>
            <a:pPr marL="0" indent="0">
              <a:buClr>
                <a:schemeClr val="accent3"/>
              </a:buClr>
              <a:buNone/>
              <a:defRPr/>
            </a:pP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var</a:t>
            </a:r>
            <a:r>
              <a:rPr lang="es-ES" sz="1800"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tipo = </a:t>
            </a:r>
            <a:r>
              <a:rPr lang="es-ES" sz="1800" dirty="0" err="1">
                <a:latin typeface="Arial" panose="020B0604020202020204" pitchFamily="34" charset="0"/>
                <a:cs typeface="Arial" panose="020B0604020202020204" pitchFamily="34" charset="0"/>
              </a:rPr>
              <a:t>evento.type</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propiedad </a:t>
            </a:r>
            <a:r>
              <a:rPr lang="es-ES" sz="1800" dirty="0" err="1">
                <a:latin typeface="Arial" panose="020B0604020202020204" pitchFamily="34" charset="0"/>
                <a:cs typeface="Arial" panose="020B0604020202020204" pitchFamily="34" charset="0"/>
              </a:rPr>
              <a:t>type</a:t>
            </a:r>
            <a:r>
              <a:rPr lang="es-ES" sz="1800" dirty="0">
                <a:latin typeface="Arial" panose="020B0604020202020204" pitchFamily="34" charset="0"/>
                <a:cs typeface="Arial" panose="020B0604020202020204" pitchFamily="34" charset="0"/>
              </a:rPr>
              <a:t> devuelve el tipo de evento producido, que es igual al nombre del evento pero sin el prefijo </a:t>
            </a:r>
            <a:r>
              <a:rPr lang="es-ES" sz="1800" dirty="0" err="1" smtClean="0">
                <a:latin typeface="Arial" panose="020B0604020202020204" pitchFamily="34" charset="0"/>
                <a:cs typeface="Arial" panose="020B0604020202020204" pitchFamily="34" charset="0"/>
              </a:rPr>
              <a:t>on</a:t>
            </a: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mouseover</a:t>
            </a: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mouseout</a:t>
            </a:r>
            <a:r>
              <a:rPr lang="es-ES" sz="1800" dirty="0" smtClean="0">
                <a:latin typeface="Arial" panose="020B0604020202020204" pitchFamily="34" charset="0"/>
                <a:cs typeface="Arial" panose="020B0604020202020204" pitchFamily="34" charset="0"/>
              </a:rPr>
              <a:t>,…)</a:t>
            </a:r>
            <a:endParaRPr lang="es-ES_tradnl"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a:t>
            </a:r>
            <a:r>
              <a:rPr lang="es-ES" dirty="0" smtClean="0">
                <a:solidFill>
                  <a:schemeClr val="tx1"/>
                </a:solidFill>
              </a:rPr>
              <a:t>objeto </a:t>
            </a:r>
            <a:r>
              <a:rPr lang="es-ES" dirty="0" err="1">
                <a:solidFill>
                  <a:schemeClr val="tx1"/>
                </a:solidFill>
              </a:rPr>
              <a:t>event</a:t>
            </a:r>
            <a:endParaRPr lang="es-ES" dirty="0">
              <a:solidFill>
                <a:schemeClr val="tx1"/>
              </a:solidFill>
            </a:endParaRPr>
          </a:p>
        </p:txBody>
      </p:sp>
    </p:spTree>
    <p:extLst>
      <p:ext uri="{BB962C8B-B14F-4D97-AF65-F5344CB8AC3E}">
        <p14:creationId xmlns:p14="http://schemas.microsoft.com/office/powerpoint/2010/main" val="19965800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lnSpcReduction="1000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smtClean="0">
                <a:latin typeface="Arial" panose="020B0604020202020204" pitchFamily="34" charset="0"/>
                <a:cs typeface="Arial" panose="020B0604020202020204" pitchFamily="34" charset="0"/>
              </a:rPr>
              <a:t>Los </a:t>
            </a:r>
            <a:r>
              <a:rPr lang="es-ES" sz="1800" dirty="0">
                <a:latin typeface="Arial" panose="020B0604020202020204" pitchFamily="34" charset="0"/>
                <a:cs typeface="Arial" panose="020B0604020202020204" pitchFamily="34" charset="0"/>
              </a:rPr>
              <a:t>eventos relacionados con el teclado son los más incompatibles entre diferentes navegadores y por tanto, los más difíciles </a:t>
            </a:r>
            <a:r>
              <a:rPr lang="es-ES" sz="1800" dirty="0" smtClean="0">
                <a:latin typeface="Arial" panose="020B0604020202020204" pitchFamily="34" charset="0"/>
                <a:cs typeface="Arial" panose="020B0604020202020204" pitchFamily="34" charset="0"/>
              </a:rPr>
              <a:t>de manejar.</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Existen </a:t>
            </a:r>
            <a:r>
              <a:rPr lang="es-ES" sz="1800" dirty="0">
                <a:latin typeface="Arial" panose="020B0604020202020204" pitchFamily="34" charset="0"/>
                <a:cs typeface="Arial" panose="020B0604020202020204" pitchFamily="34" charset="0"/>
              </a:rPr>
              <a:t>tres eventos diferentes para las pulsaciones de las teclas (</a:t>
            </a:r>
            <a:r>
              <a:rPr lang="es-ES" sz="1800" dirty="0" err="1">
                <a:latin typeface="Arial" panose="020B0604020202020204" pitchFamily="34" charset="0"/>
                <a:cs typeface="Arial" panose="020B0604020202020204" pitchFamily="34" charset="0"/>
              </a:rPr>
              <a:t>onkeyup</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onkeypress</a:t>
            </a:r>
            <a:r>
              <a:rPr lang="es-ES" sz="1800" dirty="0">
                <a:latin typeface="Arial" panose="020B0604020202020204" pitchFamily="34" charset="0"/>
                <a:cs typeface="Arial" panose="020B0604020202020204" pitchFamily="34" charset="0"/>
              </a:rPr>
              <a:t> y </a:t>
            </a:r>
            <a:r>
              <a:rPr lang="es-ES" sz="1800" dirty="0" err="1">
                <a:latin typeface="Arial" panose="020B0604020202020204" pitchFamily="34" charset="0"/>
                <a:cs typeface="Arial" panose="020B0604020202020204" pitchFamily="34" charset="0"/>
              </a:rPr>
              <a:t>onkeydown</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Existen dos </a:t>
            </a:r>
            <a:r>
              <a:rPr lang="es-ES" sz="1800" dirty="0">
                <a:latin typeface="Arial" panose="020B0604020202020204" pitchFamily="34" charset="0"/>
                <a:cs typeface="Arial" panose="020B0604020202020204" pitchFamily="34" charset="0"/>
              </a:rPr>
              <a:t>tipos de teclas: las teclas normales (como letras, números y símbolos normales) y las teclas especiales (como ENTER, </a:t>
            </a:r>
            <a:r>
              <a:rPr lang="es-ES" sz="1800" dirty="0" err="1">
                <a:latin typeface="Arial" panose="020B0604020202020204" pitchFamily="34" charset="0"/>
                <a:cs typeface="Arial" panose="020B0604020202020204" pitchFamily="34" charset="0"/>
              </a:rPr>
              <a:t>Alt</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Shift</a:t>
            </a:r>
            <a:r>
              <a:rPr lang="es-ES" sz="1800" dirty="0">
                <a:latin typeface="Arial" panose="020B0604020202020204" pitchFamily="34" charset="0"/>
                <a:cs typeface="Arial" panose="020B0604020202020204" pitchFamily="34" charset="0"/>
              </a:rPr>
              <a:t>, etc.)</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Cuando un usuario pulsa una tecla normal, se producen tres eventos seguidos y en este orden: </a:t>
            </a:r>
            <a:r>
              <a:rPr lang="es-ES" sz="1800" dirty="0" err="1">
                <a:latin typeface="Arial" panose="020B0604020202020204" pitchFamily="34" charset="0"/>
                <a:cs typeface="Arial" panose="020B0604020202020204" pitchFamily="34" charset="0"/>
              </a:rPr>
              <a:t>onkeydown</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onkeypress</a:t>
            </a:r>
            <a:r>
              <a:rPr lang="es-ES" sz="1800" dirty="0">
                <a:latin typeface="Arial" panose="020B0604020202020204" pitchFamily="34" charset="0"/>
                <a:cs typeface="Arial" panose="020B0604020202020204" pitchFamily="34" charset="0"/>
              </a:rPr>
              <a:t> y </a:t>
            </a:r>
            <a:r>
              <a:rPr lang="es-ES" sz="1800" dirty="0" err="1">
                <a:latin typeface="Arial" panose="020B0604020202020204" pitchFamily="34" charset="0"/>
                <a:cs typeface="Arial" panose="020B0604020202020204" pitchFamily="34" charset="0"/>
              </a:rPr>
              <a:t>onkeyup</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La forma más sencilla de obtener la información sobre la tecla que se ha pulsado es mediante el evento </a:t>
            </a:r>
            <a:r>
              <a:rPr lang="es-ES" sz="1800" dirty="0" err="1" smtClean="0">
                <a:latin typeface="Arial" panose="020B0604020202020204" pitchFamily="34" charset="0"/>
                <a:cs typeface="Arial" panose="020B0604020202020204" pitchFamily="34" charset="0"/>
              </a:rPr>
              <a:t>onkeypress</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	*Ver más información en apuntes complementarios</a:t>
            </a: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a:t>
            </a:r>
            <a:r>
              <a:rPr lang="es-ES" dirty="0" smtClean="0">
                <a:solidFill>
                  <a:schemeClr val="tx1"/>
                </a:solidFill>
              </a:rPr>
              <a:t>Eventos de teclado</a:t>
            </a:r>
            <a:endParaRPr lang="es-ES" dirty="0">
              <a:solidFill>
                <a:schemeClr val="tx1"/>
              </a:solidFill>
            </a:endParaRPr>
          </a:p>
        </p:txBody>
      </p:sp>
    </p:spTree>
    <p:extLst>
      <p:ext uri="{BB962C8B-B14F-4D97-AF65-F5344CB8AC3E}">
        <p14:creationId xmlns:p14="http://schemas.microsoft.com/office/powerpoint/2010/main" val="270327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404370"/>
            <a:ext cx="7678688" cy="491651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a:buClr>
                <a:schemeClr val="accent3"/>
              </a:buClr>
              <a:buFont typeface="Wingdings 2"/>
              <a:buChar char=""/>
              <a:defRPr/>
            </a:pPr>
            <a:r>
              <a:rPr lang="es-ES" sz="1800" b="1" dirty="0" smtClean="0">
                <a:latin typeface="Arial" panose="020B0604020202020204" pitchFamily="34" charset="0"/>
                <a:cs typeface="Arial" panose="020B0604020202020204" pitchFamily="34" charset="0"/>
              </a:rPr>
              <a:t>Script</a:t>
            </a:r>
            <a:r>
              <a:rPr lang="es-ES" sz="1800" dirty="0">
                <a:latin typeface="Arial" panose="020B0604020202020204" pitchFamily="34" charset="0"/>
                <a:cs typeface="Arial" panose="020B0604020202020204" pitchFamily="34" charset="0"/>
              </a:rPr>
              <a:t>: cada uno de los programas, aplicaciones o trozos de código creados con el lenguaje de programación JavaScript. </a:t>
            </a:r>
            <a:endParaRPr lang="es-ES"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b="1" dirty="0">
                <a:latin typeface="Arial" panose="020B0604020202020204" pitchFamily="34" charset="0"/>
                <a:cs typeface="Arial" panose="020B0604020202020204" pitchFamily="34" charset="0"/>
              </a:rPr>
              <a:t>Sentencia</a:t>
            </a:r>
            <a:r>
              <a:rPr lang="es-ES" sz="1800" dirty="0">
                <a:latin typeface="Arial" panose="020B0604020202020204" pitchFamily="34" charset="0"/>
                <a:cs typeface="Arial" panose="020B0604020202020204" pitchFamily="34" charset="0"/>
              </a:rPr>
              <a:t>: cada una de las instrucciones que forman un script</a:t>
            </a:r>
            <a:r>
              <a:rPr lang="es-ES" sz="1800" dirty="0" smtClean="0">
                <a:latin typeface="Arial" panose="020B0604020202020204" pitchFamily="34" charset="0"/>
                <a:cs typeface="Arial" panose="020B0604020202020204" pitchFamily="34" charset="0"/>
              </a:rPr>
              <a:t>.</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b="1" dirty="0">
                <a:latin typeface="Arial" panose="020B0604020202020204" pitchFamily="34" charset="0"/>
                <a:cs typeface="Arial" panose="020B0604020202020204" pitchFamily="34" charset="0"/>
              </a:rPr>
              <a:t>Palabras reservadas</a:t>
            </a:r>
            <a:r>
              <a:rPr lang="es-ES_tradnl" sz="1800" dirty="0">
                <a:latin typeface="Arial" panose="020B0604020202020204" pitchFamily="34" charset="0"/>
                <a:cs typeface="Arial" panose="020B0604020202020204" pitchFamily="34" charset="0"/>
              </a:rPr>
              <a:t>: son las palabras (en inglés) que se utilizan para construir las sentencias de JavaScript y que por tanto no pueden ser utilizadas libremente. Las palabras actualmente reservadas por JavaScript son: break, case, catch, </a:t>
            </a:r>
            <a:r>
              <a:rPr lang="es-ES_tradnl" sz="1800" dirty="0" err="1">
                <a:latin typeface="Arial" panose="020B0604020202020204" pitchFamily="34" charset="0"/>
                <a:cs typeface="Arial" panose="020B0604020202020204" pitchFamily="34" charset="0"/>
              </a:rPr>
              <a:t>continue</a:t>
            </a:r>
            <a:r>
              <a:rPr lang="es-ES_tradnl" sz="1800" dirty="0">
                <a:latin typeface="Arial" panose="020B0604020202020204" pitchFamily="34" charset="0"/>
                <a:cs typeface="Arial" panose="020B0604020202020204" pitchFamily="34" charset="0"/>
              </a:rPr>
              <a:t>, default, </a:t>
            </a:r>
            <a:r>
              <a:rPr lang="es-ES_tradnl" sz="1800" dirty="0" err="1">
                <a:latin typeface="Arial" panose="020B0604020202020204" pitchFamily="34" charset="0"/>
                <a:cs typeface="Arial" panose="020B0604020202020204" pitchFamily="34" charset="0"/>
              </a:rPr>
              <a:t>delete</a:t>
            </a:r>
            <a:r>
              <a:rPr lang="es-ES_tradnl" sz="1800" dirty="0">
                <a:latin typeface="Arial" panose="020B0604020202020204" pitchFamily="34" charset="0"/>
                <a:cs typeface="Arial" panose="020B0604020202020204" pitchFamily="34" charset="0"/>
              </a:rPr>
              <a:t>, do, </a:t>
            </a:r>
            <a:r>
              <a:rPr lang="es-ES_tradnl" sz="1800" dirty="0" err="1">
                <a:latin typeface="Arial" panose="020B0604020202020204" pitchFamily="34" charset="0"/>
                <a:cs typeface="Arial" panose="020B0604020202020204" pitchFamily="34" charset="0"/>
              </a:rPr>
              <a:t>else</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finally</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for</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function</a:t>
            </a:r>
            <a:r>
              <a:rPr lang="es-ES_tradnl" sz="1800" dirty="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if</a:t>
            </a:r>
            <a:r>
              <a:rPr lang="es-ES_tradnl" sz="1800" dirty="0">
                <a:latin typeface="Arial" panose="020B0604020202020204" pitchFamily="34" charset="0"/>
                <a:cs typeface="Arial" panose="020B0604020202020204" pitchFamily="34" charset="0"/>
              </a:rPr>
              <a:t>, in, </a:t>
            </a:r>
            <a:r>
              <a:rPr lang="es-ES_tradnl" sz="1800" dirty="0" err="1">
                <a:latin typeface="Arial" panose="020B0604020202020204" pitchFamily="34" charset="0"/>
                <a:cs typeface="Arial" panose="020B0604020202020204" pitchFamily="34" charset="0"/>
              </a:rPr>
              <a:t>instanceof</a:t>
            </a:r>
            <a:r>
              <a:rPr lang="es-ES_tradnl" sz="1800" dirty="0">
                <a:latin typeface="Arial" panose="020B0604020202020204" pitchFamily="34" charset="0"/>
                <a:cs typeface="Arial" panose="020B0604020202020204" pitchFamily="34" charset="0"/>
              </a:rPr>
              <a:t>, new, </a:t>
            </a:r>
            <a:r>
              <a:rPr lang="es-ES_tradnl" sz="1800" dirty="0" err="1">
                <a:latin typeface="Arial" panose="020B0604020202020204" pitchFamily="34" charset="0"/>
                <a:cs typeface="Arial" panose="020B0604020202020204" pitchFamily="34" charset="0"/>
              </a:rPr>
              <a:t>return</a:t>
            </a:r>
            <a:r>
              <a:rPr lang="es-ES_tradnl" sz="1800" dirty="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switch</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this</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throw</a:t>
            </a:r>
            <a:r>
              <a:rPr lang="es-ES_tradnl" sz="1800" dirty="0" smtClean="0">
                <a:latin typeface="Arial" panose="020B0604020202020204" pitchFamily="34" charset="0"/>
                <a:cs typeface="Arial" panose="020B0604020202020204" pitchFamily="34" charset="0"/>
              </a:rPr>
              <a:t>, try, </a:t>
            </a:r>
            <a:r>
              <a:rPr lang="es-ES_tradnl" sz="1800" dirty="0" err="1" smtClean="0">
                <a:latin typeface="Arial" panose="020B0604020202020204" pitchFamily="34" charset="0"/>
                <a:cs typeface="Arial" panose="020B0604020202020204" pitchFamily="34" charset="0"/>
              </a:rPr>
              <a:t>typeof</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var</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void</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while</a:t>
            </a:r>
            <a:r>
              <a:rPr lang="es-ES_tradnl" sz="1800" dirty="0" smtClean="0">
                <a:latin typeface="Arial" panose="020B0604020202020204" pitchFamily="34" charset="0"/>
                <a:cs typeface="Arial" panose="020B0604020202020204" pitchFamily="34" charset="0"/>
              </a:rPr>
              <a:t>, </a:t>
            </a:r>
            <a:r>
              <a:rPr lang="es-ES_tradnl" sz="1800" dirty="0" err="1" smtClean="0">
                <a:latin typeface="Arial" panose="020B0604020202020204" pitchFamily="34" charset="0"/>
                <a:cs typeface="Arial" panose="020B0604020202020204" pitchFamily="34" charset="0"/>
              </a:rPr>
              <a:t>with</a:t>
            </a: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Glosario JavaScript</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14350754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La información más relevante sobre los eventos relacionados con el ratón es la de las coordenadas de la posición del puntero del ratón. Aunque el origen de las coordenadas siempre se encuentra en la esquina superior izquierda, el punto que se toma como referencia de las coordenadas puede </a:t>
            </a:r>
            <a:r>
              <a:rPr lang="es-ES" sz="1800" dirty="0" smtClean="0">
                <a:latin typeface="Arial" panose="020B0604020202020204" pitchFamily="34" charset="0"/>
                <a:cs typeface="Arial" panose="020B0604020202020204" pitchFamily="34" charset="0"/>
              </a:rPr>
              <a:t>variar</a:t>
            </a: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De esta forma, es posible obtener la posición del ratón respecto de la pantalla del ordenador, respecto de la ventana del navegador y respecto de la propia página </a:t>
            </a:r>
            <a:r>
              <a:rPr lang="es-ES" sz="1800" dirty="0" smtClean="0">
                <a:latin typeface="Arial" panose="020B0604020202020204" pitchFamily="34" charset="0"/>
                <a:cs typeface="Arial" panose="020B0604020202020204" pitchFamily="34" charset="0"/>
              </a:rPr>
              <a:t>HTML</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a:t>
            </a:r>
            <a:r>
              <a:rPr lang="es-ES" dirty="0" smtClean="0">
                <a:solidFill>
                  <a:schemeClr val="tx1"/>
                </a:solidFill>
              </a:rPr>
              <a:t>Eventos de ratón</a:t>
            </a:r>
            <a:endParaRPr lang="es-ES" dirty="0">
              <a:solidFill>
                <a:schemeClr val="tx1"/>
              </a:solidFill>
            </a:endParaRPr>
          </a:p>
        </p:txBody>
      </p:sp>
    </p:spTree>
    <p:extLst>
      <p:ext uri="{BB962C8B-B14F-4D97-AF65-F5344CB8AC3E}">
        <p14:creationId xmlns:p14="http://schemas.microsoft.com/office/powerpoint/2010/main" val="4233778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0" indent="0">
              <a:buClr>
                <a:schemeClr val="accent3"/>
              </a:buClr>
              <a:buNone/>
              <a:defRPr/>
            </a:pPr>
            <a:r>
              <a:rPr lang="es-ES_tradnl" sz="1800" dirty="0">
                <a:latin typeface="Arial" panose="020B0604020202020204" pitchFamily="34" charset="0"/>
                <a:cs typeface="Arial" panose="020B0604020202020204" pitchFamily="34" charset="0"/>
              </a:rPr>
              <a:t>Respecto a la ventana del navegador:</a:t>
            </a:r>
          </a:p>
          <a:p>
            <a:pPr marL="1394460" lvl="3" indent="0">
              <a:buClr>
                <a:schemeClr val="accent3"/>
              </a:buClr>
              <a:buNone/>
              <a:defRPr/>
            </a:pPr>
            <a:r>
              <a:rPr lang="es-ES" sz="1500" dirty="0" err="1">
                <a:latin typeface="Arial" panose="020B0604020202020204" pitchFamily="34" charset="0"/>
                <a:cs typeface="Arial" panose="020B0604020202020204" pitchFamily="34" charset="0"/>
              </a:rPr>
              <a:t>function</a:t>
            </a: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muestraInformacion</a:t>
            </a:r>
            <a:r>
              <a:rPr lang="es-ES" sz="1500" dirty="0">
                <a:latin typeface="Arial" panose="020B0604020202020204" pitchFamily="34" charset="0"/>
                <a:cs typeface="Arial" panose="020B0604020202020204" pitchFamily="34" charset="0"/>
              </a:rPr>
              <a:t>(</a:t>
            </a:r>
            <a:r>
              <a:rPr lang="es-ES" sz="1500" dirty="0" err="1">
                <a:latin typeface="Arial" panose="020B0604020202020204" pitchFamily="34" charset="0"/>
                <a:cs typeface="Arial" panose="020B0604020202020204" pitchFamily="34" charset="0"/>
              </a:rPr>
              <a:t>elEvento</a:t>
            </a:r>
            <a:r>
              <a:rPr lang="es-ES" sz="1500" dirty="0">
                <a:latin typeface="Arial" panose="020B0604020202020204" pitchFamily="34" charset="0"/>
                <a:cs typeface="Arial" panose="020B0604020202020204" pitchFamily="34" charset="0"/>
              </a:rPr>
              <a:t>) </a:t>
            </a:r>
          </a:p>
          <a:p>
            <a:pPr marL="1394460" lvl="3" indent="0">
              <a:buClr>
                <a:schemeClr val="accent3"/>
              </a:buClr>
              <a:buNone/>
              <a:defRPr/>
            </a:pP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var</a:t>
            </a:r>
            <a:r>
              <a:rPr lang="es-ES" sz="1500" dirty="0">
                <a:latin typeface="Arial" panose="020B0604020202020204" pitchFamily="34" charset="0"/>
                <a:cs typeface="Arial" panose="020B0604020202020204" pitchFamily="34" charset="0"/>
              </a:rPr>
              <a:t> evento = </a:t>
            </a:r>
            <a:r>
              <a:rPr lang="es-ES" sz="1500" dirty="0" err="1">
                <a:latin typeface="Arial" panose="020B0604020202020204" pitchFamily="34" charset="0"/>
                <a:cs typeface="Arial" panose="020B0604020202020204" pitchFamily="34" charset="0"/>
              </a:rPr>
              <a:t>elEvento</a:t>
            </a:r>
            <a:r>
              <a:rPr lang="es-ES" sz="1500" dirty="0">
                <a:latin typeface="Arial" panose="020B0604020202020204" pitchFamily="34" charset="0"/>
                <a:cs typeface="Arial" panose="020B0604020202020204" pitchFamily="34" charset="0"/>
              </a:rPr>
              <a:t> || </a:t>
            </a:r>
            <a:r>
              <a:rPr lang="es-ES" sz="1500" dirty="0" err="1">
                <a:latin typeface="Arial" panose="020B0604020202020204" pitchFamily="34" charset="0"/>
                <a:cs typeface="Arial" panose="020B0604020202020204" pitchFamily="34" charset="0"/>
              </a:rPr>
              <a:t>window.event</a:t>
            </a:r>
            <a:r>
              <a:rPr lang="es-ES" sz="1500" dirty="0">
                <a:latin typeface="Arial" panose="020B0604020202020204" pitchFamily="34" charset="0"/>
                <a:cs typeface="Arial" panose="020B0604020202020204" pitchFamily="34" charset="0"/>
              </a:rPr>
              <a:t>; </a:t>
            </a:r>
          </a:p>
          <a:p>
            <a:pPr marL="1851660" lvl="4" indent="0">
              <a:buClr>
                <a:schemeClr val="accent3"/>
              </a:buClr>
              <a:buNone/>
              <a:defRPr/>
            </a:pPr>
            <a:r>
              <a:rPr lang="es-ES" sz="1500" dirty="0" err="1">
                <a:latin typeface="Arial" panose="020B0604020202020204" pitchFamily="34" charset="0"/>
                <a:cs typeface="Arial" panose="020B0604020202020204" pitchFamily="34" charset="0"/>
              </a:rPr>
              <a:t>var</a:t>
            </a: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coordenadaX</a:t>
            </a:r>
            <a:r>
              <a:rPr lang="es-ES" sz="1500" dirty="0">
                <a:latin typeface="Arial" panose="020B0604020202020204" pitchFamily="34" charset="0"/>
                <a:cs typeface="Arial" panose="020B0604020202020204" pitchFamily="34" charset="0"/>
              </a:rPr>
              <a:t> = </a:t>
            </a:r>
            <a:r>
              <a:rPr lang="es-ES" sz="1500" dirty="0" err="1">
                <a:latin typeface="Arial" panose="020B0604020202020204" pitchFamily="34" charset="0"/>
                <a:cs typeface="Arial" panose="020B0604020202020204" pitchFamily="34" charset="0"/>
              </a:rPr>
              <a:t>evento.clientX</a:t>
            </a:r>
            <a:r>
              <a:rPr lang="es-ES" sz="1500" dirty="0">
                <a:latin typeface="Arial" panose="020B0604020202020204" pitchFamily="34" charset="0"/>
                <a:cs typeface="Arial" panose="020B0604020202020204" pitchFamily="34" charset="0"/>
              </a:rPr>
              <a:t>; </a:t>
            </a:r>
          </a:p>
          <a:p>
            <a:pPr marL="1851660" lvl="4" indent="0">
              <a:buClr>
                <a:schemeClr val="accent3"/>
              </a:buClr>
              <a:buNone/>
              <a:defRPr/>
            </a:pPr>
            <a:r>
              <a:rPr lang="es-ES" sz="1500" dirty="0" err="1">
                <a:latin typeface="Arial" panose="020B0604020202020204" pitchFamily="34" charset="0"/>
                <a:cs typeface="Arial" panose="020B0604020202020204" pitchFamily="34" charset="0"/>
              </a:rPr>
              <a:t>var</a:t>
            </a:r>
            <a:r>
              <a:rPr lang="es-ES" sz="1500" dirty="0">
                <a:latin typeface="Arial" panose="020B0604020202020204" pitchFamily="34" charset="0"/>
                <a:cs typeface="Arial" panose="020B0604020202020204" pitchFamily="34" charset="0"/>
              </a:rPr>
              <a:t> </a:t>
            </a:r>
            <a:r>
              <a:rPr lang="es-ES" sz="1500" dirty="0" err="1">
                <a:latin typeface="Arial" panose="020B0604020202020204" pitchFamily="34" charset="0"/>
                <a:cs typeface="Arial" panose="020B0604020202020204" pitchFamily="34" charset="0"/>
              </a:rPr>
              <a:t>coordenadaY</a:t>
            </a:r>
            <a:r>
              <a:rPr lang="es-ES" sz="1500" dirty="0">
                <a:latin typeface="Arial" panose="020B0604020202020204" pitchFamily="34" charset="0"/>
                <a:cs typeface="Arial" panose="020B0604020202020204" pitchFamily="34" charset="0"/>
              </a:rPr>
              <a:t> = </a:t>
            </a:r>
            <a:r>
              <a:rPr lang="es-ES" sz="1500" dirty="0" err="1">
                <a:latin typeface="Arial" panose="020B0604020202020204" pitchFamily="34" charset="0"/>
                <a:cs typeface="Arial" panose="020B0604020202020204" pitchFamily="34" charset="0"/>
              </a:rPr>
              <a:t>evento.clientY</a:t>
            </a:r>
            <a:r>
              <a:rPr lang="es-ES" sz="1500" dirty="0">
                <a:latin typeface="Arial" panose="020B0604020202020204" pitchFamily="34" charset="0"/>
                <a:cs typeface="Arial" panose="020B0604020202020204" pitchFamily="34" charset="0"/>
              </a:rPr>
              <a:t>; </a:t>
            </a:r>
          </a:p>
          <a:p>
            <a:pPr marL="1851660" lvl="4" indent="0">
              <a:buClr>
                <a:schemeClr val="accent3"/>
              </a:buClr>
              <a:buNone/>
              <a:defRPr/>
            </a:pPr>
            <a:r>
              <a:rPr lang="es-ES" sz="1500" dirty="0" err="1">
                <a:latin typeface="Arial" panose="020B0604020202020204" pitchFamily="34" charset="0"/>
                <a:cs typeface="Arial" panose="020B0604020202020204" pitchFamily="34" charset="0"/>
              </a:rPr>
              <a:t>alert</a:t>
            </a:r>
            <a:r>
              <a:rPr lang="es-ES" sz="1500" dirty="0">
                <a:latin typeface="Arial" panose="020B0604020202020204" pitchFamily="34" charset="0"/>
                <a:cs typeface="Arial" panose="020B0604020202020204" pitchFamily="34" charset="0"/>
              </a:rPr>
              <a:t>("Has pulsado el ratón en la posición: " + </a:t>
            </a:r>
            <a:r>
              <a:rPr lang="es-ES" sz="1500" dirty="0" err="1">
                <a:latin typeface="Arial" panose="020B0604020202020204" pitchFamily="34" charset="0"/>
                <a:cs typeface="Arial" panose="020B0604020202020204" pitchFamily="34" charset="0"/>
              </a:rPr>
              <a:t>coordenadaX</a:t>
            </a:r>
            <a:r>
              <a:rPr lang="es-ES" sz="1500" dirty="0">
                <a:latin typeface="Arial" panose="020B0604020202020204" pitchFamily="34" charset="0"/>
                <a:cs typeface="Arial" panose="020B0604020202020204" pitchFamily="34" charset="0"/>
              </a:rPr>
              <a:t> + ", " + </a:t>
            </a:r>
            <a:r>
              <a:rPr lang="es-ES" sz="1500" dirty="0" err="1">
                <a:latin typeface="Arial" panose="020B0604020202020204" pitchFamily="34" charset="0"/>
                <a:cs typeface="Arial" panose="020B0604020202020204" pitchFamily="34" charset="0"/>
              </a:rPr>
              <a:t>coordenadaY</a:t>
            </a:r>
            <a:r>
              <a:rPr lang="es-ES" sz="1500" dirty="0">
                <a:latin typeface="Arial" panose="020B0604020202020204" pitchFamily="34" charset="0"/>
                <a:cs typeface="Arial" panose="020B0604020202020204" pitchFamily="34" charset="0"/>
              </a:rPr>
              <a:t>); </a:t>
            </a:r>
          </a:p>
          <a:p>
            <a:pPr marL="1394460" lvl="3" indent="0">
              <a:buClr>
                <a:schemeClr val="accent3"/>
              </a:buClr>
              <a:buNone/>
              <a:defRPr/>
            </a:pPr>
            <a:r>
              <a:rPr lang="es-ES" sz="1500" dirty="0">
                <a:latin typeface="Arial" panose="020B0604020202020204" pitchFamily="34" charset="0"/>
                <a:cs typeface="Arial" panose="020B0604020202020204" pitchFamily="34" charset="0"/>
              </a:rPr>
              <a:t>}</a:t>
            </a:r>
          </a:p>
          <a:p>
            <a:pPr marL="0" indent="0">
              <a:buClr>
                <a:schemeClr val="accent3"/>
              </a:buClr>
              <a:buNone/>
              <a:defRPr/>
            </a:pPr>
            <a:endParaRPr lang="es-ES_tradnl" sz="1800" dirty="0">
              <a:latin typeface="Arial" panose="020B0604020202020204" pitchFamily="34" charset="0"/>
              <a:cs typeface="Arial" panose="020B0604020202020204" pitchFamily="34" charset="0"/>
            </a:endParaRPr>
          </a:p>
          <a:p>
            <a:pPr marL="0" indent="0">
              <a:buClr>
                <a:schemeClr val="accent3"/>
              </a:buClr>
              <a:buNone/>
              <a:defRPr/>
            </a:pPr>
            <a:r>
              <a:rPr lang="es-ES_tradnl" sz="1800" dirty="0" smtClean="0">
                <a:latin typeface="Arial" panose="020B0604020202020204" pitchFamily="34" charset="0"/>
                <a:cs typeface="Arial" panose="020B0604020202020204" pitchFamily="34" charset="0"/>
              </a:rPr>
              <a:t>Respecto a la pantalla completa:</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1394460" lvl="3" indent="0">
              <a:buClr>
                <a:schemeClr val="accent3"/>
              </a:buClr>
              <a:buNone/>
              <a:defRPr/>
            </a:pPr>
            <a:r>
              <a:rPr lang="es-ES" sz="1800" dirty="0" err="1" smtClean="0">
                <a:latin typeface="Arial" panose="020B0604020202020204" pitchFamily="34" charset="0"/>
                <a:cs typeface="Arial" panose="020B0604020202020204" pitchFamily="34" charset="0"/>
              </a:rPr>
              <a:t>evento.screenX</a:t>
            </a:r>
            <a:endParaRPr lang="es-ES" sz="1800" dirty="0" smtClean="0">
              <a:latin typeface="Arial" panose="020B0604020202020204" pitchFamily="34" charset="0"/>
              <a:cs typeface="Arial" panose="020B0604020202020204" pitchFamily="34" charset="0"/>
            </a:endParaRPr>
          </a:p>
          <a:p>
            <a:pPr marL="1394460" lvl="3" indent="0">
              <a:buClr>
                <a:schemeClr val="accent3"/>
              </a:buClr>
              <a:buNone/>
              <a:defRPr/>
            </a:pPr>
            <a:r>
              <a:rPr lang="es-ES" sz="1800" dirty="0" err="1" smtClean="0">
                <a:latin typeface="Arial" panose="020B0604020202020204" pitchFamily="34" charset="0"/>
                <a:cs typeface="Arial" panose="020B0604020202020204" pitchFamily="34" charset="0"/>
              </a:rPr>
              <a:t>evento.screenY</a:t>
            </a: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a:t>
            </a:r>
            <a:r>
              <a:rPr lang="es-ES" dirty="0">
                <a:solidFill>
                  <a:schemeClr val="tx1"/>
                </a:solidFill>
              </a:rPr>
              <a:t>– </a:t>
            </a:r>
            <a:r>
              <a:rPr lang="es-ES" dirty="0" smtClean="0">
                <a:solidFill>
                  <a:schemeClr val="tx1"/>
                </a:solidFill>
              </a:rPr>
              <a:t>Eventos de ratón</a:t>
            </a:r>
            <a:endParaRPr lang="es-ES" dirty="0">
              <a:solidFill>
                <a:schemeClr val="tx1"/>
              </a:solidFill>
            </a:endParaRPr>
          </a:p>
        </p:txBody>
      </p:sp>
    </p:spTree>
    <p:extLst>
      <p:ext uri="{BB962C8B-B14F-4D97-AF65-F5344CB8AC3E}">
        <p14:creationId xmlns:p14="http://schemas.microsoft.com/office/powerpoint/2010/main" val="3523220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La mayoría de técnicas JavaScript relacionadas con los </a:t>
            </a:r>
            <a:r>
              <a:rPr lang="es-ES" sz="1800" dirty="0" smtClean="0">
                <a:latin typeface="Arial" panose="020B0604020202020204" pitchFamily="34" charset="0"/>
                <a:cs typeface="Arial" panose="020B0604020202020204" pitchFamily="34" charset="0"/>
              </a:rPr>
              <a:t>formularios requieren </a:t>
            </a:r>
            <a:r>
              <a:rPr lang="es-ES" sz="1800" dirty="0">
                <a:latin typeface="Arial" panose="020B0604020202020204" pitchFamily="34" charset="0"/>
                <a:cs typeface="Arial" panose="020B0604020202020204" pitchFamily="34" charset="0"/>
              </a:rPr>
              <a:t>leer </a:t>
            </a:r>
            <a:r>
              <a:rPr lang="es-ES" sz="1800" dirty="0" smtClean="0">
                <a:latin typeface="Arial" panose="020B0604020202020204" pitchFamily="34" charset="0"/>
                <a:cs typeface="Arial" panose="020B0604020202020204" pitchFamily="34" charset="0"/>
              </a:rPr>
              <a:t>y/o modificar </a:t>
            </a:r>
            <a:r>
              <a:rPr lang="es-ES" sz="1800" dirty="0">
                <a:latin typeface="Arial" panose="020B0604020202020204" pitchFamily="34" charset="0"/>
                <a:cs typeface="Arial" panose="020B0604020202020204" pitchFamily="34" charset="0"/>
              </a:rPr>
              <a:t>el valor de los campos del </a:t>
            </a:r>
            <a:r>
              <a:rPr lang="es-ES" sz="1800" dirty="0" smtClean="0">
                <a:latin typeface="Arial" panose="020B0604020202020204" pitchFamily="34" charset="0"/>
                <a:cs typeface="Arial" panose="020B0604020202020204" pitchFamily="34" charset="0"/>
              </a:rPr>
              <a:t>formulario</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a:latin typeface="Arial" panose="020B0604020202020204" pitchFamily="34" charset="0"/>
                <a:cs typeface="Arial" panose="020B0604020202020204" pitchFamily="34" charset="0"/>
              </a:rPr>
              <a:t>Cuadro de texto y </a:t>
            </a:r>
            <a:r>
              <a:rPr lang="es-ES" sz="1800" b="1" dirty="0" err="1" smtClean="0">
                <a:latin typeface="Arial" panose="020B0604020202020204" pitchFamily="34" charset="0"/>
                <a:cs typeface="Arial" panose="020B0604020202020204" pitchFamily="34" charset="0"/>
              </a:rPr>
              <a:t>textarea</a:t>
            </a: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a:t>
            </a:r>
            <a:r>
              <a:rPr lang="es-ES" sz="1800" dirty="0" err="1" smtClean="0">
                <a:latin typeface="Arial" panose="020B0604020202020204" pitchFamily="34" charset="0"/>
                <a:cs typeface="Arial" panose="020B0604020202020204" pitchFamily="34" charset="0"/>
              </a:rPr>
              <a:t>value</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err="1" smtClean="0">
                <a:latin typeface="Arial" panose="020B0604020202020204" pitchFamily="34" charset="0"/>
                <a:cs typeface="Arial" panose="020B0604020202020204" pitchFamily="34" charset="0"/>
              </a:rPr>
              <a:t>Radiobutton</a:t>
            </a:r>
            <a:r>
              <a:rPr lang="es-ES" sz="1800" b="1" dirty="0" smtClean="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a:t>
            </a:r>
            <a:r>
              <a:rPr lang="es-ES" sz="1800" dirty="0" err="1" smtClean="0">
                <a:latin typeface="Arial" panose="020B0604020202020204" pitchFamily="34" charset="0"/>
                <a:cs typeface="Arial" panose="020B0604020202020204" pitchFamily="34" charset="0"/>
              </a:rPr>
              <a:t>checked</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r>
              <a:rPr lang="es-ES" sz="1800" b="1" dirty="0" err="1">
                <a:latin typeface="Arial" panose="020B0604020202020204" pitchFamily="34" charset="0"/>
                <a:cs typeface="Arial" panose="020B0604020202020204" pitchFamily="34" charset="0"/>
              </a:rPr>
              <a:t>Checkbox</a:t>
            </a:r>
            <a:r>
              <a:rPr lang="es-ES" sz="1800" dirty="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checked</a:t>
            </a: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b="1" dirty="0" err="1" smtClean="0">
                <a:latin typeface="Arial" panose="020B0604020202020204" pitchFamily="34" charset="0"/>
                <a:cs typeface="Arial" panose="020B0604020202020204" pitchFamily="34" charset="0"/>
              </a:rPr>
              <a:t>Select</a:t>
            </a:r>
            <a:r>
              <a:rPr lang="es-ES" sz="1800" b="1" dirty="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	.</a:t>
            </a:r>
            <a:r>
              <a:rPr lang="es-ES" sz="1800" dirty="0" err="1" smtClean="0">
                <a:latin typeface="Arial" panose="020B0604020202020204" pitchFamily="34" charset="0"/>
                <a:cs typeface="Arial" panose="020B0604020202020204" pitchFamily="34" charset="0"/>
              </a:rPr>
              <a:t>selectedIndex</a:t>
            </a:r>
            <a:endParaRPr lang="es-ES" sz="1800" dirty="0" smtClean="0">
              <a:latin typeface="Arial" panose="020B0604020202020204" pitchFamily="34" charset="0"/>
              <a:cs typeface="Arial" panose="020B0604020202020204" pitchFamily="34" charset="0"/>
            </a:endParaRPr>
          </a:p>
          <a:p>
            <a:pPr marL="876300" lvl="2" indent="0">
              <a:buClr>
                <a:schemeClr val="accent3"/>
              </a:buClr>
              <a:buNone/>
              <a:defRPr/>
            </a:pPr>
            <a:r>
              <a:rPr lang="es-ES" sz="1800" dirty="0" err="1">
                <a:latin typeface="Arial" panose="020B0604020202020204" pitchFamily="34" charset="0"/>
                <a:cs typeface="Arial" panose="020B0604020202020204" pitchFamily="34" charset="0"/>
              </a:rPr>
              <a:t>opcionSeleccionada.text</a:t>
            </a:r>
            <a:r>
              <a:rPr lang="es-ES" sz="1800" dirty="0">
                <a:latin typeface="Arial" panose="020B0604020202020204" pitchFamily="34" charset="0"/>
                <a:cs typeface="Arial" panose="020B0604020202020204" pitchFamily="34" charset="0"/>
              </a:rPr>
              <a:t>;</a:t>
            </a:r>
          </a:p>
          <a:p>
            <a:pPr marL="876300" lvl="2" indent="0">
              <a:buClr>
                <a:schemeClr val="accent3"/>
              </a:buClr>
              <a:buNone/>
              <a:defRPr/>
            </a:pPr>
            <a:r>
              <a:rPr lang="es-ES" sz="1800" dirty="0" err="1" smtClean="0">
                <a:latin typeface="Arial" panose="020B0604020202020204" pitchFamily="34" charset="0"/>
                <a:cs typeface="Arial" panose="020B0604020202020204" pitchFamily="34" charset="0"/>
              </a:rPr>
              <a:t>opcionSeleccionada.value</a:t>
            </a:r>
            <a:r>
              <a:rPr lang="es-ES" sz="1800" dirty="0">
                <a:latin typeface="Arial" panose="020B0604020202020204" pitchFamily="34" charset="0"/>
                <a:cs typeface="Arial" panose="020B0604020202020204" pitchFamily="34" charset="0"/>
              </a:rPr>
              <a:t>;</a:t>
            </a: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 DOM - formularios</a:t>
            </a:r>
            <a:endParaRPr lang="es-ES" dirty="0">
              <a:solidFill>
                <a:schemeClr val="tx1"/>
              </a:solidFill>
            </a:endParaRPr>
          </a:p>
        </p:txBody>
      </p:sp>
    </p:spTree>
    <p:extLst>
      <p:ext uri="{BB962C8B-B14F-4D97-AF65-F5344CB8AC3E}">
        <p14:creationId xmlns:p14="http://schemas.microsoft.com/office/powerpoint/2010/main" val="1640960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a:latin typeface="Arial" panose="020B0604020202020204" pitchFamily="34" charset="0"/>
                <a:cs typeface="Arial" panose="020B0604020202020204" pitchFamily="34" charset="0"/>
              </a:rPr>
              <a:t>Notificar los errores de forma inmediata mediante JavaScript mejora la satisfacción </a:t>
            </a:r>
            <a:r>
              <a:rPr lang="es-ES" sz="1800" dirty="0" smtClean="0">
                <a:latin typeface="Arial" panose="020B0604020202020204" pitchFamily="34" charset="0"/>
                <a:cs typeface="Arial" panose="020B0604020202020204" pitchFamily="34" charset="0"/>
              </a:rPr>
              <a:t>del usuario </a:t>
            </a:r>
            <a:r>
              <a:rPr lang="es-ES" sz="1800" dirty="0">
                <a:latin typeface="Arial" panose="020B0604020202020204" pitchFamily="34" charset="0"/>
                <a:cs typeface="Arial" panose="020B0604020202020204" pitchFamily="34" charset="0"/>
              </a:rPr>
              <a:t>con la </a:t>
            </a:r>
            <a:r>
              <a:rPr lang="es-ES" sz="1800" dirty="0" smtClean="0">
                <a:latin typeface="Arial" panose="020B0604020202020204" pitchFamily="34" charset="0"/>
                <a:cs typeface="Arial" panose="020B0604020202020204" pitchFamily="34" charset="0"/>
              </a:rPr>
              <a:t>aplicación</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smtClean="0">
                <a:latin typeface="Arial" panose="020B0604020202020204" pitchFamily="34" charset="0"/>
                <a:cs typeface="Arial" panose="020B0604020202020204" pitchFamily="34" charset="0"/>
              </a:rPr>
              <a:t>Comprobaciones muy </a:t>
            </a:r>
            <a:r>
              <a:rPr lang="es-ES" sz="1800" dirty="0">
                <a:latin typeface="Arial" panose="020B0604020202020204" pitchFamily="34" charset="0"/>
                <a:cs typeface="Arial" panose="020B0604020202020204" pitchFamily="34" charset="0"/>
              </a:rPr>
              <a:t>habituales: que se rellene un </a:t>
            </a:r>
            <a:r>
              <a:rPr lang="es-ES" sz="1800" dirty="0" smtClean="0">
                <a:latin typeface="Arial" panose="020B0604020202020204" pitchFamily="34" charset="0"/>
                <a:cs typeface="Arial" panose="020B0604020202020204" pitchFamily="34" charset="0"/>
              </a:rPr>
              <a:t>campo obligatorio</a:t>
            </a:r>
            <a:r>
              <a:rPr lang="es-ES" sz="1800" dirty="0">
                <a:latin typeface="Arial" panose="020B0604020202020204" pitchFamily="34" charset="0"/>
                <a:cs typeface="Arial" panose="020B0604020202020204" pitchFamily="34" charset="0"/>
              </a:rPr>
              <a:t>, que se seleccione el valor de una lista desplegable, que la dirección de </a:t>
            </a:r>
            <a:r>
              <a:rPr lang="es-ES" sz="1800" dirty="0" smtClean="0">
                <a:latin typeface="Arial" panose="020B0604020202020204" pitchFamily="34" charset="0"/>
                <a:cs typeface="Arial" panose="020B0604020202020204" pitchFamily="34" charset="0"/>
              </a:rPr>
              <a:t>email indicada </a:t>
            </a:r>
            <a:r>
              <a:rPr lang="es-ES" sz="1800" dirty="0">
                <a:latin typeface="Arial" panose="020B0604020202020204" pitchFamily="34" charset="0"/>
                <a:cs typeface="Arial" panose="020B0604020202020204" pitchFamily="34" charset="0"/>
              </a:rPr>
              <a:t>sea correcta, que la fecha introducida sea lógica, que se haya introducido </a:t>
            </a:r>
            <a:r>
              <a:rPr lang="es-ES" sz="1800" dirty="0" smtClean="0">
                <a:latin typeface="Arial" panose="020B0604020202020204" pitchFamily="34" charset="0"/>
                <a:cs typeface="Arial" panose="020B0604020202020204" pitchFamily="34" charset="0"/>
              </a:rPr>
              <a:t>un número </a:t>
            </a:r>
            <a:r>
              <a:rPr lang="es-ES" sz="1800" dirty="0">
                <a:latin typeface="Arial" panose="020B0604020202020204" pitchFamily="34" charset="0"/>
                <a:cs typeface="Arial" panose="020B0604020202020204" pitchFamily="34" charset="0"/>
              </a:rPr>
              <a:t>donde así se requiere, etc</a:t>
            </a:r>
            <a:r>
              <a:rPr lang="es-ES" sz="1800" dirty="0" smtClean="0">
                <a:latin typeface="Arial" panose="020B0604020202020204" pitchFamily="34" charset="0"/>
                <a:cs typeface="Arial" panose="020B0604020202020204" pitchFamily="34" charset="0"/>
              </a:rPr>
              <a:t>.</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r>
              <a:rPr lang="es-ES" sz="1800" dirty="0">
                <a:latin typeface="Arial" panose="020B0604020202020204" pitchFamily="34" charset="0"/>
                <a:cs typeface="Arial" panose="020B0604020202020204" pitchFamily="34" charset="0"/>
              </a:rPr>
              <a:t>El funcionamiento de esta técnica de validación se basa en </a:t>
            </a:r>
            <a:r>
              <a:rPr lang="es-ES" sz="1800" dirty="0" smtClean="0">
                <a:latin typeface="Arial" panose="020B0604020202020204" pitchFamily="34" charset="0"/>
                <a:cs typeface="Arial" panose="020B0604020202020204" pitchFamily="34" charset="0"/>
              </a:rPr>
              <a:t>el comportamiento </a:t>
            </a:r>
            <a:r>
              <a:rPr lang="es-ES" sz="1800" dirty="0">
                <a:latin typeface="Arial" panose="020B0604020202020204" pitchFamily="34" charset="0"/>
                <a:cs typeface="Arial" panose="020B0604020202020204" pitchFamily="34" charset="0"/>
              </a:rPr>
              <a:t>del evento </a:t>
            </a:r>
            <a:r>
              <a:rPr lang="es-ES" sz="1800" dirty="0" err="1">
                <a:latin typeface="Arial" panose="020B0604020202020204" pitchFamily="34" charset="0"/>
                <a:cs typeface="Arial" panose="020B0604020202020204" pitchFamily="34" charset="0"/>
              </a:rPr>
              <a:t>onsubmit</a:t>
            </a:r>
            <a:r>
              <a:rPr lang="es-ES" sz="1800" dirty="0">
                <a:latin typeface="Arial" panose="020B0604020202020204" pitchFamily="34" charset="0"/>
                <a:cs typeface="Arial" panose="020B0604020202020204" pitchFamily="34" charset="0"/>
              </a:rPr>
              <a:t> de JavaScript. si el evento </a:t>
            </a:r>
            <a:r>
              <a:rPr lang="es-ES" sz="1800" dirty="0" err="1">
                <a:latin typeface="Arial" panose="020B0604020202020204" pitchFamily="34" charset="0"/>
                <a:cs typeface="Arial" panose="020B0604020202020204" pitchFamily="34" charset="0"/>
              </a:rPr>
              <a:t>onsubmit</a:t>
            </a:r>
            <a:r>
              <a:rPr lang="es-ES" sz="1800" dirty="0">
                <a:latin typeface="Arial" panose="020B0604020202020204" pitchFamily="34" charset="0"/>
                <a:cs typeface="Arial" panose="020B0604020202020204" pitchFamily="34" charset="0"/>
              </a:rPr>
              <a:t> devuelve el valor true, el formulario se envía como lo </a:t>
            </a:r>
            <a:r>
              <a:rPr lang="es-ES" sz="1800" dirty="0" smtClean="0">
                <a:latin typeface="Arial" panose="020B0604020202020204" pitchFamily="34" charset="0"/>
                <a:cs typeface="Arial" panose="020B0604020202020204" pitchFamily="34" charset="0"/>
              </a:rPr>
              <a:t>haría normalmente</a:t>
            </a:r>
            <a:r>
              <a:rPr lang="es-ES" sz="1800" dirty="0">
                <a:latin typeface="Arial" panose="020B0604020202020204" pitchFamily="34" charset="0"/>
                <a:cs typeface="Arial" panose="020B0604020202020204" pitchFamily="34" charset="0"/>
              </a:rPr>
              <a:t>. Sin embargo, si el evento </a:t>
            </a:r>
            <a:r>
              <a:rPr lang="es-ES" sz="1800" dirty="0" err="1">
                <a:latin typeface="Arial" panose="020B0604020202020204" pitchFamily="34" charset="0"/>
                <a:cs typeface="Arial" panose="020B0604020202020204" pitchFamily="34" charset="0"/>
              </a:rPr>
              <a:t>onsubmit</a:t>
            </a:r>
            <a:r>
              <a:rPr lang="es-ES" sz="1800" dirty="0">
                <a:latin typeface="Arial" panose="020B0604020202020204" pitchFamily="34" charset="0"/>
                <a:cs typeface="Arial" panose="020B0604020202020204" pitchFamily="34" charset="0"/>
              </a:rPr>
              <a:t> devuelve el valor false, el </a:t>
            </a:r>
            <a:r>
              <a:rPr lang="es-ES" sz="1800" dirty="0" smtClean="0">
                <a:latin typeface="Arial" panose="020B0604020202020204" pitchFamily="34" charset="0"/>
                <a:cs typeface="Arial" panose="020B0604020202020204" pitchFamily="34" charset="0"/>
              </a:rPr>
              <a:t>formulario no </a:t>
            </a:r>
            <a:r>
              <a:rPr lang="es-ES" sz="1800" dirty="0">
                <a:latin typeface="Arial" panose="020B0604020202020204" pitchFamily="34" charset="0"/>
                <a:cs typeface="Arial" panose="020B0604020202020204" pitchFamily="34" charset="0"/>
              </a:rPr>
              <a:t>se envía</a:t>
            </a:r>
            <a:r>
              <a:rPr lang="es-ES" sz="1800" dirty="0" smtClean="0">
                <a:latin typeface="Arial" panose="020B0604020202020204" pitchFamily="34" charset="0"/>
                <a:cs typeface="Arial" panose="020B0604020202020204" pitchFamily="34" charset="0"/>
              </a:rPr>
              <a:t>.</a:t>
            </a:r>
            <a:endParaRPr lang="es-ES" sz="1800" dirty="0">
              <a:latin typeface="Arial" panose="020B0604020202020204" pitchFamily="34" charset="0"/>
              <a:cs typeface="Arial" panose="020B0604020202020204" pitchFamily="34" charset="0"/>
            </a:endParaRPr>
          </a:p>
          <a:p>
            <a:pPr marL="0" indent="0" algn="ctr">
              <a:buClr>
                <a:schemeClr val="accent3"/>
              </a:buClr>
              <a:buNone/>
              <a:defRPr/>
            </a:pPr>
            <a:r>
              <a:rPr lang="es-ES" sz="1800" dirty="0" err="1">
                <a:latin typeface="Arial" panose="020B0604020202020204" pitchFamily="34" charset="0"/>
                <a:cs typeface="Arial" panose="020B0604020202020204" pitchFamily="34" charset="0"/>
              </a:rPr>
              <a:t>onsubmit</a:t>
            </a:r>
            <a:r>
              <a:rPr lang="es-ES" sz="1800" dirty="0">
                <a:latin typeface="Arial" panose="020B0604020202020204" pitchFamily="34" charset="0"/>
                <a:cs typeface="Arial" panose="020B0604020202020204" pitchFamily="34" charset="0"/>
              </a:rPr>
              <a:t>="</a:t>
            </a:r>
            <a:r>
              <a:rPr lang="es-ES" sz="1800" dirty="0" err="1">
                <a:latin typeface="Arial" panose="020B0604020202020204" pitchFamily="34" charset="0"/>
                <a:cs typeface="Arial" panose="020B0604020202020204" pitchFamily="34" charset="0"/>
              </a:rPr>
              <a:t>return</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validacion</a:t>
            </a:r>
            <a:r>
              <a:rPr lang="es-ES" sz="1800" dirty="0">
                <a:latin typeface="Arial" panose="020B0604020202020204" pitchFamily="34" charset="0"/>
                <a:cs typeface="Arial" panose="020B0604020202020204" pitchFamily="34" charset="0"/>
              </a:rPr>
              <a:t>()"</a:t>
            </a:r>
            <a:endParaRPr lang="es-ES" sz="1800" dirty="0" smtClean="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 DOM – Validación formularios</a:t>
            </a:r>
            <a:endParaRPr lang="es-ES" dirty="0">
              <a:solidFill>
                <a:schemeClr val="tx1"/>
              </a:solidFill>
            </a:endParaRPr>
          </a:p>
        </p:txBody>
      </p:sp>
    </p:spTree>
    <p:extLst>
      <p:ext uri="{BB962C8B-B14F-4D97-AF65-F5344CB8AC3E}">
        <p14:creationId xmlns:p14="http://schemas.microsoft.com/office/powerpoint/2010/main" val="327331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692696"/>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 sz="1800" dirty="0" smtClean="0">
                <a:latin typeface="Arial" panose="020B0604020202020204" pitchFamily="34" charset="0"/>
                <a:cs typeface="Arial" panose="020B0604020202020204" pitchFamily="34" charset="0"/>
              </a:rPr>
              <a:t>Muchas condiciones se basan en el uso de expresiones regulares:</a:t>
            </a: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buClr>
                <a:schemeClr val="accent3"/>
              </a:buClr>
              <a:buNone/>
              <a:defRPr/>
            </a:pPr>
            <a:endParaRPr lang="es-ES" sz="1800" dirty="0" smtClean="0">
              <a:latin typeface="Arial" panose="020B0604020202020204" pitchFamily="34" charset="0"/>
              <a:cs typeface="Arial" panose="020B0604020202020204" pitchFamily="34" charset="0"/>
            </a:endParaRPr>
          </a:p>
          <a:p>
            <a:pPr marL="0" indent="0">
              <a:buClr>
                <a:schemeClr val="accent3"/>
              </a:buClr>
              <a:buNone/>
              <a:defRPr/>
            </a:pPr>
            <a:endParaRPr lang="es-ES" sz="1800" dirty="0">
              <a:latin typeface="Arial" panose="020B0604020202020204" pitchFamily="34" charset="0"/>
              <a:cs typeface="Arial" panose="020B0604020202020204" pitchFamily="34" charset="0"/>
            </a:endParaRPr>
          </a:p>
          <a:p>
            <a:pPr marL="0" indent="0" algn="ctr">
              <a:buClr>
                <a:schemeClr val="accent3"/>
              </a:buClr>
              <a:buNone/>
              <a:defRPr/>
            </a:pPr>
            <a:r>
              <a:rPr lang="es-ES" sz="1800" dirty="0" smtClean="0">
                <a:latin typeface="Arial" panose="020B0604020202020204" pitchFamily="34" charset="0"/>
                <a:cs typeface="Arial" panose="020B0604020202020204" pitchFamily="34" charset="0"/>
              </a:rPr>
              <a:t>Investiga que es una expresión regular </a:t>
            </a:r>
          </a:p>
          <a:p>
            <a:pPr marL="0" indent="0" algn="ctr">
              <a:buClr>
                <a:schemeClr val="accent3"/>
              </a:buClr>
              <a:buNone/>
              <a:defRPr/>
            </a:pPr>
            <a:r>
              <a:rPr lang="es-ES" sz="1800" dirty="0" smtClean="0">
                <a:latin typeface="Arial" panose="020B0604020202020204" pitchFamily="34" charset="0"/>
                <a:cs typeface="Arial" panose="020B0604020202020204" pitchFamily="34" charset="0"/>
              </a:rPr>
              <a:t>y como serían las más habituales en la validación de formularios</a:t>
            </a:r>
            <a:r>
              <a:rPr lang="es-ES" sz="1800" smtClean="0">
                <a:latin typeface="Arial" panose="020B0604020202020204" pitchFamily="34" charset="0"/>
                <a:cs typeface="Arial" panose="020B0604020202020204" pitchFamily="34" charset="0"/>
              </a:rPr>
              <a:t>. </a:t>
            </a:r>
          </a:p>
          <a:p>
            <a:pPr marL="0" indent="0" algn="ctr">
              <a:buClr>
                <a:schemeClr val="accent3"/>
              </a:buClr>
              <a:buNone/>
              <a:defRPr/>
            </a:pPr>
            <a:r>
              <a:rPr lang="es-ES" sz="1800" smtClean="0">
                <a:latin typeface="Arial" panose="020B0604020202020204" pitchFamily="34" charset="0"/>
                <a:cs typeface="Arial" panose="020B0604020202020204" pitchFamily="34" charset="0"/>
              </a:rPr>
              <a:t>(</a:t>
            </a:r>
            <a:r>
              <a:rPr lang="es-ES" sz="1800" dirty="0" smtClean="0">
                <a:latin typeface="Arial" panose="020B0604020202020204" pitchFamily="34" charset="0"/>
                <a:cs typeface="Arial" panose="020B0604020202020204" pitchFamily="34" charset="0"/>
              </a:rPr>
              <a:t>email, teléfono, caracteres mínimos,..)</a:t>
            </a:r>
          </a:p>
        </p:txBody>
      </p:sp>
      <p:sp>
        <p:nvSpPr>
          <p:cNvPr id="6" name="Marcador de texto 5"/>
          <p:cNvSpPr>
            <a:spLocks noGrp="1"/>
          </p:cNvSpPr>
          <p:nvPr>
            <p:ph type="body" sz="quarter" idx="13"/>
          </p:nvPr>
        </p:nvSpPr>
        <p:spPr>
          <a:xfrm>
            <a:off x="1115616" y="6516"/>
            <a:ext cx="7632848" cy="398147"/>
          </a:xfrm>
        </p:spPr>
        <p:txBody>
          <a:bodyPr/>
          <a:lstStyle/>
          <a:p>
            <a:r>
              <a:rPr lang="es-ES" dirty="0" smtClean="0">
                <a:solidFill>
                  <a:schemeClr val="tx1"/>
                </a:solidFill>
              </a:rPr>
              <a:t>JavaScript – DOM – </a:t>
            </a:r>
            <a:r>
              <a:rPr lang="es-ES" smtClean="0">
                <a:solidFill>
                  <a:schemeClr val="tx1"/>
                </a:solidFill>
              </a:rPr>
              <a:t>Depuración JavaScript</a:t>
            </a:r>
            <a:endParaRPr lang="es-ES" dirty="0">
              <a:solidFill>
                <a:schemeClr val="tx1"/>
              </a:solidFill>
            </a:endParaRPr>
          </a:p>
        </p:txBody>
      </p:sp>
    </p:spTree>
    <p:extLst>
      <p:ext uri="{BB962C8B-B14F-4D97-AF65-F5344CB8AC3E}">
        <p14:creationId xmlns:p14="http://schemas.microsoft.com/office/powerpoint/2010/main" val="323837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No se tienen en cuenta los espacios en blanco y las nuevas </a:t>
            </a:r>
            <a:r>
              <a:rPr lang="es-ES" sz="1800" dirty="0" smtClean="0">
                <a:latin typeface="Arial" panose="020B0604020202020204" pitchFamily="34" charset="0"/>
                <a:cs typeface="Arial" panose="020B0604020202020204" pitchFamily="34" charset="0"/>
              </a:rPr>
              <a:t>líneas</a:t>
            </a: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Se distinguen las mayúsculas y </a:t>
            </a:r>
            <a:r>
              <a:rPr lang="es-ES" sz="1800" dirty="0" smtClean="0">
                <a:latin typeface="Arial" panose="020B0604020202020204" pitchFamily="34" charset="0"/>
                <a:cs typeface="Arial" panose="020B0604020202020204" pitchFamily="34" charset="0"/>
              </a:rPr>
              <a:t>minúsculas</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No se define el tipo de las variables: al crear una variable, no es necesario indicar el tipo de dato que almacenará</a:t>
            </a:r>
            <a:r>
              <a:rPr lang="es-ES" sz="1800" dirty="0" smtClean="0">
                <a:latin typeface="Arial" panose="020B0604020202020204" pitchFamily="34" charset="0"/>
                <a:cs typeface="Arial" panose="020B0604020202020204" pitchFamily="34" charset="0"/>
              </a:rPr>
              <a:t>. La variable cambia de tipo según el valor que tenga asignado en cada momento.</a:t>
            </a: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 sz="1800" dirty="0">
                <a:latin typeface="Arial" panose="020B0604020202020204" pitchFamily="34" charset="0"/>
                <a:cs typeface="Arial" panose="020B0604020202020204" pitchFamily="34" charset="0"/>
              </a:rPr>
              <a:t>No es necesario terminar cada sentencia con el carácter de punto y coma (;). </a:t>
            </a:r>
            <a:r>
              <a:rPr lang="es-ES" sz="1800" dirty="0" smtClean="0">
                <a:latin typeface="Arial" panose="020B0604020202020204" pitchFamily="34" charset="0"/>
                <a:cs typeface="Arial" panose="020B0604020202020204" pitchFamily="34" charset="0"/>
              </a:rPr>
              <a:t>Aunque </a:t>
            </a:r>
            <a:r>
              <a:rPr lang="es-ES" sz="1800" dirty="0">
                <a:latin typeface="Arial" panose="020B0604020202020204" pitchFamily="34" charset="0"/>
                <a:cs typeface="Arial" panose="020B0604020202020204" pitchFamily="34" charset="0"/>
              </a:rPr>
              <a:t>JavaScript no obliga a hacerlo, es conveniente seguir la tradición de terminar cada sentencia con el carácter del punto y coma (;).</a:t>
            </a:r>
            <a:endParaRPr lang="es-ES"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dirty="0">
                <a:latin typeface="Arial" panose="020B0604020202020204" pitchFamily="34" charset="0"/>
                <a:cs typeface="Arial" panose="020B0604020202020204" pitchFamily="34" charset="0"/>
              </a:rPr>
              <a:t>Se pueden incluir </a:t>
            </a:r>
            <a:r>
              <a:rPr lang="es-ES_tradnl" sz="1800" dirty="0" smtClean="0">
                <a:latin typeface="Arial" panose="020B0604020202020204" pitchFamily="34" charset="0"/>
                <a:cs typeface="Arial" panose="020B0604020202020204" pitchFamily="34" charset="0"/>
              </a:rPr>
              <a:t>comentarios: Una línea (//), múltiples líneas (/*  */)</a:t>
            </a: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Sintaxis</a:t>
            </a:r>
            <a:r>
              <a:rPr lang="es-ES" dirty="0">
                <a:solidFill>
                  <a:schemeClr val="tx1"/>
                </a:solidFill>
              </a:rPr>
              <a:t> </a:t>
            </a:r>
            <a:r>
              <a:rPr lang="es-ES" dirty="0" smtClean="0">
                <a:solidFill>
                  <a:schemeClr val="tx1"/>
                </a:solidFill>
              </a:rPr>
              <a:t>JavaScript</a:t>
            </a:r>
            <a:endParaRPr lang="es-ES" dirty="0">
              <a:solidFill>
                <a:schemeClr val="tx1"/>
              </a:solidFill>
            </a:endParaRPr>
          </a:p>
        </p:txBody>
      </p:sp>
    </p:spTree>
    <p:extLst>
      <p:ext uri="{BB962C8B-B14F-4D97-AF65-F5344CB8AC3E}">
        <p14:creationId xmlns:p14="http://schemas.microsoft.com/office/powerpoint/2010/main" val="3642485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274320" indent="-274320">
              <a:buClr>
                <a:schemeClr val="accent3"/>
              </a:buClr>
              <a:buFont typeface="Wingdings 2"/>
              <a:buChar char=""/>
              <a:defRPr/>
            </a:pPr>
            <a:r>
              <a:rPr lang="es-ES_tradnl" sz="1800" dirty="0" smtClean="0">
                <a:latin typeface="Arial" panose="020B0604020202020204" pitchFamily="34" charset="0"/>
                <a:cs typeface="Arial" panose="020B0604020202020204" pitchFamily="34" charset="0"/>
              </a:rPr>
              <a:t>Primer Script: HOLA MUNDO</a:t>
            </a: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800" dirty="0" smtClean="0">
                <a:latin typeface="Courier New" panose="02070309020205020404" pitchFamily="49" charset="0"/>
                <a:cs typeface="Courier New" panose="02070309020205020404" pitchFamily="49" charset="0"/>
              </a:rPr>
              <a:t>&lt;script </a:t>
            </a:r>
            <a:r>
              <a:rPr lang="es-ES_tradnl" sz="1800" dirty="0" err="1" smtClean="0">
                <a:latin typeface="Courier New" panose="02070309020205020404" pitchFamily="49" charset="0"/>
                <a:cs typeface="Courier New" panose="02070309020205020404" pitchFamily="49" charset="0"/>
              </a:rPr>
              <a:t>type</a:t>
            </a:r>
            <a:r>
              <a:rPr lang="es-ES_tradnl" sz="1800" dirty="0" smtClean="0">
                <a:latin typeface="Courier New" panose="02070309020205020404" pitchFamily="49" charset="0"/>
                <a:cs typeface="Courier New" panose="02070309020205020404" pitchFamily="49" charset="0"/>
              </a:rPr>
              <a:t>="</a:t>
            </a:r>
            <a:r>
              <a:rPr lang="es-ES_tradnl" sz="1800" dirty="0" err="1" smtClean="0">
                <a:latin typeface="Courier New" panose="02070309020205020404" pitchFamily="49" charset="0"/>
                <a:cs typeface="Courier New" panose="02070309020205020404" pitchFamily="49" charset="0"/>
              </a:rPr>
              <a:t>text</a:t>
            </a:r>
            <a:r>
              <a:rPr lang="es-ES_tradnl" sz="1800" dirty="0" smtClean="0">
                <a:latin typeface="Courier New" panose="02070309020205020404" pitchFamily="49" charset="0"/>
                <a:cs typeface="Courier New" panose="02070309020205020404" pitchFamily="49" charset="0"/>
              </a:rPr>
              <a:t>/</a:t>
            </a:r>
            <a:r>
              <a:rPr lang="es-ES_tradnl" sz="1800" dirty="0" err="1" smtClean="0">
                <a:latin typeface="Courier New" panose="02070309020205020404" pitchFamily="49" charset="0"/>
                <a:cs typeface="Courier New" panose="02070309020205020404" pitchFamily="49" charset="0"/>
              </a:rPr>
              <a:t>javascript</a:t>
            </a:r>
            <a:r>
              <a:rPr lang="es-ES_tradnl" sz="1800" dirty="0" smtClean="0">
                <a:latin typeface="Courier New" panose="02070309020205020404" pitchFamily="49" charset="0"/>
                <a:cs typeface="Courier New" panose="02070309020205020404" pitchFamily="49" charset="0"/>
              </a:rPr>
              <a:t>"&gt; </a:t>
            </a:r>
          </a:p>
          <a:p>
            <a:pPr marL="440871" lvl="1" indent="0">
              <a:buClr>
                <a:schemeClr val="accent3"/>
              </a:buClr>
              <a:buNone/>
              <a:defRPr/>
            </a:pPr>
            <a:r>
              <a:rPr lang="es-ES_tradnl" sz="1800" dirty="0" smtClean="0">
                <a:latin typeface="Courier New" panose="02070309020205020404" pitchFamily="49" charset="0"/>
                <a:cs typeface="Courier New" panose="02070309020205020404" pitchFamily="49" charset="0"/>
              </a:rPr>
              <a:t>	</a:t>
            </a:r>
            <a:r>
              <a:rPr lang="es-ES_tradnl" sz="1800" dirty="0" err="1" smtClean="0">
                <a:latin typeface="Courier New" panose="02070309020205020404" pitchFamily="49" charset="0"/>
                <a:cs typeface="Courier New" panose="02070309020205020404" pitchFamily="49" charset="0"/>
              </a:rPr>
              <a:t>alert</a:t>
            </a:r>
            <a:r>
              <a:rPr lang="es-ES_tradnl" sz="1800" dirty="0" smtClean="0">
                <a:latin typeface="Courier New" panose="02070309020205020404" pitchFamily="49" charset="0"/>
                <a:cs typeface="Courier New" panose="02070309020205020404" pitchFamily="49" charset="0"/>
              </a:rPr>
              <a:t>("Hola Mundo!");</a:t>
            </a:r>
          </a:p>
          <a:p>
            <a:pPr marL="440871" lvl="1" indent="0">
              <a:buClr>
                <a:schemeClr val="accent3"/>
              </a:buClr>
              <a:buNone/>
              <a:defRPr/>
            </a:pPr>
            <a:r>
              <a:rPr lang="es-ES_tradnl" sz="1800" dirty="0" smtClean="0">
                <a:latin typeface="Courier New" panose="02070309020205020404" pitchFamily="49" charset="0"/>
                <a:cs typeface="Courier New" panose="02070309020205020404" pitchFamily="49" charset="0"/>
              </a:rPr>
              <a:t>&lt;/script&gt;</a:t>
            </a:r>
          </a:p>
          <a:p>
            <a:pPr marL="440871" lvl="1"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&lt;script </a:t>
            </a:r>
            <a:r>
              <a:rPr lang="es-ES_tradnl" sz="1800" dirty="0" err="1">
                <a:latin typeface="Courier New" panose="02070309020205020404" pitchFamily="49" charset="0"/>
                <a:cs typeface="Courier New" panose="02070309020205020404" pitchFamily="49" charset="0"/>
              </a:rPr>
              <a:t>type</a:t>
            </a:r>
            <a:r>
              <a:rPr lang="es-ES_tradnl" sz="1800" dirty="0">
                <a:latin typeface="Courier New" panose="02070309020205020404" pitchFamily="49" charset="0"/>
                <a:cs typeface="Courier New" panose="02070309020205020404" pitchFamily="49" charset="0"/>
              </a:rPr>
              <a:t>="</a:t>
            </a:r>
            <a:r>
              <a:rPr lang="es-ES_tradnl" sz="1800" dirty="0" err="1">
                <a:latin typeface="Courier New" panose="02070309020205020404" pitchFamily="49" charset="0"/>
                <a:cs typeface="Courier New" panose="02070309020205020404" pitchFamily="49" charset="0"/>
              </a:rPr>
              <a:t>text</a:t>
            </a:r>
            <a:r>
              <a:rPr lang="es-ES_tradnl" sz="1800" dirty="0">
                <a:latin typeface="Courier New" panose="02070309020205020404" pitchFamily="49" charset="0"/>
                <a:cs typeface="Courier New" panose="02070309020205020404" pitchFamily="49" charset="0"/>
              </a:rPr>
              <a:t>/</a:t>
            </a:r>
            <a:r>
              <a:rPr lang="es-ES_tradnl" sz="1800" dirty="0" err="1">
                <a:latin typeface="Courier New" panose="02070309020205020404" pitchFamily="49" charset="0"/>
                <a:cs typeface="Courier New" panose="02070309020205020404" pitchFamily="49" charset="0"/>
              </a:rPr>
              <a:t>javascript</a:t>
            </a:r>
            <a:r>
              <a:rPr lang="es-ES_tradnl" sz="1800" dirty="0">
                <a:latin typeface="Courier New" panose="02070309020205020404" pitchFamily="49" charset="0"/>
                <a:cs typeface="Courier New" panose="02070309020205020404" pitchFamily="49" charset="0"/>
              </a:rPr>
              <a:t>"&gt; </a:t>
            </a: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	</a:t>
            </a:r>
            <a:r>
              <a:rPr lang="es-ES_tradnl" sz="1800" dirty="0" err="1" smtClean="0">
                <a:latin typeface="Courier New" panose="02070309020205020404" pitchFamily="49" charset="0"/>
                <a:cs typeface="Courier New" panose="02070309020205020404" pitchFamily="49" charset="0"/>
              </a:rPr>
              <a:t>document.write</a:t>
            </a:r>
            <a:r>
              <a:rPr lang="es-ES_tradnl" sz="1800" dirty="0" smtClean="0">
                <a:latin typeface="Courier New" panose="02070309020205020404" pitchFamily="49" charset="0"/>
                <a:cs typeface="Courier New" panose="02070309020205020404" pitchFamily="49" charset="0"/>
              </a:rPr>
              <a:t>("</a:t>
            </a:r>
            <a:r>
              <a:rPr lang="es-ES_tradnl" sz="1800" dirty="0">
                <a:latin typeface="Courier New" panose="02070309020205020404" pitchFamily="49" charset="0"/>
                <a:cs typeface="Courier New" panose="02070309020205020404" pitchFamily="49" charset="0"/>
              </a:rPr>
              <a:t>Hola Mundo!");</a:t>
            </a: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&lt;/script</a:t>
            </a:r>
            <a:r>
              <a:rPr lang="es-ES_tradnl" sz="1800" dirty="0" smtClean="0">
                <a:latin typeface="Courier New" panose="02070309020205020404" pitchFamily="49" charset="0"/>
                <a:cs typeface="Courier New" panose="02070309020205020404" pitchFamily="49" charset="0"/>
              </a:rPr>
              <a:t>&gt;</a:t>
            </a:r>
          </a:p>
          <a:p>
            <a:pPr marL="440871" lvl="1" indent="0">
              <a:buClr>
                <a:schemeClr val="accent3"/>
              </a:buClr>
              <a:buNone/>
              <a:defRPr/>
            </a:pPr>
            <a:endParaRPr lang="es-ES_tradnl" sz="1800" dirty="0" smtClean="0">
              <a:latin typeface="Courier New" panose="02070309020205020404" pitchFamily="49" charset="0"/>
              <a:cs typeface="Courier New" panose="02070309020205020404" pitchFamily="49" charset="0"/>
            </a:endParaRP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&lt;script </a:t>
            </a:r>
            <a:r>
              <a:rPr lang="es-ES_tradnl" sz="1800" dirty="0" err="1">
                <a:latin typeface="Courier New" panose="02070309020205020404" pitchFamily="49" charset="0"/>
                <a:cs typeface="Courier New" panose="02070309020205020404" pitchFamily="49" charset="0"/>
              </a:rPr>
              <a:t>type</a:t>
            </a:r>
            <a:r>
              <a:rPr lang="es-ES_tradnl" sz="1800" dirty="0">
                <a:latin typeface="Courier New" panose="02070309020205020404" pitchFamily="49" charset="0"/>
                <a:cs typeface="Courier New" panose="02070309020205020404" pitchFamily="49" charset="0"/>
              </a:rPr>
              <a:t>="</a:t>
            </a:r>
            <a:r>
              <a:rPr lang="es-ES_tradnl" sz="1800" dirty="0" err="1">
                <a:latin typeface="Courier New" panose="02070309020205020404" pitchFamily="49" charset="0"/>
                <a:cs typeface="Courier New" panose="02070309020205020404" pitchFamily="49" charset="0"/>
              </a:rPr>
              <a:t>text</a:t>
            </a:r>
            <a:r>
              <a:rPr lang="es-ES_tradnl" sz="1800" dirty="0">
                <a:latin typeface="Courier New" panose="02070309020205020404" pitchFamily="49" charset="0"/>
                <a:cs typeface="Courier New" panose="02070309020205020404" pitchFamily="49" charset="0"/>
              </a:rPr>
              <a:t>/</a:t>
            </a:r>
            <a:r>
              <a:rPr lang="es-ES_tradnl" sz="1800" dirty="0" err="1">
                <a:latin typeface="Courier New" panose="02070309020205020404" pitchFamily="49" charset="0"/>
                <a:cs typeface="Courier New" panose="02070309020205020404" pitchFamily="49" charset="0"/>
              </a:rPr>
              <a:t>javascript</a:t>
            </a:r>
            <a:r>
              <a:rPr lang="es-ES_tradnl" sz="1800" dirty="0">
                <a:latin typeface="Courier New" panose="02070309020205020404" pitchFamily="49" charset="0"/>
                <a:cs typeface="Courier New" panose="02070309020205020404" pitchFamily="49" charset="0"/>
              </a:rPr>
              <a:t>"&gt; </a:t>
            </a: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	console.log ("Hola Mundo!");</a:t>
            </a:r>
          </a:p>
          <a:p>
            <a:pPr marL="440871" lvl="1" indent="0">
              <a:buClr>
                <a:schemeClr val="accent3"/>
              </a:buClr>
              <a:buNone/>
              <a:defRPr/>
            </a:pPr>
            <a:r>
              <a:rPr lang="es-ES_tradnl" sz="1800" dirty="0">
                <a:latin typeface="Courier New" panose="02070309020205020404" pitchFamily="49" charset="0"/>
                <a:cs typeface="Courier New" panose="02070309020205020404" pitchFamily="49" charset="0"/>
              </a:rPr>
              <a:t>&lt;/script&gt;</a:t>
            </a:r>
          </a:p>
          <a:p>
            <a:pPr marL="440871" lvl="1" indent="0">
              <a:buClr>
                <a:schemeClr val="accent3"/>
              </a:buClr>
              <a:buNone/>
              <a:defRPr/>
            </a:pPr>
            <a:endParaRPr lang="es-ES_tradnl" sz="1800" dirty="0">
              <a:latin typeface="Courier New" panose="02070309020205020404" pitchFamily="49" charset="0"/>
              <a:cs typeface="Courier New" panose="02070309020205020404" pitchFamily="49"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Sintaxis</a:t>
            </a:r>
            <a:r>
              <a:rPr lang="es-ES" dirty="0">
                <a:solidFill>
                  <a:schemeClr val="tx1"/>
                </a:solidFill>
              </a:rPr>
              <a:t> </a:t>
            </a:r>
            <a:r>
              <a:rPr lang="es-ES" dirty="0" smtClean="0">
                <a:solidFill>
                  <a:schemeClr val="tx1"/>
                </a:solidFill>
              </a:rPr>
              <a:t>JavaScript</a:t>
            </a:r>
            <a:endParaRPr lang="es-ES" dirty="0">
              <a:solidFill>
                <a:schemeClr val="tx1"/>
              </a:solidFill>
            </a:endParaRPr>
          </a:p>
        </p:txBody>
      </p:sp>
    </p:spTree>
    <p:extLst>
      <p:ext uri="{BB962C8B-B14F-4D97-AF65-F5344CB8AC3E}">
        <p14:creationId xmlns:p14="http://schemas.microsoft.com/office/powerpoint/2010/main" val="3387040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9 Título"/>
          <p:cNvSpPr txBox="1">
            <a:spLocks noGrp="1" noRot="1" noMove="1" noResize="1"/>
          </p:cNvSpPr>
          <p:nvPr>
            <p:custDataLst>
              <p:tags r:id="rId1"/>
            </p:custDataLst>
          </p:nvPr>
        </p:nvSpPr>
        <p:spPr>
          <a:xfrm>
            <a:off x="446506" y="1404370"/>
            <a:ext cx="3756047" cy="391864"/>
          </a:xfrm>
          <a:prstGeom prst="rect">
            <a:avLst/>
          </a:prstGeom>
        </p:spPr>
        <p:txBody>
          <a:bodyPr vert="horz" lIns="91424" tIns="45712" rIns="91424" bIns="45712" rtlCol="0" anchor="ctr">
            <a:noAutofit/>
          </a:bodyPr>
          <a:lstStyle>
            <a:lvl1pPr algn="ctr" defTabSz="1043056" rtl="0" eaLnBrk="1" latinLnBrk="0" hangingPunct="1">
              <a:spcBef>
                <a:spcPct val="0"/>
              </a:spcBef>
              <a:buNone/>
              <a:defRPr sz="5000" kern="1200">
                <a:solidFill>
                  <a:schemeClr val="tx1"/>
                </a:solidFill>
                <a:latin typeface="+mj-lt"/>
                <a:ea typeface="+mj-ea"/>
                <a:cs typeface="+mj-cs"/>
              </a:defRPr>
            </a:lvl1pPr>
          </a:lstStyle>
          <a:p>
            <a:pPr algn="l"/>
            <a:endParaRPr lang="es-ES" sz="1500" dirty="0">
              <a:latin typeface="+mn-lt"/>
              <a:ea typeface="+mn-ea"/>
              <a:cs typeface="+mn-cs"/>
            </a:endParaRPr>
          </a:p>
        </p:txBody>
      </p:sp>
      <p:sp>
        <p:nvSpPr>
          <p:cNvPr id="9" name="2 Marcador de contenido"/>
          <p:cNvSpPr txBox="1">
            <a:spLocks/>
          </p:cNvSpPr>
          <p:nvPr/>
        </p:nvSpPr>
        <p:spPr>
          <a:xfrm>
            <a:off x="1259632" y="1124744"/>
            <a:ext cx="7678688" cy="51961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a:lstStyle>
          <a:p>
            <a:pPr marL="0" indent="0">
              <a:buClr>
                <a:schemeClr val="accent3"/>
              </a:buClr>
              <a:buNone/>
              <a:defRPr/>
            </a:pPr>
            <a:r>
              <a:rPr lang="es-ES_tradnl" sz="1800" dirty="0" smtClean="0">
                <a:latin typeface="Arial" panose="020B0604020202020204" pitchFamily="34" charset="0"/>
                <a:cs typeface="Arial" panose="020B0604020202020204" pitchFamily="34" charset="0"/>
              </a:rPr>
              <a:t>Las variables en JavaScript se crean mediante la palabra reservada </a:t>
            </a:r>
            <a:r>
              <a:rPr lang="es-ES_tradnl" sz="1800" b="1" dirty="0" err="1">
                <a:latin typeface="Arial" panose="020B0604020202020204" pitchFamily="34" charset="0"/>
                <a:cs typeface="Arial" panose="020B0604020202020204" pitchFamily="34" charset="0"/>
              </a:rPr>
              <a:t>var</a:t>
            </a:r>
            <a:endParaRPr lang="es-ES_tradnl" sz="1800" b="1" dirty="0">
              <a:latin typeface="Arial" panose="020B0604020202020204" pitchFamily="34" charset="0"/>
              <a:cs typeface="Arial" panose="020B0604020202020204" pitchFamily="34" charset="0"/>
            </a:endParaRPr>
          </a:p>
          <a:p>
            <a:pPr marL="0"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dirty="0" smtClean="0">
                <a:latin typeface="Arial" panose="020B0604020202020204" pitchFamily="34" charset="0"/>
                <a:cs typeface="Arial" panose="020B0604020202020204" pitchFamily="34" charset="0"/>
              </a:rPr>
              <a:t>Numéricas</a:t>
            </a:r>
          </a:p>
          <a:p>
            <a:pPr marL="876300" lvl="2" indent="0">
              <a:buClr>
                <a:schemeClr val="accent3"/>
              </a:buClr>
              <a:buNone/>
              <a:defRPr/>
            </a:pPr>
            <a:r>
              <a:rPr lang="es-ES_tradnl" sz="1800" dirty="0" err="1" smtClean="0">
                <a:latin typeface="Arial" panose="020B0604020202020204" pitchFamily="34" charset="0"/>
                <a:cs typeface="Arial" panose="020B0604020202020204" pitchFamily="34" charset="0"/>
              </a:rPr>
              <a:t>var</a:t>
            </a:r>
            <a:r>
              <a:rPr lang="es-ES_tradnl" sz="1800" dirty="0" smtClean="0">
                <a:latin typeface="Arial" panose="020B0604020202020204" pitchFamily="34" charset="0"/>
                <a:cs typeface="Arial" panose="020B0604020202020204" pitchFamily="34" charset="0"/>
              </a:rPr>
              <a:t> </a:t>
            </a:r>
            <a:r>
              <a:rPr lang="es-ES_tradnl" sz="1800" dirty="0">
                <a:latin typeface="Arial" panose="020B0604020202020204" pitchFamily="34" charset="0"/>
                <a:cs typeface="Arial" panose="020B0604020202020204" pitchFamily="34" charset="0"/>
              </a:rPr>
              <a:t>numero_1 = 3</a:t>
            </a:r>
            <a:r>
              <a:rPr lang="es-ES_tradnl" sz="1800" dirty="0" smtClean="0">
                <a:latin typeface="Arial" panose="020B0604020202020204" pitchFamily="34" charset="0"/>
                <a:cs typeface="Arial" panose="020B0604020202020204" pitchFamily="34" charset="0"/>
              </a:rPr>
              <a:t>;</a:t>
            </a:r>
          </a:p>
          <a:p>
            <a:pPr marL="876300" lvl="2" indent="0">
              <a:buClr>
                <a:schemeClr val="accent3"/>
              </a:buClr>
              <a:buNone/>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dirty="0" smtClean="0">
                <a:latin typeface="Arial" panose="020B0604020202020204" pitchFamily="34" charset="0"/>
                <a:cs typeface="Arial" panose="020B0604020202020204" pitchFamily="34" charset="0"/>
              </a:rPr>
              <a:t>Cadenas de texto</a:t>
            </a: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dirty="0" err="1" smtClean="0">
                <a:latin typeface="Arial" panose="020B0604020202020204" pitchFamily="34" charset="0"/>
                <a:cs typeface="Arial" panose="020B0604020202020204" pitchFamily="34" charset="0"/>
              </a:rPr>
              <a:t>Arrays</a:t>
            </a:r>
            <a:endParaRPr lang="es-ES_tradnl" sz="1800" dirty="0" smtClean="0">
              <a:latin typeface="Arial" panose="020B0604020202020204" pitchFamily="34" charset="0"/>
              <a:cs typeface="Arial" panose="020B0604020202020204" pitchFamily="34" charset="0"/>
            </a:endParaRPr>
          </a:p>
          <a:p>
            <a:pPr marL="876300" lvl="2" indent="0">
              <a:buClr>
                <a:schemeClr val="accent3"/>
              </a:buClr>
              <a:buNone/>
              <a:defRPr/>
            </a:pPr>
            <a:r>
              <a:rPr lang="es-ES_tradnl" sz="1800" dirty="0" err="1" smtClean="0">
                <a:latin typeface="Arial" panose="020B0604020202020204" pitchFamily="34" charset="0"/>
                <a:cs typeface="Arial" panose="020B0604020202020204" pitchFamily="34" charset="0"/>
              </a:rPr>
              <a:t>var</a:t>
            </a:r>
            <a:r>
              <a:rPr lang="es-ES_tradnl" sz="1800" dirty="0" smtClean="0">
                <a:latin typeface="Arial" panose="020B0604020202020204" pitchFamily="34" charset="0"/>
                <a:cs typeface="Arial" panose="020B0604020202020204" pitchFamily="34" charset="0"/>
              </a:rPr>
              <a:t> </a:t>
            </a:r>
            <a:r>
              <a:rPr lang="es-ES_tradnl" sz="1800" dirty="0" err="1">
                <a:latin typeface="Arial" panose="020B0604020202020204" pitchFamily="34" charset="0"/>
                <a:cs typeface="Arial" panose="020B0604020202020204" pitchFamily="34" charset="0"/>
              </a:rPr>
              <a:t>dias</a:t>
            </a:r>
            <a:r>
              <a:rPr lang="es-ES_tradnl" sz="1800" dirty="0">
                <a:latin typeface="Arial" panose="020B0604020202020204" pitchFamily="34" charset="0"/>
                <a:cs typeface="Arial" panose="020B0604020202020204" pitchFamily="34" charset="0"/>
              </a:rPr>
              <a:t> = ["Lunes", "Martes", "Miércoles", "Jueves", "Viernes", "Sábado", "Domingo"];</a:t>
            </a:r>
          </a:p>
          <a:p>
            <a:pPr marL="274320" indent="-274320">
              <a:buClr>
                <a:schemeClr val="accent3"/>
              </a:buClr>
              <a:buFont typeface="Wingdings 2"/>
              <a:buChar char=""/>
              <a:defRPr/>
            </a:pPr>
            <a:endParaRPr lang="es-ES_tradnl" sz="1800" dirty="0" smtClean="0">
              <a:latin typeface="Arial" panose="020B0604020202020204" pitchFamily="34" charset="0"/>
              <a:cs typeface="Arial" panose="020B0604020202020204" pitchFamily="34" charset="0"/>
            </a:endParaRPr>
          </a:p>
          <a:p>
            <a:pPr marL="274320" indent="-274320">
              <a:buClr>
                <a:schemeClr val="accent3"/>
              </a:buClr>
              <a:buFont typeface="Wingdings 2"/>
              <a:buChar char=""/>
              <a:defRPr/>
            </a:pPr>
            <a:r>
              <a:rPr lang="es-ES_tradnl" sz="1800" dirty="0" smtClean="0">
                <a:latin typeface="Arial" panose="020B0604020202020204" pitchFamily="34" charset="0"/>
                <a:cs typeface="Arial" panose="020B0604020202020204" pitchFamily="34" charset="0"/>
              </a:rPr>
              <a:t>Booleanos</a:t>
            </a:r>
            <a:endParaRPr lang="es-ES_tradnl" sz="1800" dirty="0">
              <a:latin typeface="Arial" panose="020B0604020202020204" pitchFamily="34" charset="0"/>
              <a:cs typeface="Arial" panose="020B0604020202020204" pitchFamily="34" charset="0"/>
            </a:endParaRPr>
          </a:p>
          <a:p>
            <a:pPr marL="274320" indent="-274320">
              <a:buClr>
                <a:schemeClr val="accent3"/>
              </a:buClr>
              <a:buFont typeface="Wingdings 2"/>
              <a:buChar char=""/>
              <a:defRPr/>
            </a:pPr>
            <a:endParaRPr lang="es-ES_tradnl" sz="1800" dirty="0">
              <a:latin typeface="Arial" panose="020B0604020202020204" pitchFamily="34" charset="0"/>
              <a:cs typeface="Arial" panose="020B0604020202020204" pitchFamily="34" charset="0"/>
            </a:endParaRPr>
          </a:p>
        </p:txBody>
      </p:sp>
      <p:sp>
        <p:nvSpPr>
          <p:cNvPr id="6" name="Marcador de texto 5"/>
          <p:cNvSpPr>
            <a:spLocks noGrp="1"/>
          </p:cNvSpPr>
          <p:nvPr>
            <p:ph type="body" sz="quarter" idx="13"/>
          </p:nvPr>
        </p:nvSpPr>
        <p:spPr>
          <a:xfrm>
            <a:off x="1115616" y="6516"/>
            <a:ext cx="6840760" cy="398147"/>
          </a:xfrm>
        </p:spPr>
        <p:txBody>
          <a:bodyPr/>
          <a:lstStyle/>
          <a:p>
            <a:r>
              <a:rPr lang="es-ES" dirty="0" smtClean="0">
                <a:solidFill>
                  <a:schemeClr val="tx1"/>
                </a:solidFill>
              </a:rPr>
              <a:t>JavaScript - Variables</a:t>
            </a:r>
            <a:endParaRPr lang="es-ES" dirty="0">
              <a:solidFill>
                <a:schemeClr val="tx1"/>
              </a:solidFill>
            </a:endParaRPr>
          </a:p>
        </p:txBody>
      </p:sp>
    </p:spTree>
    <p:extLst>
      <p:ext uri="{BB962C8B-B14F-4D97-AF65-F5344CB8AC3E}">
        <p14:creationId xmlns:p14="http://schemas.microsoft.com/office/powerpoint/2010/main" val="27167029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5"/>
</p:tagLst>
</file>

<file path=ppt/tags/tag10.xml><?xml version="1.0" encoding="utf-8"?>
<p:tagLst xmlns:a="http://schemas.openxmlformats.org/drawingml/2006/main" xmlns:r="http://schemas.openxmlformats.org/officeDocument/2006/relationships" xmlns:p="http://schemas.openxmlformats.org/presentationml/2006/main">
  <p:tag name="SHAPE_LOCKS" val="15"/>
</p:tagLst>
</file>

<file path=ppt/tags/tag11.xml><?xml version="1.0" encoding="utf-8"?>
<p:tagLst xmlns:a="http://schemas.openxmlformats.org/drawingml/2006/main" xmlns:r="http://schemas.openxmlformats.org/officeDocument/2006/relationships" xmlns:p="http://schemas.openxmlformats.org/presentationml/2006/main">
  <p:tag name="SHAPE_LOCKS" val="15"/>
</p:tagLst>
</file>

<file path=ppt/tags/tag12.xml><?xml version="1.0" encoding="utf-8"?>
<p:tagLst xmlns:a="http://schemas.openxmlformats.org/drawingml/2006/main" xmlns:r="http://schemas.openxmlformats.org/officeDocument/2006/relationships" xmlns:p="http://schemas.openxmlformats.org/presentationml/2006/main">
  <p:tag name="SHAPE_LOCKS" val="15"/>
</p:tagLst>
</file>

<file path=ppt/tags/tag13.xml><?xml version="1.0" encoding="utf-8"?>
<p:tagLst xmlns:a="http://schemas.openxmlformats.org/drawingml/2006/main" xmlns:r="http://schemas.openxmlformats.org/officeDocument/2006/relationships" xmlns:p="http://schemas.openxmlformats.org/presentationml/2006/main">
  <p:tag name="SHAPE_LOCKS" val="15"/>
</p:tagLst>
</file>

<file path=ppt/tags/tag14.xml><?xml version="1.0" encoding="utf-8"?>
<p:tagLst xmlns:a="http://schemas.openxmlformats.org/drawingml/2006/main" xmlns:r="http://schemas.openxmlformats.org/officeDocument/2006/relationships" xmlns:p="http://schemas.openxmlformats.org/presentationml/2006/main">
  <p:tag name="SHAPE_LOCKS" val="15"/>
</p:tagLst>
</file>

<file path=ppt/tags/tag15.xml><?xml version="1.0" encoding="utf-8"?>
<p:tagLst xmlns:a="http://schemas.openxmlformats.org/drawingml/2006/main" xmlns:r="http://schemas.openxmlformats.org/officeDocument/2006/relationships" xmlns:p="http://schemas.openxmlformats.org/presentationml/2006/main">
  <p:tag name="SHAPE_LOCKS" val="15"/>
</p:tagLst>
</file>

<file path=ppt/tags/tag16.xml><?xml version="1.0" encoding="utf-8"?>
<p:tagLst xmlns:a="http://schemas.openxmlformats.org/drawingml/2006/main" xmlns:r="http://schemas.openxmlformats.org/officeDocument/2006/relationships" xmlns:p="http://schemas.openxmlformats.org/presentationml/2006/main">
  <p:tag name="SHAPE_LOCKS" val="15"/>
</p:tagLst>
</file>

<file path=ppt/tags/tag17.xml><?xml version="1.0" encoding="utf-8"?>
<p:tagLst xmlns:a="http://schemas.openxmlformats.org/drawingml/2006/main" xmlns:r="http://schemas.openxmlformats.org/officeDocument/2006/relationships" xmlns:p="http://schemas.openxmlformats.org/presentationml/2006/main">
  <p:tag name="SHAPE_LOCKS" val="15"/>
</p:tagLst>
</file>

<file path=ppt/tags/tag18.xml><?xml version="1.0" encoding="utf-8"?>
<p:tagLst xmlns:a="http://schemas.openxmlformats.org/drawingml/2006/main" xmlns:r="http://schemas.openxmlformats.org/officeDocument/2006/relationships" xmlns:p="http://schemas.openxmlformats.org/presentationml/2006/main">
  <p:tag name="SHAPE_LOCKS" val="15"/>
</p:tagLst>
</file>

<file path=ppt/tags/tag19.xml><?xml version="1.0" encoding="utf-8"?>
<p:tagLst xmlns:a="http://schemas.openxmlformats.org/drawingml/2006/main" xmlns:r="http://schemas.openxmlformats.org/officeDocument/2006/relationships" xmlns:p="http://schemas.openxmlformats.org/presentationml/2006/main">
  <p:tag name="SHAPE_LOCKS" val="15"/>
</p:tagLst>
</file>

<file path=ppt/tags/tag2.xml><?xml version="1.0" encoding="utf-8"?>
<p:tagLst xmlns:a="http://schemas.openxmlformats.org/drawingml/2006/main" xmlns:r="http://schemas.openxmlformats.org/officeDocument/2006/relationships" xmlns:p="http://schemas.openxmlformats.org/presentationml/2006/main">
  <p:tag name="SHAPE_LOCKS" val="15"/>
</p:tagLst>
</file>

<file path=ppt/tags/tag20.xml><?xml version="1.0" encoding="utf-8"?>
<p:tagLst xmlns:a="http://schemas.openxmlformats.org/drawingml/2006/main" xmlns:r="http://schemas.openxmlformats.org/officeDocument/2006/relationships" xmlns:p="http://schemas.openxmlformats.org/presentationml/2006/main">
  <p:tag name="SHAPE_LOCKS" val="15"/>
</p:tagLst>
</file>

<file path=ppt/tags/tag21.xml><?xml version="1.0" encoding="utf-8"?>
<p:tagLst xmlns:a="http://schemas.openxmlformats.org/drawingml/2006/main" xmlns:r="http://schemas.openxmlformats.org/officeDocument/2006/relationships" xmlns:p="http://schemas.openxmlformats.org/presentationml/2006/main">
  <p:tag name="SHAPE_LOCKS" val="15"/>
</p:tagLst>
</file>

<file path=ppt/tags/tag22.xml><?xml version="1.0" encoding="utf-8"?>
<p:tagLst xmlns:a="http://schemas.openxmlformats.org/drawingml/2006/main" xmlns:r="http://schemas.openxmlformats.org/officeDocument/2006/relationships" xmlns:p="http://schemas.openxmlformats.org/presentationml/2006/main">
  <p:tag name="SHAPE_LOCKS" val="15"/>
</p:tagLst>
</file>

<file path=ppt/tags/tag23.xml><?xml version="1.0" encoding="utf-8"?>
<p:tagLst xmlns:a="http://schemas.openxmlformats.org/drawingml/2006/main" xmlns:r="http://schemas.openxmlformats.org/officeDocument/2006/relationships" xmlns:p="http://schemas.openxmlformats.org/presentationml/2006/main">
  <p:tag name="SHAPE_LOCKS" val="15"/>
</p:tagLst>
</file>

<file path=ppt/tags/tag24.xml><?xml version="1.0" encoding="utf-8"?>
<p:tagLst xmlns:a="http://schemas.openxmlformats.org/drawingml/2006/main" xmlns:r="http://schemas.openxmlformats.org/officeDocument/2006/relationships" xmlns:p="http://schemas.openxmlformats.org/presentationml/2006/main">
  <p:tag name="SHAPE_LOCKS" val="15"/>
</p:tagLst>
</file>

<file path=ppt/tags/tag25.xml><?xml version="1.0" encoding="utf-8"?>
<p:tagLst xmlns:a="http://schemas.openxmlformats.org/drawingml/2006/main" xmlns:r="http://schemas.openxmlformats.org/officeDocument/2006/relationships" xmlns:p="http://schemas.openxmlformats.org/presentationml/2006/main">
  <p:tag name="SHAPE_LOCKS" val="15"/>
</p:tagLst>
</file>

<file path=ppt/tags/tag26.xml><?xml version="1.0" encoding="utf-8"?>
<p:tagLst xmlns:a="http://schemas.openxmlformats.org/drawingml/2006/main" xmlns:r="http://schemas.openxmlformats.org/officeDocument/2006/relationships" xmlns:p="http://schemas.openxmlformats.org/presentationml/2006/main">
  <p:tag name="SHAPE_LOCKS" val="15"/>
</p:tagLst>
</file>

<file path=ppt/tags/tag27.xml><?xml version="1.0" encoding="utf-8"?>
<p:tagLst xmlns:a="http://schemas.openxmlformats.org/drawingml/2006/main" xmlns:r="http://schemas.openxmlformats.org/officeDocument/2006/relationships" xmlns:p="http://schemas.openxmlformats.org/presentationml/2006/main">
  <p:tag name="SHAPE_LOCKS" val="15"/>
</p:tagLst>
</file>

<file path=ppt/tags/tag28.xml><?xml version="1.0" encoding="utf-8"?>
<p:tagLst xmlns:a="http://schemas.openxmlformats.org/drawingml/2006/main" xmlns:r="http://schemas.openxmlformats.org/officeDocument/2006/relationships" xmlns:p="http://schemas.openxmlformats.org/presentationml/2006/main">
  <p:tag name="SHAPE_LOCKS" val="15"/>
</p:tagLst>
</file>

<file path=ppt/tags/tag29.xml><?xml version="1.0" encoding="utf-8"?>
<p:tagLst xmlns:a="http://schemas.openxmlformats.org/drawingml/2006/main" xmlns:r="http://schemas.openxmlformats.org/officeDocument/2006/relationships" xmlns:p="http://schemas.openxmlformats.org/presentationml/2006/main">
  <p:tag name="SHAPE_LOCKS" val="15"/>
</p:tagLst>
</file>

<file path=ppt/tags/tag3.xml><?xml version="1.0" encoding="utf-8"?>
<p:tagLst xmlns:a="http://schemas.openxmlformats.org/drawingml/2006/main" xmlns:r="http://schemas.openxmlformats.org/officeDocument/2006/relationships" xmlns:p="http://schemas.openxmlformats.org/presentationml/2006/main">
  <p:tag name="SHAPE_LOCKS" val="15"/>
</p:tagLst>
</file>

<file path=ppt/tags/tag30.xml><?xml version="1.0" encoding="utf-8"?>
<p:tagLst xmlns:a="http://schemas.openxmlformats.org/drawingml/2006/main" xmlns:r="http://schemas.openxmlformats.org/officeDocument/2006/relationships" xmlns:p="http://schemas.openxmlformats.org/presentationml/2006/main">
  <p:tag name="SHAPE_LOCKS" val="15"/>
</p:tagLst>
</file>

<file path=ppt/tags/tag31.xml><?xml version="1.0" encoding="utf-8"?>
<p:tagLst xmlns:a="http://schemas.openxmlformats.org/drawingml/2006/main" xmlns:r="http://schemas.openxmlformats.org/officeDocument/2006/relationships" xmlns:p="http://schemas.openxmlformats.org/presentationml/2006/main">
  <p:tag name="SHAPE_LOCKS" val="15"/>
</p:tagLst>
</file>

<file path=ppt/tags/tag32.xml><?xml version="1.0" encoding="utf-8"?>
<p:tagLst xmlns:a="http://schemas.openxmlformats.org/drawingml/2006/main" xmlns:r="http://schemas.openxmlformats.org/officeDocument/2006/relationships" xmlns:p="http://schemas.openxmlformats.org/presentationml/2006/main">
  <p:tag name="SHAPE_LOCKS" val="15"/>
</p:tagLst>
</file>

<file path=ppt/tags/tag33.xml><?xml version="1.0" encoding="utf-8"?>
<p:tagLst xmlns:a="http://schemas.openxmlformats.org/drawingml/2006/main" xmlns:r="http://schemas.openxmlformats.org/officeDocument/2006/relationships" xmlns:p="http://schemas.openxmlformats.org/presentationml/2006/main">
  <p:tag name="SHAPE_LOCKS" val="15"/>
</p:tagLst>
</file>

<file path=ppt/tags/tag34.xml><?xml version="1.0" encoding="utf-8"?>
<p:tagLst xmlns:a="http://schemas.openxmlformats.org/drawingml/2006/main" xmlns:r="http://schemas.openxmlformats.org/officeDocument/2006/relationships" xmlns:p="http://schemas.openxmlformats.org/presentationml/2006/main">
  <p:tag name="SHAPE_LOCKS" val="15"/>
</p:tagLst>
</file>

<file path=ppt/tags/tag35.xml><?xml version="1.0" encoding="utf-8"?>
<p:tagLst xmlns:a="http://schemas.openxmlformats.org/drawingml/2006/main" xmlns:r="http://schemas.openxmlformats.org/officeDocument/2006/relationships" xmlns:p="http://schemas.openxmlformats.org/presentationml/2006/main">
  <p:tag name="SHAPE_LOCKS" val="15"/>
</p:tagLst>
</file>

<file path=ppt/tags/tag36.xml><?xml version="1.0" encoding="utf-8"?>
<p:tagLst xmlns:a="http://schemas.openxmlformats.org/drawingml/2006/main" xmlns:r="http://schemas.openxmlformats.org/officeDocument/2006/relationships" xmlns:p="http://schemas.openxmlformats.org/presentationml/2006/main">
  <p:tag name="SHAPE_LOCKS" val="15"/>
</p:tagLst>
</file>

<file path=ppt/tags/tag37.xml><?xml version="1.0" encoding="utf-8"?>
<p:tagLst xmlns:a="http://schemas.openxmlformats.org/drawingml/2006/main" xmlns:r="http://schemas.openxmlformats.org/officeDocument/2006/relationships" xmlns:p="http://schemas.openxmlformats.org/presentationml/2006/main">
  <p:tag name="SHAPE_LOCKS" val="15"/>
</p:tagLst>
</file>

<file path=ppt/tags/tag38.xml><?xml version="1.0" encoding="utf-8"?>
<p:tagLst xmlns:a="http://schemas.openxmlformats.org/drawingml/2006/main" xmlns:r="http://schemas.openxmlformats.org/officeDocument/2006/relationships" xmlns:p="http://schemas.openxmlformats.org/presentationml/2006/main">
  <p:tag name="SHAPE_LOCKS" val="15"/>
</p:tagLst>
</file>

<file path=ppt/tags/tag39.xml><?xml version="1.0" encoding="utf-8"?>
<p:tagLst xmlns:a="http://schemas.openxmlformats.org/drawingml/2006/main" xmlns:r="http://schemas.openxmlformats.org/officeDocument/2006/relationships" xmlns:p="http://schemas.openxmlformats.org/presentationml/2006/main">
  <p:tag name="SHAPE_LOCKS" val="15"/>
</p:tagLst>
</file>

<file path=ppt/tags/tag4.xml><?xml version="1.0" encoding="utf-8"?>
<p:tagLst xmlns:a="http://schemas.openxmlformats.org/drawingml/2006/main" xmlns:r="http://schemas.openxmlformats.org/officeDocument/2006/relationships" xmlns:p="http://schemas.openxmlformats.org/presentationml/2006/main">
  <p:tag name="SHAPE_LOCKS" val="15"/>
</p:tagLst>
</file>

<file path=ppt/tags/tag40.xml><?xml version="1.0" encoding="utf-8"?>
<p:tagLst xmlns:a="http://schemas.openxmlformats.org/drawingml/2006/main" xmlns:r="http://schemas.openxmlformats.org/officeDocument/2006/relationships" xmlns:p="http://schemas.openxmlformats.org/presentationml/2006/main">
  <p:tag name="SHAPE_LOCKS" val="15"/>
</p:tagLst>
</file>

<file path=ppt/tags/tag41.xml><?xml version="1.0" encoding="utf-8"?>
<p:tagLst xmlns:a="http://schemas.openxmlformats.org/drawingml/2006/main" xmlns:r="http://schemas.openxmlformats.org/officeDocument/2006/relationships" xmlns:p="http://schemas.openxmlformats.org/presentationml/2006/main">
  <p:tag name="SHAPE_LOCKS" val="15"/>
</p:tagLst>
</file>

<file path=ppt/tags/tag42.xml><?xml version="1.0" encoding="utf-8"?>
<p:tagLst xmlns:a="http://schemas.openxmlformats.org/drawingml/2006/main" xmlns:r="http://schemas.openxmlformats.org/officeDocument/2006/relationships" xmlns:p="http://schemas.openxmlformats.org/presentationml/2006/main">
  <p:tag name="SHAPE_LOCKS" val="15"/>
</p:tagLst>
</file>

<file path=ppt/tags/tag43.xml><?xml version="1.0" encoding="utf-8"?>
<p:tagLst xmlns:a="http://schemas.openxmlformats.org/drawingml/2006/main" xmlns:r="http://schemas.openxmlformats.org/officeDocument/2006/relationships" xmlns:p="http://schemas.openxmlformats.org/presentationml/2006/main">
  <p:tag name="SHAPE_LOCKS" val="15"/>
</p:tagLst>
</file>

<file path=ppt/tags/tag44.xml><?xml version="1.0" encoding="utf-8"?>
<p:tagLst xmlns:a="http://schemas.openxmlformats.org/drawingml/2006/main" xmlns:r="http://schemas.openxmlformats.org/officeDocument/2006/relationships" xmlns:p="http://schemas.openxmlformats.org/presentationml/2006/main">
  <p:tag name="SHAPE_LOCKS" val="15"/>
</p:tagLst>
</file>

<file path=ppt/tags/tag45.xml><?xml version="1.0" encoding="utf-8"?>
<p:tagLst xmlns:a="http://schemas.openxmlformats.org/drawingml/2006/main" xmlns:r="http://schemas.openxmlformats.org/officeDocument/2006/relationships" xmlns:p="http://schemas.openxmlformats.org/presentationml/2006/main">
  <p:tag name="SHAPE_LOCKS" val="15"/>
</p:tagLst>
</file>

<file path=ppt/tags/tag46.xml><?xml version="1.0" encoding="utf-8"?>
<p:tagLst xmlns:a="http://schemas.openxmlformats.org/drawingml/2006/main" xmlns:r="http://schemas.openxmlformats.org/officeDocument/2006/relationships" xmlns:p="http://schemas.openxmlformats.org/presentationml/2006/main">
  <p:tag name="SHAPE_LOCKS" val="15"/>
</p:tagLst>
</file>

<file path=ppt/tags/tag47.xml><?xml version="1.0" encoding="utf-8"?>
<p:tagLst xmlns:a="http://schemas.openxmlformats.org/drawingml/2006/main" xmlns:r="http://schemas.openxmlformats.org/officeDocument/2006/relationships" xmlns:p="http://schemas.openxmlformats.org/presentationml/2006/main">
  <p:tag name="SHAPE_LOCKS" val="15"/>
</p:tagLst>
</file>

<file path=ppt/tags/tag48.xml><?xml version="1.0" encoding="utf-8"?>
<p:tagLst xmlns:a="http://schemas.openxmlformats.org/drawingml/2006/main" xmlns:r="http://schemas.openxmlformats.org/officeDocument/2006/relationships" xmlns:p="http://schemas.openxmlformats.org/presentationml/2006/main">
  <p:tag name="SHAPE_LOCKS" val="15"/>
</p:tagLst>
</file>

<file path=ppt/tags/tag49.xml><?xml version="1.0" encoding="utf-8"?>
<p:tagLst xmlns:a="http://schemas.openxmlformats.org/drawingml/2006/main" xmlns:r="http://schemas.openxmlformats.org/officeDocument/2006/relationships" xmlns:p="http://schemas.openxmlformats.org/presentationml/2006/main">
  <p:tag name="SHAPE_LOCKS" val="15"/>
</p:tagLst>
</file>

<file path=ppt/tags/tag5.xml><?xml version="1.0" encoding="utf-8"?>
<p:tagLst xmlns:a="http://schemas.openxmlformats.org/drawingml/2006/main" xmlns:r="http://schemas.openxmlformats.org/officeDocument/2006/relationships" xmlns:p="http://schemas.openxmlformats.org/presentationml/2006/main">
  <p:tag name="SHAPE_LOCKS" val="15"/>
</p:tagLst>
</file>

<file path=ppt/tags/tag50.xml><?xml version="1.0" encoding="utf-8"?>
<p:tagLst xmlns:a="http://schemas.openxmlformats.org/drawingml/2006/main" xmlns:r="http://schemas.openxmlformats.org/officeDocument/2006/relationships" xmlns:p="http://schemas.openxmlformats.org/presentationml/2006/main">
  <p:tag name="SHAPE_LOCKS" val="15"/>
</p:tagLst>
</file>

<file path=ppt/tags/tag51.xml><?xml version="1.0" encoding="utf-8"?>
<p:tagLst xmlns:a="http://schemas.openxmlformats.org/drawingml/2006/main" xmlns:r="http://schemas.openxmlformats.org/officeDocument/2006/relationships" xmlns:p="http://schemas.openxmlformats.org/presentationml/2006/main">
  <p:tag name="SHAPE_LOCKS" val="15"/>
</p:tagLst>
</file>

<file path=ppt/tags/tag52.xml><?xml version="1.0" encoding="utf-8"?>
<p:tagLst xmlns:a="http://schemas.openxmlformats.org/drawingml/2006/main" xmlns:r="http://schemas.openxmlformats.org/officeDocument/2006/relationships" xmlns:p="http://schemas.openxmlformats.org/presentationml/2006/main">
  <p:tag name="SHAPE_LOCKS" val="15"/>
</p:tagLst>
</file>

<file path=ppt/tags/tag53.xml><?xml version="1.0" encoding="utf-8"?>
<p:tagLst xmlns:a="http://schemas.openxmlformats.org/drawingml/2006/main" xmlns:r="http://schemas.openxmlformats.org/officeDocument/2006/relationships" xmlns:p="http://schemas.openxmlformats.org/presentationml/2006/main">
  <p:tag name="SHAPE_LOCKS" val="15"/>
</p:tagLst>
</file>

<file path=ppt/tags/tag54.xml><?xml version="1.0" encoding="utf-8"?>
<p:tagLst xmlns:a="http://schemas.openxmlformats.org/drawingml/2006/main" xmlns:r="http://schemas.openxmlformats.org/officeDocument/2006/relationships" xmlns:p="http://schemas.openxmlformats.org/presentationml/2006/main">
  <p:tag name="SHAPE_LOCKS" val="15"/>
</p:tagLst>
</file>

<file path=ppt/tags/tag55.xml><?xml version="1.0" encoding="utf-8"?>
<p:tagLst xmlns:a="http://schemas.openxmlformats.org/drawingml/2006/main" xmlns:r="http://schemas.openxmlformats.org/officeDocument/2006/relationships" xmlns:p="http://schemas.openxmlformats.org/presentationml/2006/main">
  <p:tag name="SHAPE_LOCKS" val="15"/>
</p:tagLst>
</file>

<file path=ppt/tags/tag56.xml><?xml version="1.0" encoding="utf-8"?>
<p:tagLst xmlns:a="http://schemas.openxmlformats.org/drawingml/2006/main" xmlns:r="http://schemas.openxmlformats.org/officeDocument/2006/relationships" xmlns:p="http://schemas.openxmlformats.org/presentationml/2006/main">
  <p:tag name="SHAPE_LOCKS" val="15"/>
</p:tagLst>
</file>

<file path=ppt/tags/tag57.xml><?xml version="1.0" encoding="utf-8"?>
<p:tagLst xmlns:a="http://schemas.openxmlformats.org/drawingml/2006/main" xmlns:r="http://schemas.openxmlformats.org/officeDocument/2006/relationships" xmlns:p="http://schemas.openxmlformats.org/presentationml/2006/main">
  <p:tag name="SHAPE_LOCKS" val="15"/>
</p:tagLst>
</file>

<file path=ppt/tags/tag58.xml><?xml version="1.0" encoding="utf-8"?>
<p:tagLst xmlns:a="http://schemas.openxmlformats.org/drawingml/2006/main" xmlns:r="http://schemas.openxmlformats.org/officeDocument/2006/relationships" xmlns:p="http://schemas.openxmlformats.org/presentationml/2006/main">
  <p:tag name="SHAPE_LOCKS" val="15"/>
</p:tagLst>
</file>

<file path=ppt/tags/tag59.xml><?xml version="1.0" encoding="utf-8"?>
<p:tagLst xmlns:a="http://schemas.openxmlformats.org/drawingml/2006/main" xmlns:r="http://schemas.openxmlformats.org/officeDocument/2006/relationships" xmlns:p="http://schemas.openxmlformats.org/presentationml/2006/main">
  <p:tag name="SHAPE_LOCKS" val="15"/>
</p:tagLst>
</file>

<file path=ppt/tags/tag6.xml><?xml version="1.0" encoding="utf-8"?>
<p:tagLst xmlns:a="http://schemas.openxmlformats.org/drawingml/2006/main" xmlns:r="http://schemas.openxmlformats.org/officeDocument/2006/relationships" xmlns:p="http://schemas.openxmlformats.org/presentationml/2006/main">
  <p:tag name="SHAPE_LOCKS" val="15"/>
</p:tagLst>
</file>

<file path=ppt/tags/tag60.xml><?xml version="1.0" encoding="utf-8"?>
<p:tagLst xmlns:a="http://schemas.openxmlformats.org/drawingml/2006/main" xmlns:r="http://schemas.openxmlformats.org/officeDocument/2006/relationships" xmlns:p="http://schemas.openxmlformats.org/presentationml/2006/main">
  <p:tag name="SHAPE_LOCKS" val="15"/>
</p:tagLst>
</file>

<file path=ppt/tags/tag61.xml><?xml version="1.0" encoding="utf-8"?>
<p:tagLst xmlns:a="http://schemas.openxmlformats.org/drawingml/2006/main" xmlns:r="http://schemas.openxmlformats.org/officeDocument/2006/relationships" xmlns:p="http://schemas.openxmlformats.org/presentationml/2006/main">
  <p:tag name="SHAPE_LOCKS" val="15"/>
</p:tagLst>
</file>

<file path=ppt/tags/tag62.xml><?xml version="1.0" encoding="utf-8"?>
<p:tagLst xmlns:a="http://schemas.openxmlformats.org/drawingml/2006/main" xmlns:r="http://schemas.openxmlformats.org/officeDocument/2006/relationships" xmlns:p="http://schemas.openxmlformats.org/presentationml/2006/main">
  <p:tag name="SHAPE_LOCKS" val="15"/>
</p:tagLst>
</file>

<file path=ppt/tags/tag63.xml><?xml version="1.0" encoding="utf-8"?>
<p:tagLst xmlns:a="http://schemas.openxmlformats.org/drawingml/2006/main" xmlns:r="http://schemas.openxmlformats.org/officeDocument/2006/relationships" xmlns:p="http://schemas.openxmlformats.org/presentationml/2006/main">
  <p:tag name="SHAPE_LOCKS" val="15"/>
</p:tagLst>
</file>

<file path=ppt/tags/tag64.xml><?xml version="1.0" encoding="utf-8"?>
<p:tagLst xmlns:a="http://schemas.openxmlformats.org/drawingml/2006/main" xmlns:r="http://schemas.openxmlformats.org/officeDocument/2006/relationships" xmlns:p="http://schemas.openxmlformats.org/presentationml/2006/main">
  <p:tag name="SHAPE_LOCKS" val="15"/>
</p:tagLst>
</file>

<file path=ppt/tags/tag7.xml><?xml version="1.0" encoding="utf-8"?>
<p:tagLst xmlns:a="http://schemas.openxmlformats.org/drawingml/2006/main" xmlns:r="http://schemas.openxmlformats.org/officeDocument/2006/relationships" xmlns:p="http://schemas.openxmlformats.org/presentationml/2006/main">
  <p:tag name="SHAPE_LOCKS" val="15"/>
</p:tagLst>
</file>

<file path=ppt/tags/tag8.xml><?xml version="1.0" encoding="utf-8"?>
<p:tagLst xmlns:a="http://schemas.openxmlformats.org/drawingml/2006/main" xmlns:r="http://schemas.openxmlformats.org/officeDocument/2006/relationships" xmlns:p="http://schemas.openxmlformats.org/presentationml/2006/main">
  <p:tag name="SHAPE_LOCKS" val="15"/>
</p:tagLst>
</file>

<file path=ppt/tags/tag9.xml><?xml version="1.0" encoding="utf-8"?>
<p:tagLst xmlns:a="http://schemas.openxmlformats.org/drawingml/2006/main" xmlns:r="http://schemas.openxmlformats.org/officeDocument/2006/relationships" xmlns:p="http://schemas.openxmlformats.org/presentationml/2006/main">
  <p:tag name="SHAPE_LOCKS" val="15"/>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TotalTime>
  <Words>4033</Words>
  <Application>Microsoft Office PowerPoint</Application>
  <PresentationFormat>Presentación en pantalla (4:3)</PresentationFormat>
  <Paragraphs>775</Paragraphs>
  <Slides>64</Slides>
  <Notes>64</Notes>
  <HiddenSlides>0</HiddenSlides>
  <MMClips>0</MMClips>
  <ScaleCrop>false</ScaleCrop>
  <HeadingPairs>
    <vt:vector size="4" baseType="variant">
      <vt:variant>
        <vt:lpstr>Tema</vt:lpstr>
      </vt:variant>
      <vt:variant>
        <vt:i4>1</vt:i4>
      </vt:variant>
      <vt:variant>
        <vt:lpstr>Títulos de diapositiva</vt:lpstr>
      </vt:variant>
      <vt:variant>
        <vt:i4>64</vt:i4>
      </vt:variant>
    </vt:vector>
  </HeadingPairs>
  <TitlesOfParts>
    <vt:vector size="6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SUMA - Victor Palomar Vázquez</cp:lastModifiedBy>
  <cp:revision>243</cp:revision>
  <cp:lastPrinted>2013-07-17T22:01:09Z</cp:lastPrinted>
  <dcterms:created xsi:type="dcterms:W3CDTF">2013-03-05T16:14:37Z</dcterms:created>
  <dcterms:modified xsi:type="dcterms:W3CDTF">2021-07-16T08:38:39Z</dcterms:modified>
</cp:coreProperties>
</file>