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5543831" y="-399195"/>
            <a:ext cx="7200337" cy="3960186"/>
          </a:xfrm>
          <a:custGeom>
            <a:rect b="b" l="l" r="r" t="t"/>
            <a:pathLst>
              <a:path extrusionOk="0" h="3960186" w="7200337">
                <a:moveTo>
                  <a:pt x="0" y="0"/>
                </a:moveTo>
                <a:lnTo>
                  <a:pt x="7200338" y="0"/>
                </a:lnTo>
                <a:lnTo>
                  <a:pt x="7200338" y="3960185"/>
                </a:lnTo>
                <a:lnTo>
                  <a:pt x="0" y="39601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3"/>
          <p:cNvSpPr txBox="1"/>
          <p:nvPr/>
        </p:nvSpPr>
        <p:spPr>
          <a:xfrm>
            <a:off x="2085300" y="4161425"/>
            <a:ext cx="14117400" cy="24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Detecção de coluna vertebral utilizando DeepLabv3+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0" y="7749024"/>
            <a:ext cx="18288000" cy="991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Hector José Rodrigues Salgueiros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4658990" y="9106535"/>
            <a:ext cx="8970020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Orientador: Antonio Oseas de Carvalho Filho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15507580" y="8843962"/>
            <a:ext cx="1516707" cy="752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10/10</a:t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2533951" y="3429000"/>
            <a:ext cx="13220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Obrigado pela atenção!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2384673" y="4943475"/>
            <a:ext cx="135186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Dúvidas?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1028700" y="676275"/>
            <a:ext cx="5291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Contexto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1028700" y="3015095"/>
            <a:ext cx="9363160" cy="46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61339" lvl="1" marL="1122679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99"/>
              <a:buFont typeface="Arial"/>
              <a:buChar char="•"/>
            </a:pPr>
            <a:r>
              <a:rPr b="0" i="0" lang="en-US" sz="5199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Detecçao da coluna vertebral</a:t>
            </a:r>
            <a:endParaRPr/>
          </a:p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199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1339" lvl="1" marL="1122679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99"/>
              <a:buFont typeface="Arial"/>
              <a:buChar char="•"/>
            </a:pPr>
            <a:r>
              <a:rPr b="0" i="0" lang="en-US" sz="5199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Automatização</a:t>
            </a:r>
            <a:endParaRPr/>
          </a:p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199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1339" lvl="1" marL="1122679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99"/>
              <a:buFont typeface="Arial"/>
              <a:buChar char="•"/>
            </a:pPr>
            <a:r>
              <a:rPr b="0" i="0" lang="en-US" sz="5199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DeepLabv3+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15670919" y="8843962"/>
            <a:ext cx="1190030" cy="752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2/10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999425" y="676275"/>
            <a:ext cx="5785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Problema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1028700" y="3015095"/>
            <a:ext cx="10276229" cy="3763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61339" lvl="1" marL="1122679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99"/>
              <a:buFont typeface="Arial"/>
              <a:buChar char="•"/>
            </a:pPr>
            <a:r>
              <a:rPr b="0" i="0" lang="en-US" sz="5199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Radiação em Orgãos de Risco</a:t>
            </a:r>
            <a:endParaRPr/>
          </a:p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199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1339" lvl="1" marL="1122679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99"/>
              <a:buFont typeface="Arial"/>
              <a:buChar char="•"/>
            </a:pPr>
            <a:r>
              <a:rPr b="0" i="0" lang="en-US" sz="5199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Médicos e pacientes</a:t>
            </a:r>
            <a:endParaRPr/>
          </a:p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199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15680444" y="8843962"/>
            <a:ext cx="1190030" cy="752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3/10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4413899" y="2180309"/>
            <a:ext cx="9460201" cy="7863206"/>
          </a:xfrm>
          <a:custGeom>
            <a:rect b="b" l="l" r="r" t="t"/>
            <a:pathLst>
              <a:path extrusionOk="0" h="7863206" w="9460201">
                <a:moveTo>
                  <a:pt x="0" y="0"/>
                </a:moveTo>
                <a:lnTo>
                  <a:pt x="9460202" y="0"/>
                </a:lnTo>
                <a:lnTo>
                  <a:pt x="9460202" y="7863206"/>
                </a:lnTo>
                <a:lnTo>
                  <a:pt x="0" y="78632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493" l="0" r="0" t="0"/>
            </a:stretch>
          </a:blipFill>
          <a:ln>
            <a:noFill/>
          </a:ln>
        </p:spPr>
      </p:sp>
      <p:sp>
        <p:nvSpPr>
          <p:cNvPr id="107" name="Google Shape;107;p16"/>
          <p:cNvSpPr txBox="1"/>
          <p:nvPr/>
        </p:nvSpPr>
        <p:spPr>
          <a:xfrm>
            <a:off x="547841" y="676275"/>
            <a:ext cx="12675084" cy="1747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Trabalhos Relacionados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15670919" y="8843962"/>
            <a:ext cx="1190030" cy="752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4/10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213049" y="676275"/>
            <a:ext cx="8718454" cy="1747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Objetivo Geral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15670919" y="8843962"/>
            <a:ext cx="1190030" cy="752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5/10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1028700" y="2995336"/>
            <a:ext cx="14043996" cy="283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61339" lvl="1" marL="1122679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99"/>
              <a:buFont typeface="Arial"/>
              <a:buChar char="•"/>
            </a:pPr>
            <a:r>
              <a:rPr b="0" i="0" lang="en-US" sz="5199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Detecção da coluna vertebral</a:t>
            </a:r>
            <a:endParaRPr/>
          </a:p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199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1339" lvl="1" marL="1122679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99"/>
              <a:buFont typeface="Arial"/>
              <a:buChar char="•"/>
            </a:pPr>
            <a:r>
              <a:rPr b="0" i="0" lang="en-US" sz="5199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Analisar os resultados obtidos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578277" y="676275"/>
            <a:ext cx="10635898" cy="1747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Objetivo Específicos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5670919" y="8843962"/>
            <a:ext cx="1190030" cy="752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6/10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1028700" y="2995336"/>
            <a:ext cx="14069671" cy="3763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61339" lvl="1" marL="1122679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99"/>
              <a:buFont typeface="Arial"/>
              <a:buChar char="•"/>
            </a:pPr>
            <a:r>
              <a:rPr b="0" i="0" lang="en-US" sz="5199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Avaliar a viabilidade do modelo DeepLabv3+</a:t>
            </a:r>
            <a:endParaRPr/>
          </a:p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199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1339" lvl="1" marL="1122679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99"/>
              <a:buFont typeface="Arial"/>
              <a:buChar char="•"/>
            </a:pPr>
            <a:r>
              <a:rPr b="0" i="0" lang="en-US" sz="5199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Comparar o método desenvolvido com outros existentes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821762" y="676275"/>
            <a:ext cx="4640082" cy="1747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Proposta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15670919" y="8843962"/>
            <a:ext cx="1190030" cy="752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7/10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1028700" y="2995336"/>
            <a:ext cx="13826186" cy="653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61339" lvl="1" marL="1122679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99"/>
              <a:buFont typeface="Arial"/>
              <a:buChar char="•"/>
            </a:pPr>
            <a:r>
              <a:rPr b="0" i="0" lang="en-US" sz="5199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Desenvolver uma metodologia para detecção automática da coluna vertebral em imagens de ressonância magnética.</a:t>
            </a:r>
            <a:endParaRPr/>
          </a:p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199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61339" lvl="1" marL="1122679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99"/>
              <a:buFont typeface="Arial"/>
              <a:buChar char="•"/>
            </a:pPr>
            <a:r>
              <a:rPr b="0" i="0" lang="en-US" sz="5199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Diminuir os danos aos orgãos de risco</a:t>
            </a:r>
            <a:endParaRPr/>
          </a:p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199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199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/>
          <p:nvPr/>
        </p:nvSpPr>
        <p:spPr>
          <a:xfrm>
            <a:off x="3754819" y="2029695"/>
            <a:ext cx="10778361" cy="7888511"/>
          </a:xfrm>
          <a:custGeom>
            <a:rect b="b" l="l" r="r" t="t"/>
            <a:pathLst>
              <a:path extrusionOk="0" h="7888511" w="10778361">
                <a:moveTo>
                  <a:pt x="0" y="0"/>
                </a:moveTo>
                <a:lnTo>
                  <a:pt x="10778362" y="0"/>
                </a:lnTo>
                <a:lnTo>
                  <a:pt x="10778362" y="7888510"/>
                </a:lnTo>
                <a:lnTo>
                  <a:pt x="0" y="78885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20"/>
          <p:cNvSpPr txBox="1"/>
          <p:nvPr/>
        </p:nvSpPr>
        <p:spPr>
          <a:xfrm>
            <a:off x="821762" y="676275"/>
            <a:ext cx="6587961" cy="1747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Metodologia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15670919" y="8843962"/>
            <a:ext cx="1190030" cy="752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8/10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1244670" y="2890786"/>
            <a:ext cx="15021264" cy="5562385"/>
          </a:xfrm>
          <a:custGeom>
            <a:rect b="b" l="l" r="r" t="t"/>
            <a:pathLst>
              <a:path extrusionOk="0" h="5562385" w="15021264">
                <a:moveTo>
                  <a:pt x="0" y="0"/>
                </a:moveTo>
                <a:lnTo>
                  <a:pt x="15021264" y="0"/>
                </a:lnTo>
                <a:lnTo>
                  <a:pt x="15021264" y="5562385"/>
                </a:lnTo>
                <a:lnTo>
                  <a:pt x="0" y="55623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21"/>
          <p:cNvSpPr txBox="1"/>
          <p:nvPr/>
        </p:nvSpPr>
        <p:spPr>
          <a:xfrm>
            <a:off x="791326" y="676275"/>
            <a:ext cx="6587961" cy="1747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Cronograma</a:t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15670919" y="8843962"/>
            <a:ext cx="1190030" cy="752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9/10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