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10287000" cx="18288000"/>
  <p:notesSz cx="18288000" cy="10287000"/>
  <p:embeddedFontLst>
    <p:embeddedFont>
      <p:font typeface="Arial Black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652CBD-7BAF-42C4-9EDB-25EDF9188A3F}">
  <a:tblStyle styleId="{FD652CBD-7BAF-42C4-9EDB-25EDF9188A3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ArialBlack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940258" y="4612257"/>
            <a:ext cx="12407482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5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016072" y="327855"/>
            <a:ext cx="9350141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5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483248" y="2149150"/>
            <a:ext cx="10238740" cy="574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016072" y="327855"/>
            <a:ext cx="9350141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5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1016072" y="327855"/>
            <a:ext cx="9350141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5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16072" y="327855"/>
            <a:ext cx="9350141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5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483248" y="2149150"/>
            <a:ext cx="10238740" cy="574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ctrTitle"/>
          </p:nvPr>
        </p:nvSpPr>
        <p:spPr>
          <a:xfrm>
            <a:off x="3280050" y="4888700"/>
            <a:ext cx="117279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50">
                <a:latin typeface="Arial"/>
                <a:ea typeface="Arial"/>
                <a:cs typeface="Arial"/>
                <a:sym typeface="Arial"/>
              </a:rPr>
              <a:t>Segmentação do DeepLabV3+</a:t>
            </a:r>
            <a:endParaRPr sz="66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7"/>
          <p:cNvSpPr txBox="1"/>
          <p:nvPr/>
        </p:nvSpPr>
        <p:spPr>
          <a:xfrm>
            <a:off x="2556000" y="6121750"/>
            <a:ext cx="131760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Discente: Hector José Rodrigues Salgueiros</a:t>
            </a:r>
            <a:endParaRPr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016072" y="327855"/>
            <a:ext cx="93501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Dataset Utilizado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599" y="3469071"/>
            <a:ext cx="152400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599" y="4631121"/>
            <a:ext cx="152400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599" y="5212145"/>
            <a:ext cx="152400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1212" y="5788408"/>
            <a:ext cx="161925" cy="16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81212" y="6369433"/>
            <a:ext cx="161925" cy="16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81212" y="6950458"/>
            <a:ext cx="161925" cy="16192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/>
          <p:nvPr/>
        </p:nvSpPr>
        <p:spPr>
          <a:xfrm>
            <a:off x="1723826" y="3177707"/>
            <a:ext cx="16052700" cy="4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1308100" rtl="0" algn="l">
              <a:lnSpc>
                <a:spcPct val="11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0"/>
              <a:t>Base de dados contendo imagens da coluna vertebral divididas em três pastas: train/, valid/ e test/.</a:t>
            </a:r>
            <a:endParaRPr sz="3250"/>
          </a:p>
          <a:p>
            <a:pPr indent="0" lvl="0" marL="12700" marR="3716653" rtl="0" algn="l">
              <a:lnSpc>
                <a:spcPct val="11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0"/>
              <a:t>O dataset a partir da plataforma Roboflow. </a:t>
            </a:r>
            <a:endParaRPr sz="3250"/>
          </a:p>
          <a:p>
            <a:pPr indent="0" lvl="0" marL="12700" marR="3716653" rtl="0" algn="l">
              <a:lnSpc>
                <a:spcPct val="11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0"/>
              <a:t>Estrutura:</a:t>
            </a:r>
            <a:endParaRPr sz="3250"/>
          </a:p>
          <a:p>
            <a:pPr indent="457200" lvl="0" marL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3250"/>
              <a:t>  train/: imagens usadas para treinamento do modelo.</a:t>
            </a:r>
            <a:endParaRPr sz="3250"/>
          </a:p>
          <a:p>
            <a:pPr indent="0" lvl="0" marL="72009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None/>
            </a:pPr>
            <a:r>
              <a:rPr lang="en-US" sz="3250"/>
              <a:t>valid/: imagens usadas para validação durante o treinamento.</a:t>
            </a:r>
            <a:endParaRPr sz="3250"/>
          </a:p>
          <a:p>
            <a:pPr indent="0" lvl="0" marL="720090" marR="5080" rtl="0" algn="l">
              <a:lnSpc>
                <a:spcPct val="117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50"/>
              <a:t>test/: imagens usadas apenas para avaliação final, não vistas pelo modelo no treino.</a:t>
            </a:r>
            <a:endParaRPr sz="32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1016152" y="327850"/>
            <a:ext cx="66663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Estratégia de Split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174" y="2985207"/>
            <a:ext cx="161925" cy="16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7887" y="3599570"/>
            <a:ext cx="171449" cy="17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47887" y="4218695"/>
            <a:ext cx="171449" cy="17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47887" y="4837820"/>
            <a:ext cx="171449" cy="17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174" y="5461707"/>
            <a:ext cx="161925" cy="16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47887" y="6076070"/>
            <a:ext cx="171449" cy="17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7887" y="6695195"/>
            <a:ext cx="171449" cy="17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47887" y="7314320"/>
            <a:ext cx="171449" cy="1714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 txBox="1"/>
          <p:nvPr/>
        </p:nvSpPr>
        <p:spPr>
          <a:xfrm>
            <a:off x="1769367" y="2680128"/>
            <a:ext cx="13653000" cy="51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7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/>
              <a:t>Forma de divisão:</a:t>
            </a:r>
            <a:endParaRPr sz="3450"/>
          </a:p>
          <a:p>
            <a:pPr indent="0" lvl="0" marL="765810" rtl="0" algn="l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None/>
            </a:pPr>
            <a:r>
              <a:rPr lang="en-US" sz="3450"/>
              <a:t>Train: 82,24%% das imagens (837).</a:t>
            </a:r>
            <a:endParaRPr sz="3450"/>
          </a:p>
          <a:p>
            <a:pPr indent="0" lvl="0" marL="765810" rtl="0" algn="l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None/>
            </a:pPr>
            <a:r>
              <a:rPr lang="en-US" sz="3450"/>
              <a:t>Validation: 9,63% das imagens (98).</a:t>
            </a:r>
            <a:endParaRPr sz="3450"/>
          </a:p>
          <a:p>
            <a:pPr indent="0" lvl="0" marL="765810" rtl="0" algn="l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None/>
            </a:pPr>
            <a:r>
              <a:rPr lang="en-US" sz="3450"/>
              <a:t>Test: 8,15% das imagens (83).</a:t>
            </a:r>
            <a:endParaRPr sz="3450"/>
          </a:p>
          <a:p>
            <a:pPr indent="0" lvl="0" marL="12700" rtl="0" algn="l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None/>
            </a:pPr>
            <a:r>
              <a:rPr lang="en-US" sz="3450"/>
              <a:t>Objetivo do Split:</a:t>
            </a:r>
            <a:endParaRPr sz="3450"/>
          </a:p>
          <a:p>
            <a:pPr indent="0" lvl="0" marL="765810" marR="5080" rtl="0" algn="just">
              <a:lnSpc>
                <a:spcPct val="141449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rPr lang="en-US" sz="3450"/>
              <a:t>Treinamento: Aprender padrões nas imagens de escoliose. Validação: Ajustar hiperparâmetros e prevenir overfitting. Teste: Avaliar a generalização final do modelo.</a:t>
            </a:r>
            <a:endParaRPr sz="3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/>
          <p:nvPr>
            <p:ph type="title"/>
          </p:nvPr>
        </p:nvSpPr>
        <p:spPr>
          <a:xfrm>
            <a:off x="1016072" y="327855"/>
            <a:ext cx="93501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Arquitetura do Modelo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5489" y="3454170"/>
            <a:ext cx="152400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3201" y="4059007"/>
            <a:ext cx="161924" cy="16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5489" y="4673369"/>
            <a:ext cx="152400" cy="15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43201" y="5278207"/>
            <a:ext cx="161924" cy="16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3201" y="5887807"/>
            <a:ext cx="161924" cy="16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43201" y="6497407"/>
            <a:ext cx="161924" cy="16192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/>
          <p:nvPr/>
        </p:nvSpPr>
        <p:spPr>
          <a:xfrm>
            <a:off x="2358431" y="3148366"/>
            <a:ext cx="131736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/>
              <a:t>Modelo:</a:t>
            </a:r>
            <a:endParaRPr sz="3450"/>
          </a:p>
          <a:p>
            <a:pPr indent="861060" lvl="0" marL="12700" marR="4101465" rtl="0" algn="l">
              <a:lnSpc>
                <a:spcPct val="1159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450"/>
              <a:t>DeepLabV3+ com backbone ResNet50 Características:</a:t>
            </a:r>
            <a:endParaRPr sz="3450"/>
          </a:p>
          <a:p>
            <a:pPr indent="0" lvl="0" marL="759460" marR="5080" rtl="0" algn="l">
              <a:lnSpc>
                <a:spcPct val="115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/>
              <a:t>Encoder-decoder eficiente para segmentação semântica. Melhor captura de bordas finas e detalhes da escoliose.</a:t>
            </a:r>
            <a:endParaRPr sz="3450"/>
          </a:p>
          <a:p>
            <a:pPr indent="0" lvl="0" marL="759460" rtl="0" algn="l">
              <a:lnSpc>
                <a:spcPct val="100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3450"/>
              <a:t>Pré-treinado no ImageNet, depois fine-tuned no dataset.</a:t>
            </a:r>
            <a:endParaRPr sz="34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016072" y="327855"/>
            <a:ext cx="9350141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377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Hiperparâmetros Utilizados</a:t>
            </a:r>
            <a:endParaRPr/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0174" y="2926556"/>
            <a:ext cx="161925" cy="16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7887" y="3531393"/>
            <a:ext cx="171449" cy="17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47887" y="4140993"/>
            <a:ext cx="171449" cy="17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7887" y="4750593"/>
            <a:ext cx="171449" cy="17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7887" y="5360193"/>
            <a:ext cx="171449" cy="17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7887" y="5969793"/>
            <a:ext cx="171449" cy="17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7887" y="6579393"/>
            <a:ext cx="171449" cy="17144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1"/>
          <p:cNvSpPr txBox="1"/>
          <p:nvPr/>
        </p:nvSpPr>
        <p:spPr>
          <a:xfrm>
            <a:off x="1767135" y="2630735"/>
            <a:ext cx="13178100" cy="4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751205" lvl="0" marL="763270" marR="6941184" rtl="0" algn="l">
              <a:lnSpc>
                <a:spcPct val="115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/>
              <a:t>Hiperparâmetros principais: Batch</a:t>
            </a:r>
            <a:r>
              <a:rPr lang="en-US" sz="3450"/>
              <a:t> </a:t>
            </a:r>
            <a:r>
              <a:rPr lang="en-US" sz="3450"/>
              <a:t>size:</a:t>
            </a:r>
            <a:r>
              <a:rPr lang="en-US" sz="3450"/>
              <a:t> 8</a:t>
            </a:r>
            <a:endParaRPr sz="3450"/>
          </a:p>
          <a:p>
            <a:pPr indent="0" lvl="0" marL="763270" marR="6523990" rtl="0" algn="l">
              <a:lnSpc>
                <a:spcPct val="115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/>
              <a:t>Learning Rate inicial:</a:t>
            </a:r>
            <a:r>
              <a:rPr lang="en-US" sz="3450"/>
              <a:t> </a:t>
            </a:r>
            <a:r>
              <a:rPr lang="en-US" sz="3450"/>
              <a:t>0.001 Otimizador: Adam</a:t>
            </a:r>
            <a:endParaRPr sz="3450"/>
          </a:p>
          <a:p>
            <a:pPr indent="0" lvl="0" marL="763270" marR="4369435" rtl="0" algn="l">
              <a:lnSpc>
                <a:spcPct val="1159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450"/>
              <a:t>Número de épocas (epochs): 50 Função de perda: Cross-Entropy Loss</a:t>
            </a:r>
            <a:endParaRPr sz="3450"/>
          </a:p>
          <a:p>
            <a:pPr indent="0" lvl="0" marL="763270" marR="5080" rtl="0" algn="l">
              <a:lnSpc>
                <a:spcPct val="115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50"/>
              <a:t>Scheduler de aprendizado: StepLR reduzindo o LR em 0.1 a cada 10 épocas</a:t>
            </a:r>
            <a:endParaRPr sz="34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1016075" y="327850"/>
            <a:ext cx="112644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57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Resultados no Conjunto de Teste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" name="Google Shape;101;p12"/>
          <p:cNvGraphicFramePr/>
          <p:nvPr/>
        </p:nvGraphicFramePr>
        <p:xfrm>
          <a:off x="3521348" y="21491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{FD652CBD-7BAF-42C4-9EDB-25EDF9188A3F}</a:tableStyleId>
              </a:tblPr>
              <a:tblGrid>
                <a:gridCol w="5076200"/>
                <a:gridCol w="5076200"/>
              </a:tblGrid>
              <a:tr h="957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Métrica</a:t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9075" marB="0" marR="0" marL="0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Resultado</a:t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9075" marB="0" marR="0" marL="0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57575"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Pixel Accuracy</a:t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9075" marB="0" marR="0" marL="0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685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95,47%</a:t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9075" marB="0" marR="0" marL="0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57575"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Mean IoU</a:t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9075" marB="0" marR="0" marL="0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685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73,48%</a:t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9075" marB="0" marR="0" marL="0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57575"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 (macro)</a:t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9075" marB="0" marR="0" marL="0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685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86,36%</a:t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9075" marB="0" marR="0" marL="0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57575"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Recall (macro)</a:t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9075" marB="0" marR="0" marL="0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685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80,11%</a:t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9075" marB="0" marR="0" marL="0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957575"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F1 Score (macro)</a:t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9075" marB="0" marR="0" marL="0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685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82,87%</a:t>
                      </a:r>
                      <a:endParaRPr sz="3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9075" marB="0" marR="0" marL="0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1016072" y="327855"/>
            <a:ext cx="9350141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255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Interpretação dos Resultados</a:t>
            </a:r>
            <a:endParaRPr/>
          </a:p>
        </p:txBody>
      </p:sp>
      <p:sp>
        <p:nvSpPr>
          <p:cNvPr id="107" name="Google Shape;107;p13"/>
          <p:cNvSpPr txBox="1"/>
          <p:nvPr/>
        </p:nvSpPr>
        <p:spPr>
          <a:xfrm>
            <a:off x="1752585" y="1576445"/>
            <a:ext cx="142512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875">
            <a:sp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5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2284375" y="1513225"/>
            <a:ext cx="12935100" cy="76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47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Char char="●"/>
            </a:pPr>
            <a:r>
              <a:rPr lang="en-US" sz="3450">
                <a:solidFill>
                  <a:schemeClr val="dk1"/>
                </a:solidFill>
              </a:rPr>
              <a:t>Pixel Accuracy:</a:t>
            </a:r>
            <a:endParaRPr sz="3450">
              <a:solidFill>
                <a:schemeClr val="dk1"/>
              </a:solidFill>
            </a:endParaRPr>
          </a:p>
          <a:p>
            <a:pPr indent="-4476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Char char="○"/>
            </a:pPr>
            <a:r>
              <a:rPr lang="en-US" sz="3450">
                <a:solidFill>
                  <a:schemeClr val="dk1"/>
                </a:solidFill>
              </a:rPr>
              <a:t>Taxa de pixels classificados corretamente.</a:t>
            </a:r>
            <a:endParaRPr sz="3450">
              <a:solidFill>
                <a:schemeClr val="dk1"/>
              </a:solidFill>
            </a:endParaRPr>
          </a:p>
          <a:p>
            <a:pPr indent="-447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Char char="●"/>
            </a:pPr>
            <a:r>
              <a:rPr lang="en-US" sz="3450">
                <a:solidFill>
                  <a:schemeClr val="dk1"/>
                </a:solidFill>
              </a:rPr>
              <a:t>Mean IoU:</a:t>
            </a:r>
            <a:endParaRPr sz="3450">
              <a:solidFill>
                <a:schemeClr val="dk1"/>
              </a:solidFill>
            </a:endParaRPr>
          </a:p>
          <a:p>
            <a:pPr indent="-4476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Char char="○"/>
            </a:pPr>
            <a:r>
              <a:rPr lang="en-US" sz="3450">
                <a:solidFill>
                  <a:schemeClr val="dk1"/>
                </a:solidFill>
              </a:rPr>
              <a:t>Capacidade de segmentação precisa das áreas de escoliose.</a:t>
            </a:r>
            <a:endParaRPr sz="3450">
              <a:solidFill>
                <a:schemeClr val="dk1"/>
              </a:solidFill>
            </a:endParaRPr>
          </a:p>
          <a:p>
            <a:pPr indent="-447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Char char="●"/>
            </a:pPr>
            <a:r>
              <a:rPr lang="en-US" sz="3450">
                <a:solidFill>
                  <a:schemeClr val="dk1"/>
                </a:solidFill>
              </a:rPr>
              <a:t>Precision:</a:t>
            </a:r>
            <a:endParaRPr sz="3450">
              <a:solidFill>
                <a:schemeClr val="dk1"/>
              </a:solidFill>
            </a:endParaRPr>
          </a:p>
          <a:p>
            <a:pPr indent="-4476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Char char="○"/>
            </a:pPr>
            <a:r>
              <a:rPr lang="en-US" sz="3450">
                <a:solidFill>
                  <a:schemeClr val="dk1"/>
                </a:solidFill>
              </a:rPr>
              <a:t>Identificar os falsos positivos.</a:t>
            </a:r>
            <a:endParaRPr sz="3450">
              <a:solidFill>
                <a:schemeClr val="dk1"/>
              </a:solidFill>
            </a:endParaRPr>
          </a:p>
          <a:p>
            <a:pPr indent="-447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Char char="●"/>
            </a:pPr>
            <a:r>
              <a:rPr lang="en-US" sz="3450">
                <a:solidFill>
                  <a:schemeClr val="dk1"/>
                </a:solidFill>
              </a:rPr>
              <a:t>Recall:</a:t>
            </a:r>
            <a:endParaRPr sz="3450">
              <a:solidFill>
                <a:schemeClr val="dk1"/>
              </a:solidFill>
            </a:endParaRPr>
          </a:p>
          <a:p>
            <a:pPr indent="-4476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Char char="○"/>
            </a:pPr>
            <a:r>
              <a:rPr lang="en-US" sz="3450">
                <a:solidFill>
                  <a:schemeClr val="dk1"/>
                </a:solidFill>
              </a:rPr>
              <a:t>Identificar os positivos verdadeiros.</a:t>
            </a:r>
            <a:endParaRPr sz="3450">
              <a:solidFill>
                <a:schemeClr val="dk1"/>
              </a:solidFill>
            </a:endParaRPr>
          </a:p>
          <a:p>
            <a:pPr indent="-447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Char char="●"/>
            </a:pPr>
            <a:r>
              <a:rPr lang="en-US" sz="3450">
                <a:solidFill>
                  <a:schemeClr val="dk1"/>
                </a:solidFill>
              </a:rPr>
              <a:t>F1-Score:</a:t>
            </a:r>
            <a:endParaRPr sz="3450">
              <a:solidFill>
                <a:schemeClr val="dk1"/>
              </a:solidFill>
            </a:endParaRPr>
          </a:p>
          <a:p>
            <a:pPr indent="-4476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Char char="○"/>
            </a:pPr>
            <a:r>
              <a:rPr lang="en-US" sz="3450">
                <a:solidFill>
                  <a:schemeClr val="dk1"/>
                </a:solidFill>
              </a:rPr>
              <a:t>Média harmônica entre precision e recall.</a:t>
            </a:r>
            <a:endParaRPr sz="3450">
              <a:solidFill>
                <a:schemeClr val="dk1"/>
              </a:solidFill>
            </a:endParaRPr>
          </a:p>
          <a:p>
            <a:pPr indent="-4476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Char char="●"/>
            </a:pPr>
            <a:r>
              <a:rPr lang="en-US" sz="3450">
                <a:solidFill>
                  <a:schemeClr val="dk1"/>
                </a:solidFill>
              </a:rPr>
              <a:t>Macro:</a:t>
            </a:r>
            <a:endParaRPr sz="3450">
              <a:solidFill>
                <a:schemeClr val="dk1"/>
              </a:solidFill>
            </a:endParaRPr>
          </a:p>
          <a:p>
            <a:pPr indent="-4476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Char char="○"/>
            </a:pPr>
            <a:r>
              <a:rPr lang="en-US" sz="3450">
                <a:solidFill>
                  <a:schemeClr val="dk1"/>
                </a:solidFill>
              </a:rPr>
              <a:t>Cálculo realizado nas métricas em casos de múltiplas classes.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