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4"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5" d="100"/>
          <a:sy n="75" d="100"/>
        </p:scale>
        <p:origin x="979" y="37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4/2/2018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B80C674-7DFC-42FE-B9CD-82963CDB1557}"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076456F-F47D-4F25-8053-2A695DA0CA7D}"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D6C7379-69CC-4837-9905-BEBA22830C8A}"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9EB8B7E-8AEE-4F10-BFEE-C999AD004D36}"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8668F3F9-58BC-440B-B37B-805B9055EF92}" type="datetimeFigureOut">
              <a:rPr lang="en-US" dirty="0"/>
              <a:t>4/2/2018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0D5A53AF-48EA-489D-8260-9DCAB666386A}" type="datetimeFigureOut">
              <a:rPr lang="en-US" dirty="0"/>
              <a:t>4/2/2018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4/2/2018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4/2/2018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4/2/2018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4/2/2018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Editar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4/2/2018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4/2/2018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4/2/2018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7D1BD23-6E54-4D9D-AD88-A2813C73CC25}"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471A834-4F3C-4AF9-9C74-05EC35A0F292}" type="datetimeFigureOut">
              <a:rPr lang="en-US" dirty="0"/>
              <a:t>4/2/2018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4/2/2018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dirty="0"/>
              <a: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E967F9-8E47-4516-A1BC-DA1B6D62F275}"/>
              </a:ext>
            </a:extLst>
          </p:cNvPr>
          <p:cNvSpPr>
            <a:spLocks noGrp="1"/>
          </p:cNvSpPr>
          <p:nvPr>
            <p:ph type="ctrTitle"/>
          </p:nvPr>
        </p:nvSpPr>
        <p:spPr/>
        <p:txBody>
          <a:bodyPr>
            <a:normAutofit/>
          </a:bodyPr>
          <a:lstStyle/>
          <a:p>
            <a:r>
              <a:rPr lang="es-MX" sz="4000" dirty="0" err="1"/>
              <a:t>Worbook</a:t>
            </a:r>
            <a:r>
              <a:rPr lang="es-MX" sz="4000" dirty="0"/>
              <a:t>  </a:t>
            </a:r>
            <a:r>
              <a:rPr lang="es-MX" sz="4000" dirty="0" err="1"/>
              <a:t>for</a:t>
            </a:r>
            <a:r>
              <a:rPr lang="es-MX" sz="4000" dirty="0"/>
              <a:t>  Coaching  a  Peer  </a:t>
            </a:r>
            <a:r>
              <a:rPr lang="es-MX" sz="4000" dirty="0" err="1"/>
              <a:t>Excercise</a:t>
            </a:r>
            <a:endParaRPr lang="es-MX" sz="4000" dirty="0"/>
          </a:p>
        </p:txBody>
      </p:sp>
      <p:sp>
        <p:nvSpPr>
          <p:cNvPr id="3" name="Subtítulo 2">
            <a:extLst>
              <a:ext uri="{FF2B5EF4-FFF2-40B4-BE49-F238E27FC236}">
                <a16:creationId xmlns:a16="http://schemas.microsoft.com/office/drawing/2014/main" id="{E41C6CF8-BE69-4871-BD96-F0C2DFB70756}"/>
              </a:ext>
            </a:extLst>
          </p:cNvPr>
          <p:cNvSpPr>
            <a:spLocks noGrp="1"/>
          </p:cNvSpPr>
          <p:nvPr>
            <p:ph type="subTitle" idx="1"/>
          </p:nvPr>
        </p:nvSpPr>
        <p:spPr/>
        <p:txBody>
          <a:bodyPr/>
          <a:lstStyle/>
          <a:p>
            <a:r>
              <a:rPr lang="es-MX" dirty="0"/>
              <a:t>PSP Fundamentals</a:t>
            </a:r>
          </a:p>
        </p:txBody>
      </p:sp>
    </p:spTree>
    <p:extLst>
      <p:ext uri="{BB962C8B-B14F-4D97-AF65-F5344CB8AC3E}">
        <p14:creationId xmlns:p14="http://schemas.microsoft.com/office/powerpoint/2010/main" val="378957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10E16-ED8D-4DF4-ADA7-CE10A4F47647}"/>
              </a:ext>
            </a:extLst>
          </p:cNvPr>
          <p:cNvSpPr>
            <a:spLocks noGrp="1"/>
          </p:cNvSpPr>
          <p:nvPr>
            <p:ph type="title"/>
          </p:nvPr>
        </p:nvSpPr>
        <p:spPr/>
        <p:txBody>
          <a:bodyPr/>
          <a:lstStyle/>
          <a:p>
            <a:r>
              <a:rPr lang="es-MX" dirty="0"/>
              <a:t>Project Plan </a:t>
            </a:r>
            <a:r>
              <a:rPr lang="es-MX" dirty="0" err="1"/>
              <a:t>Summary</a:t>
            </a:r>
            <a:r>
              <a:rPr lang="es-MX" dirty="0"/>
              <a:t> </a:t>
            </a:r>
          </a:p>
        </p:txBody>
      </p:sp>
      <p:sp>
        <p:nvSpPr>
          <p:cNvPr id="3" name="Marcador de contenido 2">
            <a:extLst>
              <a:ext uri="{FF2B5EF4-FFF2-40B4-BE49-F238E27FC236}">
                <a16:creationId xmlns:a16="http://schemas.microsoft.com/office/drawing/2014/main" id="{C97F86AA-BAD5-4185-89F8-139EF0734AD9}"/>
              </a:ext>
            </a:extLst>
          </p:cNvPr>
          <p:cNvSpPr>
            <a:spLocks noGrp="1"/>
          </p:cNvSpPr>
          <p:nvPr>
            <p:ph idx="1"/>
          </p:nvPr>
        </p:nvSpPr>
        <p:spPr/>
        <p:txBody>
          <a:bodyPr>
            <a:normAutofit fontScale="70000" lnSpcReduction="20000"/>
          </a:bodyPr>
          <a:lstStyle/>
          <a:p>
            <a:pPr algn="just"/>
            <a:r>
              <a:rPr lang="es-ES" dirty="0"/>
              <a:t>Es necesario tener en cuenta los datos que tienen que ver con el tamaño, tiempo y datos del defecto. Existen muchas maneras de medir, evaluar y manejar la calidad de un programa. PSP proporciona un sistema de medición de la calidad que ayuda a los ingenieros a examinar la calidad de sus programas desde varias perspectivas. Mientras que ninguna medida puede indicar adecuadamente la calidad total de un programa, el cuadro agregado proporcionado por el sistema completo de medidas de PSP es un indicador generalmente confiable de la calidad. Las medidas principales que se utilizan en la medición de la calidad de PSP son: </a:t>
            </a:r>
          </a:p>
          <a:p>
            <a:pPr algn="just"/>
            <a:r>
              <a:rPr lang="es-ES" dirty="0"/>
              <a:t>Densidad del defecto. </a:t>
            </a:r>
          </a:p>
          <a:p>
            <a:pPr algn="just"/>
            <a:r>
              <a:rPr lang="es-ES" dirty="0"/>
              <a:t>• Cociente de revisión. </a:t>
            </a:r>
          </a:p>
          <a:p>
            <a:pPr algn="just"/>
            <a:r>
              <a:rPr lang="es-ES" dirty="0"/>
              <a:t>• Proporción de desarrollo de tiempo. </a:t>
            </a:r>
          </a:p>
          <a:p>
            <a:pPr algn="just"/>
            <a:r>
              <a:rPr lang="es-ES" dirty="0"/>
              <a:t>• Proporción de defectos. </a:t>
            </a:r>
          </a:p>
          <a:p>
            <a:pPr algn="just"/>
            <a:r>
              <a:rPr lang="es-ES" dirty="0"/>
              <a:t>• Rendimiento. </a:t>
            </a:r>
          </a:p>
          <a:p>
            <a:pPr algn="just"/>
            <a:r>
              <a:rPr lang="es-ES" dirty="0"/>
              <a:t>• Defectos por hora. </a:t>
            </a:r>
          </a:p>
          <a:p>
            <a:pPr algn="just"/>
            <a:r>
              <a:rPr lang="es-ES" dirty="0"/>
              <a:t>• Nivel de supresión de defectos. </a:t>
            </a:r>
          </a:p>
          <a:p>
            <a:pPr algn="just"/>
            <a:r>
              <a:rPr lang="es-ES" dirty="0"/>
              <a:t>• Evaluación de la proporción de fallas (A/FR). </a:t>
            </a:r>
            <a:endParaRPr lang="es-MX" dirty="0"/>
          </a:p>
        </p:txBody>
      </p:sp>
    </p:spTree>
    <p:extLst>
      <p:ext uri="{BB962C8B-B14F-4D97-AF65-F5344CB8AC3E}">
        <p14:creationId xmlns:p14="http://schemas.microsoft.com/office/powerpoint/2010/main" val="24081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E0D9D-5692-4494-A810-CF6A25A249E7}"/>
              </a:ext>
            </a:extLst>
          </p:cNvPr>
          <p:cNvSpPr>
            <a:spLocks noGrp="1"/>
          </p:cNvSpPr>
          <p:nvPr>
            <p:ph type="title"/>
          </p:nvPr>
        </p:nvSpPr>
        <p:spPr/>
        <p:txBody>
          <a:bodyPr/>
          <a:lstStyle/>
          <a:p>
            <a:r>
              <a:rPr lang="es-MX" dirty="0" err="1"/>
              <a:t>Size</a:t>
            </a:r>
            <a:r>
              <a:rPr lang="es-MX" dirty="0"/>
              <a:t> </a:t>
            </a:r>
            <a:r>
              <a:rPr lang="es-MX" dirty="0" err="1"/>
              <a:t>Estimating</a:t>
            </a:r>
            <a:r>
              <a:rPr lang="es-MX" dirty="0"/>
              <a:t> </a:t>
            </a:r>
            <a:r>
              <a:rPr lang="es-MX" dirty="0" err="1"/>
              <a:t>Template</a:t>
            </a:r>
            <a:endParaRPr lang="es-MX" dirty="0"/>
          </a:p>
        </p:txBody>
      </p:sp>
      <p:sp>
        <p:nvSpPr>
          <p:cNvPr id="3" name="Marcador de contenido 2">
            <a:extLst>
              <a:ext uri="{FF2B5EF4-FFF2-40B4-BE49-F238E27FC236}">
                <a16:creationId xmlns:a16="http://schemas.microsoft.com/office/drawing/2014/main" id="{3E923744-581B-4EE3-BCAD-8BB2221650CF}"/>
              </a:ext>
            </a:extLst>
          </p:cNvPr>
          <p:cNvSpPr>
            <a:spLocks noGrp="1"/>
          </p:cNvSpPr>
          <p:nvPr>
            <p:ph idx="1"/>
          </p:nvPr>
        </p:nvSpPr>
        <p:spPr/>
        <p:txBody>
          <a:bodyPr>
            <a:normAutofit lnSpcReduction="10000"/>
          </a:bodyPr>
          <a:lstStyle/>
          <a:p>
            <a:pPr algn="just"/>
            <a:r>
              <a:rPr lang="es-ES" dirty="0"/>
              <a:t>Las medidas de tamaño se introducen para ayudar a estimar el tamaño del producto. El capítulo describe como determinar el tamaño de un programa en líneas de código (LOC). Otras medidas de tamaño, como los menús, los ficheros, las pantallas y las páginas de informes, son frecuentemente necesarias para proyectos de software a escala industrial. </a:t>
            </a:r>
          </a:p>
          <a:p>
            <a:pPr algn="just"/>
            <a:r>
              <a:rPr lang="es-ES" dirty="0"/>
              <a:t>No hay métodos que garanticen una buena estimación del tamaño. La estimación del tamaño es una habilidad. La clave para hacer buenas estimaciones de tamaño, es tener una cantidad sustancial de datos históricos, hacer muchas estimaciones de tamaño y comparar con regularidad tus resultados con las estimaciones. </a:t>
            </a:r>
            <a:endParaRPr lang="es-MX" dirty="0"/>
          </a:p>
        </p:txBody>
      </p:sp>
    </p:spTree>
    <p:extLst>
      <p:ext uri="{BB962C8B-B14F-4D97-AF65-F5344CB8AC3E}">
        <p14:creationId xmlns:p14="http://schemas.microsoft.com/office/powerpoint/2010/main" val="2578630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36F9EB-E55B-4985-9F23-C7850380F1D0}"/>
              </a:ext>
            </a:extLst>
          </p:cNvPr>
          <p:cNvSpPr>
            <a:spLocks noGrp="1"/>
          </p:cNvSpPr>
          <p:nvPr>
            <p:ph type="title"/>
          </p:nvPr>
        </p:nvSpPr>
        <p:spPr/>
        <p:txBody>
          <a:bodyPr/>
          <a:lstStyle/>
          <a:p>
            <a:r>
              <a:rPr lang="es-MX" dirty="0"/>
              <a:t>PROBE </a:t>
            </a:r>
            <a:r>
              <a:rPr lang="es-MX" dirty="0" err="1"/>
              <a:t>Calculation</a:t>
            </a:r>
            <a:r>
              <a:rPr lang="es-MX" dirty="0"/>
              <a:t> </a:t>
            </a:r>
            <a:r>
              <a:rPr lang="es-MX" dirty="0" err="1"/>
              <a:t>Worksheet</a:t>
            </a:r>
            <a:endParaRPr lang="es-MX" dirty="0"/>
          </a:p>
        </p:txBody>
      </p:sp>
      <p:sp>
        <p:nvSpPr>
          <p:cNvPr id="3" name="Marcador de contenido 2">
            <a:extLst>
              <a:ext uri="{FF2B5EF4-FFF2-40B4-BE49-F238E27FC236}">
                <a16:creationId xmlns:a16="http://schemas.microsoft.com/office/drawing/2014/main" id="{ABC6DF1F-D2BD-48A0-8A06-4C40C07C677F}"/>
              </a:ext>
            </a:extLst>
          </p:cNvPr>
          <p:cNvSpPr>
            <a:spLocks noGrp="1"/>
          </p:cNvSpPr>
          <p:nvPr>
            <p:ph idx="1"/>
          </p:nvPr>
        </p:nvSpPr>
        <p:spPr/>
        <p:txBody>
          <a:bodyPr>
            <a:normAutofit fontScale="70000" lnSpcReduction="20000"/>
          </a:bodyPr>
          <a:lstStyle/>
          <a:p>
            <a:pPr marL="0" indent="0" algn="just">
              <a:buNone/>
            </a:pPr>
            <a:r>
              <a:rPr lang="es-ES" dirty="0"/>
              <a:t>Para rastrear cada cambio del tamaño del programa que se desarrolla, es importante considerar las distintas categorías de tamaño del LOC. Estas categorías son: </a:t>
            </a:r>
          </a:p>
          <a:p>
            <a:pPr marL="0" indent="0" algn="just">
              <a:buNone/>
            </a:pPr>
            <a:r>
              <a:rPr lang="es-ES" dirty="0"/>
              <a:t>• LOC Base.- Es el tamaño de la versión original del producto antes de que se haga cualquier modificación.</a:t>
            </a:r>
          </a:p>
          <a:p>
            <a:pPr marL="0" indent="0" algn="just">
              <a:buNone/>
            </a:pPr>
            <a:r>
              <a:rPr lang="es-ES" dirty="0"/>
              <a:t>• Agregado.- Es el código escrito para un nuevo programa o agregado a un programa existente.</a:t>
            </a:r>
          </a:p>
          <a:p>
            <a:pPr marL="0" indent="0" algn="just">
              <a:buNone/>
            </a:pPr>
            <a:r>
              <a:rPr lang="es-ES" dirty="0"/>
              <a:t>• Modificado.- El LOC modificado es el código de un programa existente que sufre de alguna modificación. </a:t>
            </a:r>
          </a:p>
          <a:p>
            <a:pPr marL="0" indent="0" algn="just">
              <a:buNone/>
            </a:pPr>
            <a:r>
              <a:rPr lang="es-ES" dirty="0"/>
              <a:t>• Suprimido.- El LOC suprimido es el código de un programa existente que se suprime. </a:t>
            </a:r>
          </a:p>
          <a:p>
            <a:pPr marL="0" indent="0" algn="just">
              <a:buNone/>
            </a:pPr>
            <a:r>
              <a:rPr lang="es-ES" dirty="0"/>
              <a:t>• Nuevo y cambiante.- Cuando los ingenieros desarrollan software les toma mucho más tiempo agregar o modificar las LOC que suprimir o reutilizarlas. Así, en PSP, los ingenieros utilizan solamente el código agregado o modificado para hacer estimaciones del tamaño y de los recursos. </a:t>
            </a:r>
          </a:p>
          <a:p>
            <a:pPr marL="0" indent="0" algn="just">
              <a:buNone/>
            </a:pPr>
            <a:r>
              <a:rPr lang="es-ES" dirty="0"/>
              <a:t>• Reutilizado.- En el PSP, el LOC reutilizado es el código que se toma de una librería de reutilización, sin hacer alguna modificación al nuevo programa o a la versión previa del programa. </a:t>
            </a:r>
            <a:endParaRPr lang="es-MX" dirty="0"/>
          </a:p>
        </p:txBody>
      </p:sp>
    </p:spTree>
    <p:extLst>
      <p:ext uri="{BB962C8B-B14F-4D97-AF65-F5344CB8AC3E}">
        <p14:creationId xmlns:p14="http://schemas.microsoft.com/office/powerpoint/2010/main" val="3302253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F5B90-1E41-492E-8284-AC025E4DB189}"/>
              </a:ext>
            </a:extLst>
          </p:cNvPr>
          <p:cNvSpPr>
            <a:spLocks noGrp="1"/>
          </p:cNvSpPr>
          <p:nvPr>
            <p:ph type="title"/>
          </p:nvPr>
        </p:nvSpPr>
        <p:spPr/>
        <p:txBody>
          <a:bodyPr/>
          <a:lstStyle/>
          <a:p>
            <a:r>
              <a:rPr lang="es-MX" dirty="0" err="1"/>
              <a:t>Design</a:t>
            </a:r>
            <a:r>
              <a:rPr lang="es-MX" dirty="0"/>
              <a:t> </a:t>
            </a:r>
            <a:r>
              <a:rPr lang="es-MX" dirty="0" err="1"/>
              <a:t>Review</a:t>
            </a:r>
            <a:r>
              <a:rPr lang="es-MX" dirty="0"/>
              <a:t> </a:t>
            </a:r>
            <a:r>
              <a:rPr lang="es-MX" dirty="0" err="1"/>
              <a:t>Checklist</a:t>
            </a:r>
            <a:endParaRPr lang="es-MX" dirty="0"/>
          </a:p>
        </p:txBody>
      </p:sp>
      <p:sp>
        <p:nvSpPr>
          <p:cNvPr id="3" name="Marcador de contenido 2">
            <a:extLst>
              <a:ext uri="{FF2B5EF4-FFF2-40B4-BE49-F238E27FC236}">
                <a16:creationId xmlns:a16="http://schemas.microsoft.com/office/drawing/2014/main" id="{B3AA1E30-035C-4F66-9998-79DCAE7CE30D}"/>
              </a:ext>
            </a:extLst>
          </p:cNvPr>
          <p:cNvSpPr>
            <a:spLocks noGrp="1"/>
          </p:cNvSpPr>
          <p:nvPr>
            <p:ph idx="1"/>
          </p:nvPr>
        </p:nvSpPr>
        <p:spPr/>
        <p:txBody>
          <a:bodyPr>
            <a:normAutofit lnSpcReduction="10000"/>
          </a:bodyPr>
          <a:lstStyle/>
          <a:p>
            <a:pPr algn="just"/>
            <a:r>
              <a:rPr lang="es-ES" dirty="0"/>
              <a:t>Los objetivos de la revisión de código son encontrar el mayor número de defectos lo más pronto posible en el proceso software. Aunque, este resumen es auto explicativo, es importante que cuando revises el código tengas en cuenta lo siguiente:</a:t>
            </a:r>
          </a:p>
          <a:p>
            <a:pPr algn="just"/>
            <a:r>
              <a:rPr lang="es-ES" dirty="0"/>
              <a:t>Hacer la revisión antes de la primera compilación.</a:t>
            </a:r>
          </a:p>
          <a:p>
            <a:pPr algn="just"/>
            <a:r>
              <a:rPr lang="es-ES" dirty="0"/>
              <a:t>Hacer la revisión en un listado impreso del código fuente.</a:t>
            </a:r>
          </a:p>
          <a:p>
            <a:pPr algn="just"/>
            <a:r>
              <a:rPr lang="es-ES" dirty="0"/>
              <a:t>Registrar cada defecto encontrado en el Cuaderno de Registro de Defectos.</a:t>
            </a:r>
          </a:p>
          <a:p>
            <a:pPr algn="just"/>
            <a:r>
              <a:rPr lang="es-ES" dirty="0"/>
              <a:t>Durante la revisión, comprueba los tipos de defectos que hayas previamente encontrado en compilaciones y en pruebas.</a:t>
            </a:r>
            <a:endParaRPr lang="es-MX" dirty="0"/>
          </a:p>
        </p:txBody>
      </p:sp>
    </p:spTree>
    <p:extLst>
      <p:ext uri="{BB962C8B-B14F-4D97-AF65-F5344CB8AC3E}">
        <p14:creationId xmlns:p14="http://schemas.microsoft.com/office/powerpoint/2010/main" val="19539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7EDED7-7A56-4212-9A7B-B723F7FAC541}"/>
              </a:ext>
            </a:extLst>
          </p:cNvPr>
          <p:cNvSpPr>
            <a:spLocks noGrp="1"/>
          </p:cNvSpPr>
          <p:nvPr>
            <p:ph type="title"/>
          </p:nvPr>
        </p:nvSpPr>
        <p:spPr/>
        <p:txBody>
          <a:bodyPr/>
          <a:lstStyle/>
          <a:p>
            <a:r>
              <a:rPr lang="es-MX" dirty="0" err="1"/>
              <a:t>Code</a:t>
            </a:r>
            <a:r>
              <a:rPr lang="es-MX" dirty="0"/>
              <a:t> </a:t>
            </a:r>
            <a:r>
              <a:rPr lang="es-MX" dirty="0" err="1"/>
              <a:t>Review</a:t>
            </a:r>
            <a:r>
              <a:rPr lang="es-MX" dirty="0"/>
              <a:t> </a:t>
            </a:r>
            <a:r>
              <a:rPr lang="es-MX" dirty="0" err="1"/>
              <a:t>Checklist</a:t>
            </a:r>
            <a:endParaRPr lang="es-MX" dirty="0"/>
          </a:p>
        </p:txBody>
      </p:sp>
      <p:sp>
        <p:nvSpPr>
          <p:cNvPr id="3" name="Marcador de contenido 2">
            <a:extLst>
              <a:ext uri="{FF2B5EF4-FFF2-40B4-BE49-F238E27FC236}">
                <a16:creationId xmlns:a16="http://schemas.microsoft.com/office/drawing/2014/main" id="{C94C2DC1-7203-430F-B1C6-A6639C92FDA4}"/>
              </a:ext>
            </a:extLst>
          </p:cNvPr>
          <p:cNvSpPr>
            <a:spLocks noGrp="1"/>
          </p:cNvSpPr>
          <p:nvPr>
            <p:ph idx="1"/>
          </p:nvPr>
        </p:nvSpPr>
        <p:spPr/>
        <p:txBody>
          <a:bodyPr>
            <a:normAutofit fontScale="85000" lnSpcReduction="20000"/>
          </a:bodyPr>
          <a:lstStyle/>
          <a:p>
            <a:pPr algn="just"/>
            <a:r>
              <a:rPr lang="es-ES" dirty="0"/>
              <a:t>Aunque la revisión de código consume tiempo, es mucho más eficiente que las pruebas. </a:t>
            </a:r>
          </a:p>
          <a:p>
            <a:pPr algn="just"/>
            <a:r>
              <a:rPr lang="es-ES" dirty="0"/>
              <a:t>Los datos de los estudiantes e ingenieros muestran que, la revisión de código es entre 3 y 5 veces más eficiente que ejecutar las pruebas de unidad. Un ingeniero, por ejemplo, encontrará solamente entre 2 a 4 defectos en una hora de pruebas, pero encontrará de 6 a 10 defectos en cada hora de revisión de código.</a:t>
            </a:r>
          </a:p>
          <a:p>
            <a:pPr algn="just"/>
            <a:r>
              <a:rPr lang="es-ES" dirty="0"/>
              <a:t>La causa de que la revisión de código sea tan eficiente, es porque cuando haces revisiones, ves los problemas no los síntomas. Es decir, mientras revisas el código, piensas sobre lo que el programa debe hacer.</a:t>
            </a:r>
          </a:p>
          <a:p>
            <a:pPr algn="just"/>
            <a:r>
              <a:rPr lang="es-ES" dirty="0"/>
              <a:t>Así cuando algo no lo ves correcto, puedes ver el posible problema y rápidamente verificar el código. Puesto que el tiempo transcurrido desde que se detecta el síntoma hasta que se llega al problema, es la mayor parte del coste de encontrar y corregir los defectos durante la compilación y pruebas, las revisiones pueden ahorrar mucho tiempo. </a:t>
            </a:r>
            <a:endParaRPr lang="es-MX" dirty="0"/>
          </a:p>
        </p:txBody>
      </p:sp>
    </p:spTree>
    <p:extLst>
      <p:ext uri="{BB962C8B-B14F-4D97-AF65-F5344CB8AC3E}">
        <p14:creationId xmlns:p14="http://schemas.microsoft.com/office/powerpoint/2010/main" val="198438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B6B67-AAA2-4282-A5B2-C82C2B1B85D8}"/>
              </a:ext>
            </a:extLst>
          </p:cNvPr>
          <p:cNvSpPr>
            <a:spLocks noGrp="1"/>
          </p:cNvSpPr>
          <p:nvPr>
            <p:ph type="title"/>
          </p:nvPr>
        </p:nvSpPr>
        <p:spPr/>
        <p:txBody>
          <a:bodyPr/>
          <a:lstStyle/>
          <a:p>
            <a:r>
              <a:rPr lang="es-MX" dirty="0"/>
              <a:t>Consideraciones</a:t>
            </a:r>
          </a:p>
        </p:txBody>
      </p:sp>
      <p:sp>
        <p:nvSpPr>
          <p:cNvPr id="3" name="Marcador de contenido 2">
            <a:extLst>
              <a:ext uri="{FF2B5EF4-FFF2-40B4-BE49-F238E27FC236}">
                <a16:creationId xmlns:a16="http://schemas.microsoft.com/office/drawing/2014/main" id="{C6FEC283-87C3-4A70-9885-E8D1D87EBDB4}"/>
              </a:ext>
            </a:extLst>
          </p:cNvPr>
          <p:cNvSpPr>
            <a:spLocks noGrp="1"/>
          </p:cNvSpPr>
          <p:nvPr>
            <p:ph idx="1"/>
          </p:nvPr>
        </p:nvSpPr>
        <p:spPr/>
        <p:txBody>
          <a:bodyPr>
            <a:normAutofit fontScale="92500" lnSpcReduction="20000"/>
          </a:bodyPr>
          <a:lstStyle/>
          <a:p>
            <a:pPr algn="just"/>
            <a:r>
              <a:rPr lang="es-ES" dirty="0"/>
              <a:t>La reutilización no cuenta el código base que no tiene modificaciones y de esta manera conserva la versión anterior del programa y tampoco cuenta ningún código que se reutilice con modificaciones. </a:t>
            </a:r>
          </a:p>
          <a:p>
            <a:pPr algn="just"/>
            <a:r>
              <a:rPr lang="es-ES" dirty="0"/>
              <a:t>Nueva reutilización.- La nueva medida de la reutilización cuenta el LOC que un ingeniero desarrolla y contribuye a la librería de la reutilización.</a:t>
            </a:r>
          </a:p>
          <a:p>
            <a:pPr algn="just"/>
            <a:r>
              <a:rPr lang="es-ES" dirty="0"/>
              <a:t>LOC Total.- El LOC total es el tamaño total de un programa, sin importar de dónde salió el código empleado. </a:t>
            </a:r>
          </a:p>
          <a:p>
            <a:pPr algn="just"/>
            <a:r>
              <a:rPr lang="es-ES" dirty="0"/>
              <a:t>Cada vez que se realiza alguna modificación a cualquier programa, es necesario darle un buen seguimiento a cada cambio que se le realice desde el programa original. Estos datos se utilizan para determinar el volumen específico del producto desarrollado, también determinan la productividad de los desarrolladores y por último la calidad del producto. </a:t>
            </a:r>
            <a:endParaRPr lang="es-MX" dirty="0"/>
          </a:p>
        </p:txBody>
      </p:sp>
    </p:spTree>
    <p:extLst>
      <p:ext uri="{BB962C8B-B14F-4D97-AF65-F5344CB8AC3E}">
        <p14:creationId xmlns:p14="http://schemas.microsoft.com/office/powerpoint/2010/main" val="169833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24BC6CE-4AB2-4CDF-A845-A7AF1990662B}"/>
              </a:ext>
            </a:extLst>
          </p:cNvPr>
          <p:cNvSpPr>
            <a:spLocks noGrp="1"/>
          </p:cNvSpPr>
          <p:nvPr>
            <p:ph idx="1"/>
          </p:nvPr>
        </p:nvSpPr>
        <p:spPr>
          <a:xfrm>
            <a:off x="1120000" y="523240"/>
            <a:ext cx="10233800" cy="5653723"/>
          </a:xfrm>
        </p:spPr>
        <p:txBody>
          <a:bodyPr>
            <a:normAutofit fontScale="92500" lnSpcReduction="10000"/>
          </a:bodyPr>
          <a:lstStyle/>
          <a:p>
            <a:pPr algn="just"/>
            <a:r>
              <a:rPr lang="es-ES" dirty="0"/>
              <a:t>Para administrar los defectos, los desarrolladores necesitan los datos completos sobre los defectos que inyectan, las fases en las cuales las inyectaron, las fases en las cuales los encontraron y arreglaron y cuánto tiempo tomó para arreglarlos. Con el PSP, los desarrolladores registran los datos sobre cada defecto encontrado en cada fase, incluyendo las revisiones, las inspecciones, compilaciones y finalmente en la fase de pruebas</a:t>
            </a:r>
          </a:p>
          <a:p>
            <a:pPr algn="just"/>
            <a:r>
              <a:rPr lang="es-ES" dirty="0"/>
              <a:t>Es una buena idea examinar estas categorías de clasificación de tiempo, para ver si son muy generales o muy detalladas. Una distribución desigual puede hacer, que una categoría tenga un 50% o más de tiempo y las otras un 5% o menos. Para gestionar el tiempo, necesitas centrarte en esas pocas categorías que consumen la mayor parte de tu tiempo. Necesitarás saber con algún detalle qué haces. Si dedicas el 25% de tu tiempo a categorías etiquetadas como Otras, puedes dividirlas en un par de actividades mejor definidas. Sin datos más precisos de estas Otras actividades, tendrás problemas en controlar cuánto tiempo dedicas a ellas.</a:t>
            </a:r>
          </a:p>
          <a:p>
            <a:endParaRPr lang="es-MX" dirty="0"/>
          </a:p>
        </p:txBody>
      </p:sp>
    </p:spTree>
    <p:extLst>
      <p:ext uri="{BB962C8B-B14F-4D97-AF65-F5344CB8AC3E}">
        <p14:creationId xmlns:p14="http://schemas.microsoft.com/office/powerpoint/2010/main" val="3111221869"/>
      </p:ext>
    </p:extLst>
  </p:cSld>
  <p:clrMapOvr>
    <a:masterClrMapping/>
  </p:clrMapOvr>
</p:sld>
</file>

<file path=ppt/theme/theme1.xml><?xml version="1.0" encoding="utf-8"?>
<a:theme xmlns:a="http://schemas.openxmlformats.org/drawingml/2006/main" name="Profundidad">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Profundidad</Template>
  <TotalTime>59</TotalTime>
  <Words>1094</Words>
  <Application>Microsoft Office PowerPoint</Application>
  <PresentationFormat>Panorámica</PresentationFormat>
  <Paragraphs>41</Paragraphs>
  <Slides>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Corbel</vt:lpstr>
      <vt:lpstr>Profundidad</vt:lpstr>
      <vt:lpstr>Worbook  for  Coaching  a  Peer  Excercise</vt:lpstr>
      <vt:lpstr>Project Plan Summary </vt:lpstr>
      <vt:lpstr>Size Estimating Template</vt:lpstr>
      <vt:lpstr>PROBE Calculation Worksheet</vt:lpstr>
      <vt:lpstr>Design Review Checklist</vt:lpstr>
      <vt:lpstr>Code Review Checklist</vt:lpstr>
      <vt:lpstr>Consideraciones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Worbook  for  Coaching  a  Peer  Excercise</dc:title>
  <dc:creator>Héctor Manuel Takami Flores</dc:creator>
  <cp:lastModifiedBy>Héctor Manuel Takami Flores</cp:lastModifiedBy>
  <cp:revision>6</cp:revision>
  <dcterms:created xsi:type="dcterms:W3CDTF">2018-04-02T22:09:10Z</dcterms:created>
  <dcterms:modified xsi:type="dcterms:W3CDTF">2018-04-02T23:08:22Z</dcterms:modified>
</cp:coreProperties>
</file>