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63" r:id="rId2"/>
    <p:sldId id="265" r:id="rId3"/>
    <p:sldId id="266" r:id="rId4"/>
    <p:sldId id="308" r:id="rId5"/>
    <p:sldId id="271" r:id="rId6"/>
    <p:sldId id="341" r:id="rId7"/>
    <p:sldId id="257" r:id="rId8"/>
    <p:sldId id="258" r:id="rId9"/>
    <p:sldId id="309" r:id="rId10"/>
    <p:sldId id="291" r:id="rId11"/>
    <p:sldId id="313" r:id="rId12"/>
    <p:sldId id="301" r:id="rId13"/>
    <p:sldId id="321" r:id="rId14"/>
    <p:sldId id="322" r:id="rId15"/>
    <p:sldId id="337" r:id="rId16"/>
    <p:sldId id="343" r:id="rId17"/>
    <p:sldId id="344" r:id="rId18"/>
    <p:sldId id="338" r:id="rId19"/>
    <p:sldId id="345" r:id="rId20"/>
    <p:sldId id="304" r:id="rId21"/>
    <p:sldId id="342" r:id="rId22"/>
    <p:sldId id="306" r:id="rId23"/>
    <p:sldId id="262" r:id="rId2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6" y="29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000"/>
            <a:ext cx="11520488" cy="648817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061" y="2272062"/>
            <a:ext cx="7339148" cy="1555603"/>
          </a:xfrm>
        </p:spPr>
        <p:txBody>
          <a:bodyPr anchor="b">
            <a:noAutofit/>
          </a:bodyPr>
          <a:lstStyle>
            <a:lvl1pPr algn="r">
              <a:defRPr sz="510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061" y="3827663"/>
            <a:ext cx="7339148" cy="103646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0703-232E-43A9-A6C2-AFC5FD2A5C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F1C0-BC4A-4217-8520-E9DD0CE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9" y="576015"/>
            <a:ext cx="8123180" cy="3216087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9" y="4224114"/>
            <a:ext cx="8123180" cy="1484414"/>
          </a:xfrm>
        </p:spPr>
        <p:txBody>
          <a:bodyPr anchor="ctr">
            <a:normAutofit/>
          </a:bodyPr>
          <a:lstStyle>
            <a:lvl1pPr marL="0" indent="0" algn="l">
              <a:buNone/>
              <a:defRPr sz="17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38" y="576016"/>
            <a:ext cx="7648325" cy="2856077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0895" y="3432093"/>
            <a:ext cx="6826611" cy="36001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1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32008" indent="0">
              <a:buFontTx/>
              <a:buNone/>
              <a:defRPr/>
            </a:lvl2pPr>
            <a:lvl3pPr marL="864017" indent="0">
              <a:buFontTx/>
              <a:buNone/>
              <a:defRPr/>
            </a:lvl3pPr>
            <a:lvl4pPr marL="1296025" indent="0">
              <a:buFontTx/>
              <a:buNone/>
              <a:defRPr/>
            </a:lvl4pPr>
            <a:lvl5pPr marL="172803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9" y="4224114"/>
            <a:ext cx="8123180" cy="1484414"/>
          </a:xfrm>
        </p:spPr>
        <p:txBody>
          <a:bodyPr anchor="ctr">
            <a:normAutofit/>
          </a:bodyPr>
          <a:lstStyle>
            <a:lvl1pPr marL="0" indent="0" algn="l">
              <a:buNone/>
              <a:defRPr sz="17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2025" y="746834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/>
            <a:r>
              <a:rPr lang="en-US" sz="75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3201" y="2727528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/>
            <a:r>
              <a:rPr lang="en-US" sz="75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0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18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9" y="1825550"/>
            <a:ext cx="8123180" cy="2452469"/>
          </a:xfrm>
        </p:spPr>
        <p:txBody>
          <a:bodyPr anchor="b">
            <a:normAutofit/>
          </a:bodyPr>
          <a:lstStyle>
            <a:lvl1pPr algn="l">
              <a:defRPr sz="41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9" y="4278019"/>
            <a:ext cx="8123180" cy="1430509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7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38" y="576016"/>
            <a:ext cx="7648325" cy="2856077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26" y="3792102"/>
            <a:ext cx="8123181" cy="48591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2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8" indent="0">
              <a:buFontTx/>
              <a:buNone/>
              <a:defRPr/>
            </a:lvl2pPr>
            <a:lvl3pPr marL="864017" indent="0">
              <a:buFontTx/>
              <a:buNone/>
              <a:defRPr/>
            </a:lvl3pPr>
            <a:lvl4pPr marL="1296025" indent="0">
              <a:buFontTx/>
              <a:buNone/>
              <a:defRPr/>
            </a:lvl4pPr>
            <a:lvl5pPr marL="172803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9" y="4278019"/>
            <a:ext cx="8123180" cy="1430509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025" y="746834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/>
            <a:r>
              <a:rPr lang="en-US" sz="75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3201" y="2727528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/>
          <a:p>
            <a:pPr lvl="0"/>
            <a:r>
              <a:rPr lang="en-US" sz="75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8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27" y="576016"/>
            <a:ext cx="8115181" cy="2856077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26" y="3792102"/>
            <a:ext cx="8123181" cy="48591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268">
                <a:solidFill>
                  <a:schemeClr val="accent1"/>
                </a:solidFill>
              </a:defRPr>
            </a:lvl1pPr>
            <a:lvl2pPr marL="432008" indent="0">
              <a:buFontTx/>
              <a:buNone/>
              <a:defRPr/>
            </a:lvl2pPr>
            <a:lvl3pPr marL="864017" indent="0">
              <a:buFontTx/>
              <a:buNone/>
              <a:defRPr/>
            </a:lvl3pPr>
            <a:lvl4pPr marL="1296025" indent="0">
              <a:buFontTx/>
              <a:buNone/>
              <a:defRPr/>
            </a:lvl4pPr>
            <a:lvl5pPr marL="172803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9" y="4278019"/>
            <a:ext cx="8123180" cy="1430509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8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8829" y="576015"/>
            <a:ext cx="1232880" cy="49621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29" y="576016"/>
            <a:ext cx="6671290" cy="4962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81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0035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2590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7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9" y="2552070"/>
            <a:ext cx="8123180" cy="1725950"/>
          </a:xfrm>
        </p:spPr>
        <p:txBody>
          <a:bodyPr anchor="b"/>
          <a:lstStyle>
            <a:lvl1pPr algn="l">
              <a:defRPr sz="37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9" y="4278019"/>
            <a:ext cx="8123180" cy="812998"/>
          </a:xfrm>
        </p:spPr>
        <p:txBody>
          <a:bodyPr anchor="t"/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28" y="2041557"/>
            <a:ext cx="3953586" cy="3666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9624" y="2041557"/>
            <a:ext cx="3953585" cy="3666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527" y="2041929"/>
            <a:ext cx="3955087" cy="544514"/>
          </a:xfrm>
        </p:spPr>
        <p:txBody>
          <a:bodyPr anchor="b">
            <a:noAutofit/>
          </a:bodyPr>
          <a:lstStyle>
            <a:lvl1pPr marL="0" indent="0">
              <a:buNone/>
              <a:defRPr sz="2268" b="0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27" y="2586443"/>
            <a:ext cx="3955087" cy="31220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8125" y="2041929"/>
            <a:ext cx="3955082" cy="544514"/>
          </a:xfrm>
        </p:spPr>
        <p:txBody>
          <a:bodyPr anchor="b">
            <a:noAutofit/>
          </a:bodyPr>
          <a:lstStyle>
            <a:lvl1pPr marL="0" indent="0">
              <a:buNone/>
              <a:defRPr sz="2268" b="0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8126" y="2586443"/>
            <a:ext cx="3955081" cy="31220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2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8" y="576015"/>
            <a:ext cx="8123180" cy="12480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8" y="1416042"/>
            <a:ext cx="3642228" cy="1208032"/>
          </a:xfrm>
        </p:spPr>
        <p:txBody>
          <a:bodyPr anchor="b">
            <a:normAutofit/>
          </a:bodyPr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64" y="486556"/>
            <a:ext cx="4264944" cy="522197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28" y="2624074"/>
            <a:ext cx="3642228" cy="244206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431879" indent="0">
              <a:buNone/>
              <a:defRPr sz="1323"/>
            </a:lvl2pPr>
            <a:lvl3pPr marL="863758" indent="0">
              <a:buNone/>
              <a:defRPr sz="1134"/>
            </a:lvl3pPr>
            <a:lvl4pPr marL="1295636" indent="0">
              <a:buNone/>
              <a:defRPr sz="945"/>
            </a:lvl4pPr>
            <a:lvl5pPr marL="1727514" indent="0">
              <a:buNone/>
              <a:defRPr sz="945"/>
            </a:lvl5pPr>
            <a:lvl6pPr marL="2159393" indent="0">
              <a:buNone/>
              <a:defRPr sz="945"/>
            </a:lvl6pPr>
            <a:lvl7pPr marL="2591272" indent="0">
              <a:buNone/>
              <a:defRPr sz="945"/>
            </a:lvl7pPr>
            <a:lvl8pPr marL="3023151" indent="0">
              <a:buNone/>
              <a:defRPr sz="945"/>
            </a:lvl8pPr>
            <a:lvl9pPr marL="345503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8" y="4536122"/>
            <a:ext cx="8123179" cy="535515"/>
          </a:xfrm>
        </p:spPr>
        <p:txBody>
          <a:bodyPr anchor="b">
            <a:normAutofit/>
          </a:bodyPr>
          <a:lstStyle>
            <a:lvl1pPr algn="l">
              <a:defRPr sz="22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0028" y="576016"/>
            <a:ext cx="8123180" cy="3633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28" y="5071638"/>
            <a:ext cx="8123179" cy="636890"/>
          </a:xfrm>
        </p:spPr>
        <p:txBody>
          <a:bodyPr>
            <a:normAutofit/>
          </a:bodyPr>
          <a:lstStyle>
            <a:lvl1pPr marL="0" indent="0">
              <a:buNone/>
              <a:defRPr sz="1134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000"/>
            <a:ext cx="11520488" cy="648817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28" y="576015"/>
            <a:ext cx="8123180" cy="1248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28" y="2041557"/>
            <a:ext cx="8123180" cy="366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289" y="5708528"/>
            <a:ext cx="8617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28" y="5708528"/>
            <a:ext cx="5950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7506" y="5708528"/>
            <a:ext cx="64570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614DF-0233-4000-13E8-852289A5B98B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311055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656" r:id="rId19"/>
  </p:sldLayoutIdLst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4006" indent="-324006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02013" indent="-270005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80021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12029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4037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76046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ts val="94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680" userDrawn="1">
          <p15:clr>
            <a:srgbClr val="F26B43"/>
          </p15:clr>
        </p15:guide>
        <p15:guide id="7" orient="horz" pos="907" userDrawn="1">
          <p15:clr>
            <a:srgbClr val="F26B43"/>
          </p15:clr>
        </p15:guide>
        <p15:guide id="8" orient="horz" pos="3855" userDrawn="1">
          <p15:clr>
            <a:srgbClr val="F26B43"/>
          </p15:clr>
        </p15:guide>
        <p15:guide id="9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edium.com/@awabmohammedomer/confusion-matrix-b504b8f8e1d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business-applications-release-notes/april19/business-intelligence/power-bi-service/pervasive-artificial-intelligence-bi/automl-binary-multinomial-classification-models" TargetMode="External"/><Relationship Id="rId2" Type="http://schemas.openxmlformats.org/officeDocument/2006/relationships/hyperlink" Target="https://docs.microsoft.com/en-us/power-bi/service-machine-learning-automat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optimumclick@gmail.com" TargetMode="External"/><Relationship Id="rId2" Type="http://schemas.openxmlformats.org/officeDocument/2006/relationships/hyperlink" Target="http://www.hectorv.com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janakirammsv/2018/04/15/why-automl-is-set-to-become-the-future-of-artificial-intelligence/#41a18f23780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854785"/>
            <a:ext cx="10800218" cy="2339975"/>
          </a:xfrm>
        </p:spPr>
        <p:txBody>
          <a:bodyPr/>
          <a:lstStyle/>
          <a:p>
            <a:r>
              <a:rPr lang="en-US" b="1" dirty="0"/>
              <a:t>Automated Machine Learning (</a:t>
            </a:r>
            <a:r>
              <a:rPr lang="en-US" b="1" dirty="0" err="1"/>
              <a:t>AutoML</a:t>
            </a:r>
            <a:r>
              <a:rPr lang="en-US" b="1" dirty="0"/>
              <a:t>) in Power BI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Hector Villafuerte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owerbi service  au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1" y="804234"/>
            <a:ext cx="9918268" cy="51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6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54270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436" y="5971151"/>
            <a:ext cx="11001897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1" dirty="0">
                <a:hlinkClick r:id="rId2"/>
              </a:rPr>
              <a:t>https://medium.com/@awabmohammedomer/confusion-matrix-b504b8f8e1d1</a:t>
            </a:r>
            <a:endParaRPr lang="en-US" sz="1701" dirty="0"/>
          </a:p>
        </p:txBody>
      </p:sp>
      <p:sp>
        <p:nvSpPr>
          <p:cNvPr id="3" name="Rectangle 2"/>
          <p:cNvSpPr/>
          <p:nvPr/>
        </p:nvSpPr>
        <p:spPr>
          <a:xfrm>
            <a:off x="156436" y="200413"/>
            <a:ext cx="3357009" cy="557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24" b="1" dirty="0">
                <a:latin typeface="medium-content-title-font"/>
              </a:rPr>
              <a:t>Confusion Matrix</a:t>
            </a:r>
          </a:p>
        </p:txBody>
      </p:sp>
      <p:pic>
        <p:nvPicPr>
          <p:cNvPr id="3076" name="Picture 4" descr="https://cdn-images-1.medium.com/max/800/1*lGv-xHUDnnDAKXGLesCkf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64" y="549397"/>
            <a:ext cx="5821882" cy="105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800/1*R6tkaVAzoAlCK4d7X3nBo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64" y="1604614"/>
            <a:ext cx="5882473" cy="92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3787" y="2182119"/>
            <a:ext cx="989695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( Recall )</a:t>
            </a:r>
          </a:p>
        </p:txBody>
      </p:sp>
      <p:pic>
        <p:nvPicPr>
          <p:cNvPr id="3080" name="Picture 8" descr="https://cdn-images-1.medium.com/max/800/1*SPliO9fu5dJx3NikiR7X6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08" y="2685526"/>
            <a:ext cx="5594465" cy="84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-images-1.medium.com/max/800/1*iD_8Ty8kYQuTJcr55juRl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86" y="3780801"/>
            <a:ext cx="5730228" cy="8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61551"/>
              </p:ext>
            </p:extLst>
          </p:nvPr>
        </p:nvGraphicFramePr>
        <p:xfrm>
          <a:off x="156437" y="882560"/>
          <a:ext cx="5155327" cy="251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62">
                <a:tc>
                  <a:txBody>
                    <a:bodyPr/>
                    <a:lstStyle/>
                    <a:p>
                      <a:r>
                        <a:rPr lang="en-US" dirty="0"/>
                        <a:t>n = 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marL="0" algn="l" defTabSz="576026" rtl="0" eaLnBrk="1" latinLnBrk="0" hangingPunct="1"/>
                      <a:endParaRPr lang="en-US" sz="2268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63">
                <a:tc rowSpan="2">
                  <a:txBody>
                    <a:bodyPr/>
                    <a:lstStyle/>
                    <a:p>
                      <a:pPr marL="0" algn="l" defTabSz="576026" rtl="0" eaLnBrk="1" latinLnBrk="0" hangingPunct="1"/>
                      <a:r>
                        <a:rPr lang="en-US" sz="2268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576026" rtl="0" eaLnBrk="1" latinLnBrk="0" hangingPunct="1"/>
                      <a:r>
                        <a:rPr lang="en-US" sz="2268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TP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435">
                <a:tc vMerge="1">
                  <a:txBody>
                    <a:bodyPr/>
                    <a:lstStyle/>
                    <a:p>
                      <a:pPr marL="0" algn="l" defTabSz="576026" rtl="0" eaLnBrk="1" latinLnBrk="0" hangingPunct="1"/>
                      <a:endParaRPr lang="en-US" sz="2268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FP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TN = 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45">
                <a:tc>
                  <a:txBody>
                    <a:bodyPr/>
                    <a:lstStyle/>
                    <a:p>
                      <a:pPr marL="0" algn="l" defTabSz="576026" rtl="0" eaLnBrk="1" latinLnBrk="0" hangingPunct="1"/>
                      <a:r>
                        <a:rPr lang="en-US" sz="2268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331" y="3802458"/>
            <a:ext cx="497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Accuracy = 86%</a:t>
            </a:r>
          </a:p>
          <a:p>
            <a:r>
              <a:rPr lang="en-US" dirty="0"/>
              <a:t>Recall      = 80%</a:t>
            </a:r>
          </a:p>
          <a:p>
            <a:r>
              <a:rPr lang="en-US" dirty="0"/>
              <a:t>Precision  = 19%</a:t>
            </a:r>
          </a:p>
          <a:p>
            <a:r>
              <a:rPr lang="en-US" dirty="0"/>
              <a:t>Specificity = 86%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8365" y="4412693"/>
            <a:ext cx="141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(Selectivity)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7886" y="1524000"/>
            <a:ext cx="5670587" cy="22568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288" y="968631"/>
            <a:ext cx="262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0-1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9222" y="2150076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8" y="1422099"/>
            <a:ext cx="2752725" cy="2400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697" y="423855"/>
            <a:ext cx="6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this accuracy ranking correct ?</a:t>
            </a:r>
          </a:p>
        </p:txBody>
      </p:sp>
    </p:spTree>
    <p:extLst>
      <p:ext uri="{BB962C8B-B14F-4D97-AF65-F5344CB8AC3E}">
        <p14:creationId xmlns:p14="http://schemas.microsoft.com/office/powerpoint/2010/main" val="279179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288" y="968631"/>
            <a:ext cx="262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0-1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9222" y="2150076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8" y="1422099"/>
            <a:ext cx="2752725" cy="2400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697" y="397279"/>
            <a:ext cx="6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this accuracy ranking correct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50" y="1048864"/>
            <a:ext cx="2773535" cy="27735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6643" y="4297487"/>
            <a:ext cx="7191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 of 90% for a credit card fraud detector model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 of 60% for a Stock Trading Model is excellent.</a:t>
            </a:r>
          </a:p>
        </p:txBody>
      </p:sp>
    </p:spTree>
    <p:extLst>
      <p:ext uri="{BB962C8B-B14F-4D97-AF65-F5344CB8AC3E}">
        <p14:creationId xmlns:p14="http://schemas.microsoft.com/office/powerpoint/2010/main" val="379590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F8610-73FC-E49C-EB3B-9B246D13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94" y="1021264"/>
            <a:ext cx="4438650" cy="118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1F87D-A388-75A2-CFFC-C8314CF32B1D}"/>
              </a:ext>
            </a:extLst>
          </p:cNvPr>
          <p:cNvSpPr txBox="1"/>
          <p:nvPr/>
        </p:nvSpPr>
        <p:spPr>
          <a:xfrm>
            <a:off x="6953006" y="2428029"/>
            <a:ext cx="201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FN Increase and FP decrease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C7042B-8D03-C20C-86FF-7450C6EC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04" y="2895652"/>
            <a:ext cx="4610100" cy="3324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E065D2-1EB8-0AA0-AE75-B8709CB45776}"/>
              </a:ext>
            </a:extLst>
          </p:cNvPr>
          <p:cNvSpPr txBox="1"/>
          <p:nvPr/>
        </p:nvSpPr>
        <p:spPr>
          <a:xfrm>
            <a:off x="3751101" y="4973053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03F80-651F-7D18-A40F-61D20D796899}"/>
              </a:ext>
            </a:extLst>
          </p:cNvPr>
          <p:cNvSpPr txBox="1"/>
          <p:nvPr/>
        </p:nvSpPr>
        <p:spPr>
          <a:xfrm>
            <a:off x="5127450" y="3797787"/>
            <a:ext cx="746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439B13-F479-ACBC-89E5-F9AFAA758F41}"/>
              </a:ext>
            </a:extLst>
          </p:cNvPr>
          <p:cNvCxnSpPr>
            <a:cxnSpLocks/>
          </p:cNvCxnSpPr>
          <p:nvPr/>
        </p:nvCxnSpPr>
        <p:spPr>
          <a:xfrm>
            <a:off x="3257041" y="1836821"/>
            <a:ext cx="604852" cy="3192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FE87AA-D965-43C4-D096-4866A5B18DB3}"/>
              </a:ext>
            </a:extLst>
          </p:cNvPr>
          <p:cNvCxnSpPr>
            <a:cxnSpLocks/>
          </p:cNvCxnSpPr>
          <p:nvPr/>
        </p:nvCxnSpPr>
        <p:spPr>
          <a:xfrm flipH="1">
            <a:off x="5732302" y="2045368"/>
            <a:ext cx="1363579" cy="19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96B067-338B-A2F7-DBB9-5AFC0FCF2169}"/>
              </a:ext>
            </a:extLst>
          </p:cNvPr>
          <p:cNvSpPr txBox="1"/>
          <p:nvPr/>
        </p:nvSpPr>
        <p:spPr>
          <a:xfrm>
            <a:off x="1386633" y="2316757"/>
            <a:ext cx="209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 increase and FN decrease</a:t>
            </a:r>
            <a:r>
              <a:rPr lang="en-US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B2AEC-0858-DFDF-0EFC-E35C3237C9D8}"/>
              </a:ext>
            </a:extLst>
          </p:cNvPr>
          <p:cNvSpPr txBox="1"/>
          <p:nvPr/>
        </p:nvSpPr>
        <p:spPr>
          <a:xfrm>
            <a:off x="3796040" y="379778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9AFE9-4B8F-1FB1-BB16-989743DAA17F}"/>
              </a:ext>
            </a:extLst>
          </p:cNvPr>
          <p:cNvSpPr txBox="1"/>
          <p:nvPr/>
        </p:nvSpPr>
        <p:spPr>
          <a:xfrm>
            <a:off x="5127450" y="4946623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29" name="Picture 6" descr="https://cdn-images-1.medium.com/max/800/1*R6tkaVAzoAlCK4d7X3nBog.png">
            <a:extLst>
              <a:ext uri="{FF2B5EF4-FFF2-40B4-BE49-F238E27FC236}">
                <a16:creationId xmlns:a16="http://schemas.microsoft.com/office/drawing/2014/main" id="{6922A38D-6128-D5DA-EAF3-52F4A132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9" y="646144"/>
            <a:ext cx="3426311" cy="539644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https://cdn-images-1.medium.com/max/800/1*SPliO9fu5dJx3NikiR7X6g.png">
            <a:extLst>
              <a:ext uri="{FF2B5EF4-FFF2-40B4-BE49-F238E27FC236}">
                <a16:creationId xmlns:a16="http://schemas.microsoft.com/office/drawing/2014/main" id="{D3E4C0E9-56D2-C796-E4A9-1E9CD07F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01" y="741520"/>
            <a:ext cx="4036757" cy="610560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7520EE-B677-3A29-5805-CF2C6B760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881" y="3519636"/>
            <a:ext cx="3200918" cy="28938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C74272-94A1-D697-039E-D91DFEF01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72" y="3519636"/>
            <a:ext cx="3061622" cy="220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E636F-8D44-362C-6A28-2D7F21017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437" y="3720023"/>
            <a:ext cx="644997" cy="20368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F9DAF1E-178F-564E-0775-D3A3C2EA04CC}"/>
              </a:ext>
            </a:extLst>
          </p:cNvPr>
          <p:cNvSpPr/>
          <p:nvPr/>
        </p:nvSpPr>
        <p:spPr>
          <a:xfrm>
            <a:off x="83526" y="3433010"/>
            <a:ext cx="3225010" cy="539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6D12E-4F31-3221-7912-F2E1ED38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4" y="211137"/>
            <a:ext cx="10496550" cy="605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B81E7-8029-2E19-DD33-46899F24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24" y="2948894"/>
            <a:ext cx="4086225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0EECAE-2DCB-83B6-277F-A7D6052BF87F}"/>
              </a:ext>
            </a:extLst>
          </p:cNvPr>
          <p:cNvCxnSpPr/>
          <p:nvPr/>
        </p:nvCxnSpPr>
        <p:spPr>
          <a:xfrm flipH="1" flipV="1">
            <a:off x="3692434" y="3526971"/>
            <a:ext cx="3230880" cy="2046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54543E1-B307-6F0C-93F5-576E51AF69CC}"/>
              </a:ext>
            </a:extLst>
          </p:cNvPr>
          <p:cNvSpPr/>
          <p:nvPr/>
        </p:nvSpPr>
        <p:spPr>
          <a:xfrm>
            <a:off x="6923314" y="5485969"/>
            <a:ext cx="524240" cy="3666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550187-4806-CDF8-F029-15304B27B352}"/>
              </a:ext>
            </a:extLst>
          </p:cNvPr>
          <p:cNvSpPr/>
          <p:nvPr/>
        </p:nvSpPr>
        <p:spPr>
          <a:xfrm>
            <a:off x="3168194" y="3160282"/>
            <a:ext cx="524240" cy="3666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130E1-55E9-0953-C8A2-AF69F201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9" y="0"/>
            <a:ext cx="9670158" cy="6480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B04F37-43D9-FA8F-4360-6ECFA6A14301}"/>
              </a:ext>
            </a:extLst>
          </p:cNvPr>
          <p:cNvSpPr txBox="1"/>
          <p:nvPr/>
        </p:nvSpPr>
        <p:spPr>
          <a:xfrm>
            <a:off x="9042506" y="6024545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1-Specificity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70A6A-4EF6-9304-5490-A2CD27A1CCBA}"/>
              </a:ext>
            </a:extLst>
          </p:cNvPr>
          <p:cNvSpPr txBox="1"/>
          <p:nvPr/>
        </p:nvSpPr>
        <p:spPr>
          <a:xfrm>
            <a:off x="5406677" y="3337950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Sensitivity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73C3-795C-35BC-01CE-80BC3BCAC404}"/>
              </a:ext>
            </a:extLst>
          </p:cNvPr>
          <p:cNvSpPr txBox="1"/>
          <p:nvPr/>
        </p:nvSpPr>
        <p:spPr>
          <a:xfrm>
            <a:off x="7104689" y="3168672"/>
            <a:ext cx="1306286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closer the better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EF5BC-D103-85B3-7CDC-137CDB4A2988}"/>
              </a:ext>
            </a:extLst>
          </p:cNvPr>
          <p:cNvCxnSpPr>
            <a:cxnSpLocks/>
          </p:cNvCxnSpPr>
          <p:nvPr/>
        </p:nvCxnSpPr>
        <p:spPr>
          <a:xfrm flipH="1" flipV="1">
            <a:off x="6313714" y="2708366"/>
            <a:ext cx="1428206" cy="171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A1C7D9-3AFD-4914-CD8E-FDE2992D3D98}"/>
              </a:ext>
            </a:extLst>
          </p:cNvPr>
          <p:cNvSpPr txBox="1"/>
          <p:nvPr/>
        </p:nvSpPr>
        <p:spPr>
          <a:xfrm>
            <a:off x="2769326" y="309533"/>
            <a:ext cx="579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Operating Characteristics (ROC) curve</a:t>
            </a:r>
          </a:p>
        </p:txBody>
      </p:sp>
    </p:spTree>
    <p:extLst>
      <p:ext uri="{BB962C8B-B14F-4D97-AF65-F5344CB8AC3E}">
        <p14:creationId xmlns:p14="http://schemas.microsoft.com/office/powerpoint/2010/main" val="99006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FA470-C480-0648-E893-E83EB950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9" y="1396999"/>
            <a:ext cx="10953750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9BDAC-95D5-AD68-6DD7-DE39BD2D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9" y="540022"/>
            <a:ext cx="192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BB183-4352-4B37-E2D9-22E27633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3" y="0"/>
            <a:ext cx="10371802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680" y="1022721"/>
            <a:ext cx="10183132" cy="387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24" b="1" dirty="0"/>
              <a:t>Hector Villafuerte</a:t>
            </a:r>
          </a:p>
          <a:p>
            <a:endParaRPr lang="en-US" sz="3024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90" dirty="0"/>
              <a:t>Business Intelligence Solutions Architect Professional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90" dirty="0"/>
              <a:t>Microsoft Certified Technology Specialist, SQL, Dynamics CRM - MCTS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90" dirty="0"/>
              <a:t>Works with SQL Server, Excel, Power BI, SSIS, SSAS, SSRS, SharePoint, Dynamics CRM and Azure PAAS.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90" dirty="0"/>
              <a:t>Microsoft Certified Professional Developer – MCPD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90" dirty="0"/>
              <a:t>Full-stack .NET Developer and Web Applications Architect.</a:t>
            </a:r>
          </a:p>
          <a:p>
            <a:pPr lvl="1"/>
            <a:endParaRPr lang="en-US" sz="189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90" dirty="0"/>
              <a:t>Reach me at:</a:t>
            </a:r>
          </a:p>
          <a:p>
            <a:pPr lvl="2"/>
            <a:r>
              <a:rPr lang="en-US" sz="1701" dirty="0"/>
              <a:t>hectorvmail@gmail.com</a:t>
            </a:r>
          </a:p>
          <a:p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315793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89869-54CA-C2E9-9BE1-024D2A4D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1580152"/>
            <a:ext cx="6762750" cy="1971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F550A-743C-DD19-0BB6-5897EAE70DBB}"/>
              </a:ext>
            </a:extLst>
          </p:cNvPr>
          <p:cNvSpPr txBox="1"/>
          <p:nvPr/>
        </p:nvSpPr>
        <p:spPr>
          <a:xfrm>
            <a:off x="1018903" y="633507"/>
            <a:ext cx="576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F1 score is defined as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harmonic mean between precision and recall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0F3A4-0CB0-E398-C91F-2F0DD855873B}"/>
              </a:ext>
            </a:extLst>
          </p:cNvPr>
          <p:cNvSpPr txBox="1"/>
          <p:nvPr/>
        </p:nvSpPr>
        <p:spPr>
          <a:xfrm>
            <a:off x="809897" y="4088563"/>
            <a:ext cx="10293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https://www.kaggle.com/competitions/predict-student-performance-from-game-play/overview/efficiency-prize-evaluation</a:t>
            </a:r>
          </a:p>
        </p:txBody>
      </p:sp>
    </p:spTree>
    <p:extLst>
      <p:ext uri="{BB962C8B-B14F-4D97-AF65-F5344CB8AC3E}">
        <p14:creationId xmlns:p14="http://schemas.microsoft.com/office/powerpoint/2010/main" val="351050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2CA544-A46E-595B-276A-5D0CF1108CD6}"/>
              </a:ext>
            </a:extLst>
          </p:cNvPr>
          <p:cNvSpPr txBox="1"/>
          <p:nvPr/>
        </p:nvSpPr>
        <p:spPr>
          <a:xfrm>
            <a:off x="597400" y="5712808"/>
            <a:ext cx="1011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https://www.kaggle.com/code/soham1024/know-about-different-automl-frameworks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E2270C-B068-3C0B-D836-060F6B87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28" y="502308"/>
            <a:ext cx="6781967" cy="51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FDA88-DEC3-A877-AEC6-9834EBA62299}"/>
              </a:ext>
            </a:extLst>
          </p:cNvPr>
          <p:cNvSpPr txBox="1"/>
          <p:nvPr/>
        </p:nvSpPr>
        <p:spPr>
          <a:xfrm>
            <a:off x="950328" y="1329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0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309" y="822879"/>
            <a:ext cx="9835978" cy="3116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46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 </a:t>
            </a:r>
            <a:r>
              <a:rPr lang="en-US" sz="2646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AutoML</a:t>
            </a:r>
            <a:r>
              <a:rPr lang="en-US" sz="2646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resources:</a:t>
            </a:r>
            <a:endParaRPr lang="en-US" sz="2646" b="1" dirty="0"/>
          </a:p>
          <a:p>
            <a:endParaRPr lang="en-US" sz="1600" b="1" dirty="0"/>
          </a:p>
          <a:p>
            <a:r>
              <a:rPr lang="en-US" sz="1600" b="1" dirty="0"/>
              <a:t>Automated Machine Learning in Power BI</a:t>
            </a:r>
          </a:p>
          <a:p>
            <a:r>
              <a:rPr lang="en-US" sz="1134" dirty="0">
                <a:hlinkClick r:id="rId2"/>
              </a:rPr>
              <a:t>https://docs.microsoft.com/en-us/power-bi/service-machine-learning-automated</a:t>
            </a:r>
            <a:endParaRPr lang="en-US" sz="1134" dirty="0"/>
          </a:p>
          <a:p>
            <a:r>
              <a:rPr lang="en-US" sz="1701" b="1" dirty="0" err="1"/>
              <a:t>AutoML</a:t>
            </a:r>
            <a:r>
              <a:rPr lang="en-US" sz="1701" b="1" dirty="0"/>
              <a:t>: Binary and Multinomial Classification Models</a:t>
            </a:r>
          </a:p>
          <a:p>
            <a:r>
              <a:rPr lang="en-US" sz="1134" dirty="0">
                <a:hlinkClick r:id="rId3"/>
              </a:rPr>
              <a:t>https://docs.microsoft.com/en-us/business-applications-release-notes/april19/business-intelligence/power-bi-service/pervasive-artificial-intelligence-bi/automl-binary-multinomial-classification-models</a:t>
            </a:r>
            <a:endParaRPr lang="en-US" sz="1134" dirty="0"/>
          </a:p>
          <a:p>
            <a:endParaRPr lang="en-US" sz="1701" dirty="0"/>
          </a:p>
          <a:p>
            <a:endParaRPr lang="en-US" sz="1701" dirty="0"/>
          </a:p>
          <a:p>
            <a:endParaRPr lang="en-US" sz="1701" dirty="0"/>
          </a:p>
          <a:p>
            <a:endParaRPr lang="en-US" sz="1701" dirty="0"/>
          </a:p>
          <a:p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14856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439" y="4185955"/>
            <a:ext cx="3872105" cy="128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46" dirty="0"/>
              <a:t>Hector Villafuerte</a:t>
            </a:r>
          </a:p>
          <a:p>
            <a:r>
              <a:rPr lang="de-DE" sz="1701" dirty="0"/>
              <a:t>Blog: </a:t>
            </a:r>
            <a:r>
              <a:rPr lang="de-DE" sz="1701" dirty="0">
                <a:hlinkClick r:id="rId2"/>
              </a:rPr>
              <a:t>www.hectorv.com</a:t>
            </a:r>
            <a:endParaRPr lang="de-DE" sz="1701" dirty="0"/>
          </a:p>
          <a:p>
            <a:r>
              <a:rPr lang="de-DE" sz="1701" dirty="0"/>
              <a:t>E-mail: </a:t>
            </a:r>
            <a:r>
              <a:rPr lang="de-DE" sz="1701" dirty="0">
                <a:hlinkClick r:id="rId3"/>
              </a:rPr>
              <a:t>hectorvmail@gmail.com</a:t>
            </a:r>
            <a:endParaRPr lang="de-DE" sz="1701" dirty="0"/>
          </a:p>
          <a:p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Introduction to </a:t>
            </a:r>
            <a:r>
              <a:rPr lang="en-US" b="1" dirty="0" err="1"/>
              <a:t>AutoML</a:t>
            </a:r>
            <a:endParaRPr lang="en-US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Build a Machine Learning model in Power BI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a dataflow with the input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and train a machine learning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Review the model validation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Apply the model to a dataflow 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Using the scored output from the model in a Power BI report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268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AutoML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2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aditional ML vs. Au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" y="947351"/>
            <a:ext cx="11254148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6035" y="5754513"/>
            <a:ext cx="10846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Source: https://www.forbes.com/sites/janakirammsv/2018/04/15/why-automl-is-set-to-become-the-future-of-artificial-intelligence/#41a18f23780a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18661" y="209435"/>
            <a:ext cx="8228793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24" b="1" dirty="0" err="1"/>
              <a:t>AutoML</a:t>
            </a:r>
            <a:r>
              <a:rPr lang="en-US" sz="3024" b="1" dirty="0"/>
              <a:t>: Automated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5473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 Service: Part 1 — An Introduction | by Pankaj  Jainani | Towards Data Science">
            <a:extLst>
              <a:ext uri="{FF2B5EF4-FFF2-40B4-BE49-F238E27FC236}">
                <a16:creationId xmlns:a16="http://schemas.microsoft.com/office/drawing/2014/main" id="{ACC43D3C-E351-436F-7E8A-8A6CE253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65" y="4006766"/>
            <a:ext cx="2496177" cy="11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1363F-BF53-A215-62BB-12B7CF75AA66}"/>
              </a:ext>
            </a:extLst>
          </p:cNvPr>
          <p:cNvSpPr txBox="1"/>
          <p:nvPr/>
        </p:nvSpPr>
        <p:spPr>
          <a:xfrm>
            <a:off x="858253" y="63330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AutoML</a:t>
            </a:r>
            <a:r>
              <a:rPr lang="en-US" dirty="0"/>
              <a:t> supported</a:t>
            </a:r>
          </a:p>
        </p:txBody>
      </p:sp>
      <p:pic>
        <p:nvPicPr>
          <p:cNvPr id="2056" name="Picture 8" descr="Azure Databricks overview | AzureGuru - You can be an Azure master">
            <a:extLst>
              <a:ext uri="{FF2B5EF4-FFF2-40B4-BE49-F238E27FC236}">
                <a16:creationId xmlns:a16="http://schemas.microsoft.com/office/drawing/2014/main" id="{F9A42A72-0391-039A-F071-4266195F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8" y="4006766"/>
            <a:ext cx="2675772" cy="10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8A9662-2D95-079F-6155-A43621B9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8" y="1283831"/>
            <a:ext cx="5416467" cy="295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5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2A12A-476D-8ACF-78CA-1C0192AE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" y="101795"/>
            <a:ext cx="10466809" cy="5702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2FFE7-F654-3760-1CC7-5DB915FC9070}"/>
              </a:ext>
            </a:extLst>
          </p:cNvPr>
          <p:cNvSpPr txBox="1"/>
          <p:nvPr/>
        </p:nvSpPr>
        <p:spPr>
          <a:xfrm>
            <a:off x="341151" y="5855239"/>
            <a:ext cx="328935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Prices updated on 2/9/2023</a:t>
            </a:r>
          </a:p>
        </p:txBody>
      </p:sp>
    </p:spTree>
    <p:extLst>
      <p:ext uri="{BB962C8B-B14F-4D97-AF65-F5344CB8AC3E}">
        <p14:creationId xmlns:p14="http://schemas.microsoft.com/office/powerpoint/2010/main" val="5474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A0391-2BDC-2A18-1C7A-39222C7B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" y="275952"/>
            <a:ext cx="10519863" cy="5413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0867F-1059-6CEA-E0DE-E855A9E0C979}"/>
              </a:ext>
            </a:extLst>
          </p:cNvPr>
          <p:cNvSpPr txBox="1"/>
          <p:nvPr/>
        </p:nvSpPr>
        <p:spPr>
          <a:xfrm>
            <a:off x="341151" y="5855239"/>
            <a:ext cx="328935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Prices updated on 2/9/2023</a:t>
            </a:r>
          </a:p>
        </p:txBody>
      </p:sp>
    </p:spTree>
    <p:extLst>
      <p:ext uri="{BB962C8B-B14F-4D97-AF65-F5344CB8AC3E}">
        <p14:creationId xmlns:p14="http://schemas.microsoft.com/office/powerpoint/2010/main" val="237117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– Auto ML </a:t>
            </a:r>
            <a:br>
              <a:rPr lang="en-US" dirty="0"/>
            </a:br>
            <a:r>
              <a:rPr lang="en-US" dirty="0"/>
              <a:t>Binary Classification</a:t>
            </a:r>
            <a:br>
              <a:rPr lang="en-US" dirty="0"/>
            </a:br>
            <a:r>
              <a:rPr lang="en-US" dirty="0"/>
              <a:t>DEMO  </a:t>
            </a:r>
          </a:p>
        </p:txBody>
      </p:sp>
    </p:spTree>
    <p:extLst>
      <p:ext uri="{BB962C8B-B14F-4D97-AF65-F5344CB8AC3E}">
        <p14:creationId xmlns:p14="http://schemas.microsoft.com/office/powerpoint/2010/main" val="1736129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13630</TotalTime>
  <Words>425</Words>
  <Application>Microsoft Office PowerPoint</Application>
  <PresentationFormat>Custom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medium-content-title-font</vt:lpstr>
      <vt:lpstr>Quattrocento Sans</vt:lpstr>
      <vt:lpstr>Roboto</vt:lpstr>
      <vt:lpstr>Segoe UI</vt:lpstr>
      <vt:lpstr>Trebuchet MS</vt:lpstr>
      <vt:lpstr>Wingdings</vt:lpstr>
      <vt:lpstr>Wingdings 3</vt:lpstr>
      <vt:lpstr>Facet</vt:lpstr>
      <vt:lpstr>Automated Machine Learning (AutoML) in Power BI</vt:lpstr>
      <vt:lpstr>PowerPoint Presentation</vt:lpstr>
      <vt:lpstr>Agenda</vt:lpstr>
      <vt:lpstr>Introduction to AutoML </vt:lpstr>
      <vt:lpstr>PowerPoint Presentation</vt:lpstr>
      <vt:lpstr>PowerPoint Presentation</vt:lpstr>
      <vt:lpstr>PowerPoint Presentation</vt:lpstr>
      <vt:lpstr>PowerPoint Presentation</vt:lpstr>
      <vt:lpstr>Power BI – Auto ML  Binary Classification DEMO  </vt:lpstr>
      <vt:lpstr>PowerPoint Presentation</vt:lpstr>
      <vt:lpstr>ML performance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Hector Villafuerte</cp:lastModifiedBy>
  <cp:revision>138</cp:revision>
  <dcterms:created xsi:type="dcterms:W3CDTF">2011-08-19T20:30:49Z</dcterms:created>
  <dcterms:modified xsi:type="dcterms:W3CDTF">2023-02-14T22:13:43Z</dcterms:modified>
</cp:coreProperties>
</file>