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0" r:id="rId5"/>
    <p:sldId id="258" r:id="rId6"/>
    <p:sldId id="259" r:id="rId7"/>
    <p:sldId id="262" r:id="rId8"/>
    <p:sldId id="260" r:id="rId9"/>
    <p:sldId id="263" r:id="rId10"/>
    <p:sldId id="264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12/04/2018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12/04/2018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12/04/2018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12/04/2018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12/04/2018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12/04/2018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12/04/2018</a:t>
            </a:fld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12/04/2018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12/04/2018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12/04/2018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12/04/2018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12/04/2018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developerworks/cn/java/j-jtp/part2/index.html" TargetMode="External"/><Relationship Id="rId3" Type="http://schemas.openxmlformats.org/officeDocument/2006/relationships/hyperlink" Target="https://www.infoq.cn/article/JTDS" TargetMode="External"/><Relationship Id="rId7" Type="http://schemas.openxmlformats.org/officeDocument/2006/relationships/hyperlink" Target="https://www.ibm.com/developerworks/cn/java/j-jtp0305.html" TargetMode="External"/><Relationship Id="rId2" Type="http://schemas.openxmlformats.org/officeDocument/2006/relationships/hyperlink" Target="https://www.infoq.com/books/JT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cess.redhat.com/documentation/en-us/jboss_enterprise_application_platform/6/html-single/development_guide/" TargetMode="External"/><Relationship Id="rId5" Type="http://schemas.openxmlformats.org/officeDocument/2006/relationships/hyperlink" Target="https://download.oracle.com/otn-pub/jcp/7309-jts-1.0-spec-oth-JSpec/jts1_0-spec.pdf" TargetMode="External"/><Relationship Id="rId4" Type="http://schemas.openxmlformats.org/officeDocument/2006/relationships/hyperlink" Target="https://download.oracle.com/otn-pub/jcp/jta-1_2-mrel2-eval-spec/JTA1.2Specification.pdf" TargetMode="External"/><Relationship Id="rId9" Type="http://schemas.openxmlformats.org/officeDocument/2006/relationships/hyperlink" Target="https://www.ibm.com/developerworks/cn/java/j-jtp/part1/index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2.5.x/reference/transaction.html" TargetMode="External"/><Relationship Id="rId2" Type="http://schemas.openxmlformats.org/officeDocument/2006/relationships/hyperlink" Target="https://docs.jboss.org/jbossas/jboss4guide/r5/html/ch4.chap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world.com/article/2077714/java-web-development/xa-transactions-using-spring.html?page=2" TargetMode="External"/><Relationship Id="rId4" Type="http://schemas.openxmlformats.org/officeDocument/2006/relationships/hyperlink" Target="https://www.javaworld.com/article/2077714/java-web-development/xa-transactions-using-spri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otm.objectweb.org/" TargetMode="External"/><Relationship Id="rId2" Type="http://schemas.openxmlformats.org/officeDocument/2006/relationships/hyperlink" Target="http://www.jboss.org/jbosst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Transaction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Concept and Design Strategy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838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Programmatic </a:t>
            </a:r>
            <a:r>
              <a:rPr lang="en-US" altLang="zh-CN" dirty="0" smtClean="0"/>
              <a:t>Transaction </a:t>
            </a:r>
            <a:r>
              <a:rPr lang="en-US" altLang="zh-CN" dirty="0" smtClean="0"/>
              <a:t>Model</a:t>
            </a:r>
            <a:endParaRPr lang="zh-CN" alt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400" y="1600200"/>
            <a:ext cx="82296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Declarative </a:t>
            </a:r>
            <a:r>
              <a:rPr lang="en-US" altLang="zh-CN" dirty="0" smtClean="0"/>
              <a:t>Transaction Model Example </a:t>
            </a:r>
            <a:endParaRPr lang="zh-CN" altLang="en-US" dirty="0" err="1" smtClean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58578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Declarative </a:t>
            </a:r>
            <a:r>
              <a:rPr lang="en-US" altLang="zh-CN" dirty="0" smtClean="0"/>
              <a:t>Transaction Model Example </a:t>
            </a:r>
            <a:endParaRPr lang="zh-CN" altLang="en-US" dirty="0" err="1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81000" y="1828800"/>
            <a:ext cx="76962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ea typeface="宋体" charset="-122"/>
              </a:rPr>
              <a:t>Transaction Attribute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Required</a:t>
            </a:r>
          </a:p>
          <a:p>
            <a:pPr lvl="1"/>
            <a:r>
              <a:rPr lang="en-US" altLang="zh-CN" dirty="0" smtClean="0">
                <a:ea typeface="宋体" charset="-122"/>
              </a:rPr>
              <a:t>Mandatory</a:t>
            </a:r>
          </a:p>
          <a:p>
            <a:pPr lvl="1"/>
            <a:r>
              <a:rPr lang="en-US" altLang="zh-CN" dirty="0" smtClean="0">
                <a:ea typeface="宋体" charset="-122"/>
              </a:rPr>
              <a:t>RequiresNew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Support</a:t>
            </a:r>
          </a:p>
          <a:p>
            <a:pPr lvl="1"/>
            <a:r>
              <a:rPr lang="en-US" altLang="zh-CN" dirty="0" smtClean="0">
                <a:ea typeface="宋体" charset="-122"/>
              </a:rPr>
              <a:t>NotSupported</a:t>
            </a:r>
          </a:p>
          <a:p>
            <a:pPr lvl="1"/>
            <a:r>
              <a:rPr lang="en-US" altLang="zh-CN" dirty="0" smtClean="0">
                <a:ea typeface="宋体" charset="-122"/>
              </a:rPr>
              <a:t>Never</a:t>
            </a:r>
            <a:endParaRPr lang="en-US" dirty="0" smtClean="0"/>
          </a:p>
        </p:txBody>
      </p:sp>
      <p:sp>
        <p:nvSpPr>
          <p:cNvPr id="12" name="矩形 11"/>
          <p:cNvSpPr/>
          <p:nvPr/>
        </p:nvSpPr>
        <p:spPr>
          <a:xfrm>
            <a:off x="457200" y="4572000"/>
            <a:ext cx="7239000" cy="13157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65760" indent="-256032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altLang="zh-CN" sz="2400" dirty="0" smtClean="0">
                <a:ea typeface="宋体" charset="-122"/>
              </a:rPr>
              <a:t>Exception Handling and Rollback</a:t>
            </a:r>
          </a:p>
          <a:p>
            <a:pPr marL="658368" lvl="1" indent="-246888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buFont typeface="Georgia"/>
              <a:buChar char="▫"/>
            </a:pPr>
            <a:r>
              <a:rPr lang="en-US" altLang="zh-CN" sz="2200" dirty="0" smtClean="0">
                <a:solidFill>
                  <a:schemeClr val="accent2"/>
                </a:solidFill>
                <a:ea typeface="宋体" charset="-122"/>
              </a:rPr>
              <a:t>@ApplicationException(rollback=true)</a:t>
            </a:r>
          </a:p>
          <a:p>
            <a:pPr marL="658368" lvl="1" indent="-246888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buFont typeface="Georgia"/>
              <a:buChar char="▫"/>
            </a:pPr>
            <a:r>
              <a:rPr lang="en-US" altLang="zh-CN" sz="2200" dirty="0" smtClean="0">
                <a:solidFill>
                  <a:schemeClr val="accent2"/>
                </a:solidFill>
                <a:ea typeface="宋体" charset="-122"/>
              </a:rPr>
              <a:t>setRollBackOnly</a:t>
            </a:r>
          </a:p>
          <a:p>
            <a:pPr marL="658368" lvl="1" indent="-246888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buFont typeface="Georgia"/>
              <a:buChar char="▫"/>
            </a:pPr>
            <a:r>
              <a:rPr lang="en-US" altLang="zh-CN" sz="2200" dirty="0" smtClean="0">
                <a:solidFill>
                  <a:schemeClr val="accent2"/>
                </a:solidFill>
                <a:ea typeface="宋体" charset="-122"/>
              </a:rPr>
              <a:t>javax.ejb.EJBException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Declarative </a:t>
            </a:r>
            <a:r>
              <a:rPr lang="en-US" altLang="zh-CN" dirty="0" smtClean="0"/>
              <a:t>Transaction Model Example </a:t>
            </a:r>
            <a:endParaRPr lang="zh-CN" altLang="en-US" dirty="0" err="1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676400"/>
            <a:ext cx="8229600" cy="3886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Transaction Isolation Level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962400"/>
            <a:ext cx="47720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XA Transaction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981200"/>
            <a:ext cx="6192837" cy="3014663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03262" y="5111750"/>
            <a:ext cx="7467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The XA interface is a bi-directional system-level interface which forms the communication bridge between Transaction Manager and one </a:t>
            </a:r>
          </a:p>
          <a:p>
            <a:r>
              <a:rPr lang="en-US" altLang="zh-CN"/>
              <a:t>or more Resource Managers. So it’s support two phase commit.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XA Transaction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" y="167640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When should you use XA</a:t>
            </a:r>
            <a:r>
              <a:rPr lang="en-US" altLang="zh-CN" dirty="0" smtClean="0">
                <a:ea typeface="宋体" charset="-122"/>
              </a:rPr>
              <a:t>:  It </a:t>
            </a:r>
            <a:r>
              <a:rPr lang="en-US" altLang="zh-CN" dirty="0" smtClean="0">
                <a:ea typeface="宋体" charset="-122"/>
              </a:rPr>
              <a:t>should only be used if you are coordinating </a:t>
            </a:r>
            <a:r>
              <a:rPr lang="en-US" altLang="zh-CN" b="1" dirty="0" smtClean="0">
                <a:ea typeface="宋体" charset="-122"/>
              </a:rPr>
              <a:t>multiple resources</a:t>
            </a:r>
            <a:r>
              <a:rPr lang="en-US" altLang="zh-CN" dirty="0" smtClean="0">
                <a:ea typeface="宋体" charset="-122"/>
              </a:rPr>
              <a:t> (i.e. databases and message queues or topics) </a:t>
            </a:r>
            <a:r>
              <a:rPr lang="en-US" altLang="zh-CN" b="1" i="1" dirty="0" smtClean="0">
                <a:ea typeface="宋体" charset="-122"/>
              </a:rPr>
              <a:t>with in the same transaction context</a:t>
            </a:r>
            <a:r>
              <a:rPr lang="en-US" altLang="zh-CN" b="1" i="1" dirty="0" smtClean="0">
                <a:ea typeface="宋体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b="1" i="1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Multiple </a:t>
            </a:r>
            <a:r>
              <a:rPr lang="en-US" altLang="zh-CN" dirty="0" smtClean="0">
                <a:ea typeface="宋体" charset="-122"/>
              </a:rPr>
              <a:t>resources would typically include accessing two or more databases (not tables, but separate database), a database and a message queue, or multiple message queues.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33400" y="39624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Two-Phase Commit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 smtClean="0">
                <a:ea typeface="宋体" charset="-122"/>
              </a:rPr>
              <a:t>When commit() request is issued from the client to transaction manager.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chemeClr val="accent1"/>
                </a:solidFill>
                <a:ea typeface="宋体" charset="-122"/>
              </a:rPr>
              <a:t>Phase one: Prepare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1.All </a:t>
            </a:r>
            <a:r>
              <a:rPr lang="en-US" altLang="zh-CN" dirty="0" smtClean="0">
                <a:ea typeface="宋体" charset="-122"/>
              </a:rPr>
              <a:t>participants will be asked whether they are ready to commit their work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2.Respond </a:t>
            </a:r>
            <a:r>
              <a:rPr lang="en-US" altLang="zh-CN" dirty="0" smtClean="0">
                <a:ea typeface="宋体" charset="-122"/>
              </a:rPr>
              <a:t>with “Ready”, “Read-only”, “Not-Ready”</a:t>
            </a:r>
          </a:p>
          <a:p>
            <a:r>
              <a:rPr lang="en-US" altLang="zh-CN" sz="1600" b="1" dirty="0" smtClean="0">
                <a:solidFill>
                  <a:schemeClr val="accent1"/>
                </a:solidFill>
                <a:ea typeface="宋体" charset="-122"/>
              </a:rPr>
              <a:t>Phase two: Commit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Based </a:t>
            </a:r>
            <a:r>
              <a:rPr lang="en-US" altLang="zh-CN" dirty="0" smtClean="0">
                <a:ea typeface="宋体" charset="-122"/>
              </a:rPr>
              <a:t>on all response, determine commit or rollback.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Transaction Design Patterns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49424"/>
            <a:ext cx="8077200" cy="346557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charset="-122"/>
              </a:rPr>
              <a:t>Client Owner Transaction Design </a:t>
            </a:r>
            <a:r>
              <a:rPr lang="en-US" altLang="zh-CN" sz="2000" dirty="0" smtClean="0">
                <a:ea typeface="宋体" charset="-122"/>
              </a:rPr>
              <a:t>Pattern</a:t>
            </a:r>
          </a:p>
          <a:p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Domain Service Owner Transaction Design </a:t>
            </a:r>
            <a:r>
              <a:rPr lang="en-US" altLang="zh-CN" sz="2000" dirty="0" smtClean="0">
                <a:ea typeface="宋体" charset="-122"/>
              </a:rPr>
              <a:t>Pattern</a:t>
            </a:r>
          </a:p>
          <a:p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Server Delegate Owner Transaction Design Pattern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Client Owner 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3541776"/>
          </a:xfrm>
        </p:spPr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When: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zh-CN" sz="1700" b="1" dirty="0" smtClean="0">
              <a:solidFill>
                <a:schemeClr val="accent1"/>
              </a:solidFill>
              <a:ea typeface="宋体" charset="-122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1</a:t>
            </a: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. </a:t>
            </a: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The client requires multiple (remote/local) calls to domain service objects to fulfill a single business request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zh-CN" sz="1700" b="1" dirty="0" smtClean="0">
              <a:solidFill>
                <a:schemeClr val="accent1"/>
              </a:solidFill>
              <a:ea typeface="宋体" charset="-122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2. ACID properties must be maintained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altLang="zh-CN" sz="1700" b="1" dirty="0" smtClean="0">
              <a:solidFill>
                <a:schemeClr val="accent1"/>
              </a:solidFill>
              <a:ea typeface="宋体" charset="-122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3. Domain service objects are fine-grained and no aggregate services exist to combine business request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altLang="zh-CN" sz="1700" b="1" dirty="0" smtClean="0">
              <a:solidFill>
                <a:schemeClr val="accent1"/>
              </a:solidFill>
              <a:ea typeface="宋体" charset="-122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4. It is not possible to re-architect or </a:t>
            </a:r>
            <a:r>
              <a:rPr lang="en-US" altLang="zh-CN" sz="1700" b="1" dirty="0" err="1" smtClean="0">
                <a:solidFill>
                  <a:schemeClr val="accent1"/>
                </a:solidFill>
                <a:ea typeface="宋体" charset="-122"/>
              </a:rPr>
              <a:t>refactor</a:t>
            </a: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 the application to </a:t>
            </a: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provide a </a:t>
            </a: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single domain service method invocation for a single client request.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Client Owner </a:t>
            </a:r>
            <a:r>
              <a:rPr lang="en-US" altLang="zh-CN" dirty="0" smtClean="0">
                <a:ea typeface="宋体" charset="-122"/>
              </a:rPr>
              <a:t>Transaction Model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5800" y="1600200"/>
            <a:ext cx="5181600" cy="46768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Domain Service Owner Transaction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76400"/>
            <a:ext cx="8458200" cy="228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When: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700" b="1" dirty="0" smtClean="0">
              <a:solidFill>
                <a:schemeClr val="accent1"/>
              </a:solidFill>
              <a:ea typeface="宋体" charset="-122"/>
            </a:endParaRPr>
          </a:p>
          <a:p>
            <a:pPr marL="533400" indent="-533400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1. The client always makes a single request to domain service objects to fulfill a single client request</a:t>
            </a:r>
          </a:p>
          <a:p>
            <a:pPr marL="533400" indent="-533400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</a:pPr>
            <a:endParaRPr lang="en-US" altLang="zh-CN" sz="1700" b="1" dirty="0" smtClean="0">
              <a:solidFill>
                <a:schemeClr val="accent1"/>
              </a:solidFill>
              <a:ea typeface="宋体" charset="-122"/>
            </a:endParaRPr>
          </a:p>
          <a:p>
            <a:pPr marL="533400" indent="-533400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2. ACID properties must be maintained</a:t>
            </a:r>
          </a:p>
          <a:p>
            <a:pPr marL="533400" indent="-533400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</a:pPr>
            <a:endParaRPr lang="en-US" altLang="zh-CN" sz="1700" b="1" dirty="0" smtClean="0">
              <a:solidFill>
                <a:schemeClr val="accent1"/>
              </a:solidFill>
              <a:ea typeface="宋体" charset="-122"/>
            </a:endParaRPr>
          </a:p>
          <a:p>
            <a:pPr marL="533400" indent="-533400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3. Domain service objects are course-grained and/or use inter-service communication to perform aggregate service request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Java Transaction Model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867438"/>
            <a:ext cx="4866667" cy="43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Domain Service Owner Transaction</a:t>
            </a:r>
            <a:endParaRPr lang="zh-CN" altLang="en-US" dirty="0" smtClean="0">
              <a:ea typeface="宋体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71600" y="1676400"/>
            <a:ext cx="5410199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Server </a:t>
            </a:r>
            <a:r>
              <a:rPr lang="en-US" altLang="zh-CN" dirty="0" smtClean="0">
                <a:ea typeface="宋体" charset="-122"/>
              </a:rPr>
              <a:t>Delegate Owner Transaction</a:t>
            </a:r>
            <a:endParaRPr lang="zh-CN" altLang="en-US" dirty="0" err="1" smtClean="0">
              <a:ea typeface="宋体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76400"/>
            <a:ext cx="84582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When: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700" b="1" dirty="0" smtClean="0">
              <a:solidFill>
                <a:schemeClr val="accent1"/>
              </a:solidFill>
              <a:ea typeface="宋体" charset="-12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1</a:t>
            </a: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. </a:t>
            </a: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The Command Pattern or Server Delegate Design Pattern is used in the app architecture for client/server communication.</a:t>
            </a:r>
          </a:p>
          <a:p>
            <a:pPr marL="609600" indent="-609600">
              <a:lnSpc>
                <a:spcPct val="80000"/>
              </a:lnSpc>
              <a:buFontTx/>
              <a:buChar char="•"/>
            </a:pPr>
            <a:endParaRPr lang="en-US" altLang="zh-CN" sz="1700" b="1" dirty="0" smtClean="0">
              <a:solidFill>
                <a:schemeClr val="accent1"/>
              </a:solidFill>
              <a:ea typeface="宋体" charset="-12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2. The client always makes a single request to a Server Delegate to fulfill a single client request</a:t>
            </a:r>
          </a:p>
          <a:p>
            <a:pPr marL="609600" indent="-609600">
              <a:lnSpc>
                <a:spcPct val="80000"/>
              </a:lnSpc>
              <a:buFontTx/>
              <a:buChar char="•"/>
            </a:pPr>
            <a:endParaRPr lang="en-US" altLang="zh-CN" sz="1700" b="1" dirty="0" smtClean="0">
              <a:solidFill>
                <a:schemeClr val="accent1"/>
              </a:solidFill>
              <a:ea typeface="宋体" charset="-12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3. ACID properties must be maintained</a:t>
            </a:r>
          </a:p>
          <a:p>
            <a:pPr marL="609600" indent="-609600">
              <a:lnSpc>
                <a:spcPct val="80000"/>
              </a:lnSpc>
              <a:buFontTx/>
              <a:buChar char="•"/>
            </a:pPr>
            <a:endParaRPr lang="en-US" altLang="zh-CN" sz="1700" b="1" dirty="0" smtClean="0">
              <a:solidFill>
                <a:schemeClr val="accent1"/>
              </a:solidFill>
              <a:ea typeface="宋体" charset="-12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4. Domain service objects are implemented as POJOs and may be remote or local</a:t>
            </a:r>
          </a:p>
          <a:p>
            <a:pPr marL="609600" indent="-609600">
              <a:lnSpc>
                <a:spcPct val="80000"/>
              </a:lnSpc>
              <a:buFontTx/>
              <a:buChar char="•"/>
            </a:pPr>
            <a:endParaRPr lang="en-US" altLang="zh-CN" sz="1700" b="1" dirty="0" smtClean="0">
              <a:solidFill>
                <a:schemeClr val="accent1"/>
              </a:solidFill>
              <a:ea typeface="宋体" charset="-12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5. </a:t>
            </a: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The Command Processor or Service Delegate is the only entry point to the domain services from the </a:t>
            </a:r>
            <a:r>
              <a:rPr lang="en-US" altLang="zh-CN" sz="1700" b="1" dirty="0" smtClean="0">
                <a:solidFill>
                  <a:schemeClr val="accent1"/>
                </a:solidFill>
                <a:ea typeface="宋体" charset="-122"/>
              </a:rPr>
              <a:t>client.</a:t>
            </a:r>
            <a:endParaRPr lang="en-US" altLang="zh-CN" sz="1700" b="1" dirty="0" smtClean="0">
              <a:solidFill>
                <a:schemeClr val="accent1"/>
              </a:solidFill>
              <a:ea typeface="宋体" charset="-122"/>
            </a:endParaRPr>
          </a:p>
          <a:p>
            <a:pPr marL="533400" indent="-533400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</a:pPr>
            <a:endParaRPr lang="en-US" altLang="zh-CN" sz="1700" b="1" dirty="0" smtClean="0">
              <a:solidFill>
                <a:schemeClr val="accent1"/>
              </a:solidFill>
              <a:ea typeface="宋体" charset="-122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Server </a:t>
            </a:r>
            <a:r>
              <a:rPr lang="en-US" altLang="zh-CN" dirty="0" smtClean="0">
                <a:ea typeface="宋体" charset="-122"/>
              </a:rPr>
              <a:t>Delegate Owner Transaction</a:t>
            </a:r>
            <a:endParaRPr lang="zh-CN" altLang="en-US" dirty="0" err="1" smtClean="0">
              <a:ea typeface="宋体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9200" y="1447800"/>
            <a:ext cx="55626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Resources/Reference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2511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Java Transaction Design Strategies: 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 smtClean="0">
                <a:hlinkClick r:id="rId2"/>
              </a:rPr>
              <a:t>://www.infoq.com/books/JTDS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https://www.infoq.cn/article/JTDS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JTA Specification:  </a:t>
            </a:r>
            <a:r>
              <a:rPr lang="en-US" altLang="zh-CN" dirty="0" smtClean="0">
                <a:hlinkClick r:id="rId4"/>
              </a:rPr>
              <a:t>https://download.oracle.com/otn-pub/jcp/jta-1_2-mrel2-eval-spec/JTA1.2Specification.pdf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JTS Specification:</a:t>
            </a:r>
          </a:p>
          <a:p>
            <a:r>
              <a:rPr lang="en-US" altLang="zh-CN" dirty="0" smtClean="0">
                <a:hlinkClick r:id="rId5"/>
              </a:rPr>
              <a:t>https://download.oracle.com/otn-pub/jcp/7309-jts-1.0-spec-oth-JSpec/jts1_0-spec.pdf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JBoss JPA:</a:t>
            </a:r>
          </a:p>
          <a:p>
            <a:r>
              <a:rPr lang="en-US" altLang="zh-CN" dirty="0" smtClean="0">
                <a:hlinkClick r:id="rId6"/>
              </a:rPr>
              <a:t>https://access.redhat.com/documentation/en-us/jboss_enterprise_application_platform/6/html-single/development_guide/#chap-Java_Transaction_API_JTA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From IBM:</a:t>
            </a:r>
          </a:p>
          <a:p>
            <a:r>
              <a:rPr lang="en-US" altLang="zh-CN" dirty="0" smtClean="0">
                <a:hlinkClick r:id="rId7"/>
              </a:rPr>
              <a:t>https://www.ibm.com/developerworks/cn/java/j-jtp0305.html</a:t>
            </a:r>
            <a:endParaRPr lang="en-US" altLang="zh-CN" dirty="0" smtClean="0"/>
          </a:p>
          <a:p>
            <a:r>
              <a:rPr lang="en-US" altLang="zh-CN" dirty="0" smtClean="0">
                <a:hlinkClick r:id="rId8"/>
              </a:rPr>
              <a:t>https://www.ibm.com/developerworks/cn/java/j-jtp/part2/index.html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9"/>
              </a:rPr>
              <a:t>https://www.ibm.com/developerworks/cn/java/j-jtp/part1/index.html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Resources/Reference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500" dirty="0" smtClean="0"/>
              <a:t>Transactions on JBoss</a:t>
            </a:r>
            <a:r>
              <a:rPr lang="zh-CN" altLang="en-US" sz="1500" dirty="0" smtClean="0"/>
              <a:t>：</a:t>
            </a:r>
            <a:endParaRPr lang="en-US" altLang="zh-CN" sz="1500" dirty="0" smtClean="0"/>
          </a:p>
          <a:p>
            <a:r>
              <a:rPr lang="en-US" altLang="zh-CN" sz="1500" dirty="0" smtClean="0">
                <a:hlinkClick r:id="rId2"/>
              </a:rPr>
              <a:t>https://docs.jboss.org/jbossas/jboss4guide/r5/html/ch4.chapt.html</a:t>
            </a:r>
            <a:endParaRPr lang="en-US" altLang="zh-CN" sz="1500" dirty="0" smtClean="0">
              <a:hlinkClick r:id="rId3"/>
            </a:endParaRPr>
          </a:p>
          <a:p>
            <a:pPr>
              <a:buNone/>
            </a:pPr>
            <a:endParaRPr lang="en-US" altLang="zh-CN" sz="1500" dirty="0" smtClean="0"/>
          </a:p>
          <a:p>
            <a:pPr>
              <a:buNone/>
            </a:pPr>
            <a:r>
              <a:rPr lang="en-US" altLang="zh-CN" sz="1500" dirty="0" smtClean="0"/>
              <a:t>Spring Transaction Management</a:t>
            </a:r>
          </a:p>
          <a:p>
            <a:r>
              <a:rPr lang="en-US" altLang="zh-CN" sz="1500" dirty="0" smtClean="0">
                <a:hlinkClick r:id="rId3"/>
              </a:rPr>
              <a:t>https://docs.spring.io/spring/docs/2.5.x/reference/transaction.html</a:t>
            </a:r>
            <a:endParaRPr lang="en-US" altLang="zh-CN" sz="1500" dirty="0" smtClean="0"/>
          </a:p>
          <a:p>
            <a:endParaRPr lang="en-US" altLang="zh-CN" sz="1500" dirty="0" smtClean="0"/>
          </a:p>
          <a:p>
            <a:pPr>
              <a:buNone/>
            </a:pPr>
            <a:r>
              <a:rPr lang="en-US" altLang="zh-CN" sz="1500" dirty="0" smtClean="0"/>
              <a:t>XA Transactions using Spring</a:t>
            </a:r>
          </a:p>
          <a:p>
            <a:r>
              <a:rPr lang="en-US" altLang="zh-CN" sz="1500" dirty="0" smtClean="0">
                <a:hlinkClick r:id="rId4"/>
              </a:rPr>
              <a:t>https://</a:t>
            </a:r>
            <a:r>
              <a:rPr lang="en-US" altLang="zh-CN" sz="1500" dirty="0" smtClean="0">
                <a:hlinkClick r:id="rId4"/>
              </a:rPr>
              <a:t>www.javaworld.com/article/2077714/java-web-development/xa-transactions-using-spring.html</a:t>
            </a:r>
            <a:endParaRPr lang="en-US" altLang="zh-CN" sz="1500" dirty="0" smtClean="0"/>
          </a:p>
          <a:p>
            <a:endParaRPr lang="en-US" altLang="zh-CN" sz="1500" dirty="0" smtClean="0"/>
          </a:p>
          <a:p>
            <a:pPr>
              <a:buNone/>
            </a:pPr>
            <a:r>
              <a:rPr lang="en-US" altLang="zh-CN" sz="1500" dirty="0" smtClean="0"/>
              <a:t>Example:  How to - XA transactions using Spring</a:t>
            </a:r>
          </a:p>
          <a:p>
            <a:r>
              <a:rPr lang="en-US" altLang="zh-CN" sz="1500" dirty="0" smtClean="0">
                <a:hlinkClick r:id="rId5"/>
              </a:rPr>
              <a:t>https://www.javaworld.com/article/2077714/java-web-development/xa-transactions-using-spring.html?page=2</a:t>
            </a:r>
            <a:endParaRPr lang="en-US" altLang="zh-CN" sz="15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ACID -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sz="3600" dirty="0" smtClean="0">
                <a:ea typeface="宋体" charset="-122"/>
              </a:rPr>
              <a:t>The properties of the transaction</a:t>
            </a:r>
            <a:endParaRPr lang="zh-CN" altLang="en-US" sz="36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tomicity</a:t>
            </a:r>
          </a:p>
          <a:p>
            <a:pPr lvl="1">
              <a:lnSpc>
                <a:spcPct val="90000"/>
              </a:lnSpc>
            </a:pPr>
            <a:r>
              <a:rPr lang="en-US" altLang="zh-CN" sz="1400" dirty="0">
                <a:ea typeface="宋体" charset="-122"/>
              </a:rPr>
              <a:t>A transaction must either commit/rollback all of its updated in a </a:t>
            </a:r>
            <a:r>
              <a:rPr lang="en-US" altLang="zh-CN" sz="1400" b="1" dirty="0">
                <a:ea typeface="宋体" charset="-122"/>
              </a:rPr>
              <a:t>single unit of </a:t>
            </a:r>
            <a:r>
              <a:rPr lang="en-US" altLang="zh-CN" sz="1400" b="1" dirty="0" smtClean="0">
                <a:ea typeface="宋体" charset="-122"/>
              </a:rPr>
              <a:t>work</a:t>
            </a:r>
          </a:p>
          <a:p>
            <a:pPr lvl="1">
              <a:lnSpc>
                <a:spcPct val="90000"/>
              </a:lnSpc>
            </a:pPr>
            <a:endParaRPr lang="en-US" altLang="zh-CN" sz="1400" b="1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C</a:t>
            </a:r>
            <a:r>
              <a:rPr lang="en-US" altLang="zh-CN" dirty="0">
                <a:ea typeface="宋体" charset="-122"/>
              </a:rPr>
              <a:t>onsistency</a:t>
            </a:r>
          </a:p>
          <a:p>
            <a:pPr lvl="1">
              <a:lnSpc>
                <a:spcPct val="90000"/>
              </a:lnSpc>
            </a:pPr>
            <a:r>
              <a:rPr lang="en-US" altLang="zh-CN" sz="1400" dirty="0">
                <a:ea typeface="宋体" charset="-122"/>
              </a:rPr>
              <a:t>During the course of an active transaction the database will never be left in an </a:t>
            </a:r>
            <a:r>
              <a:rPr lang="en-US" altLang="zh-CN" sz="1400" b="1" dirty="0">
                <a:ea typeface="宋体" charset="-122"/>
              </a:rPr>
              <a:t>inconsistent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zh-CN" sz="1400" dirty="0" smtClean="0">
                <a:ea typeface="宋体" charset="-122"/>
              </a:rPr>
              <a:t>state</a:t>
            </a:r>
          </a:p>
          <a:p>
            <a:pPr lvl="1">
              <a:lnSpc>
                <a:spcPct val="90000"/>
              </a:lnSpc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solation</a:t>
            </a:r>
          </a:p>
          <a:p>
            <a:pPr lvl="1">
              <a:lnSpc>
                <a:spcPct val="90000"/>
              </a:lnSpc>
            </a:pPr>
            <a:r>
              <a:rPr lang="en-US" altLang="zh-CN" sz="1400" dirty="0">
                <a:ea typeface="宋体" charset="-122"/>
              </a:rPr>
              <a:t>Determine how protected my uncommitted updates from other transactions accessing the same information. Level of </a:t>
            </a:r>
            <a:r>
              <a:rPr lang="en-US" altLang="zh-CN" sz="1400" b="1" dirty="0">
                <a:ea typeface="宋体" charset="-122"/>
              </a:rPr>
              <a:t>isolation</a:t>
            </a:r>
            <a:r>
              <a:rPr lang="en-US" altLang="zh-CN" sz="1400" dirty="0">
                <a:ea typeface="宋体" charset="-122"/>
              </a:rPr>
              <a:t> Increase will cause </a:t>
            </a:r>
            <a:r>
              <a:rPr lang="en-US" altLang="zh-CN" sz="1400" b="1" dirty="0">
                <a:ea typeface="宋体" charset="-122"/>
              </a:rPr>
              <a:t>consistency</a:t>
            </a:r>
            <a:r>
              <a:rPr lang="en-US" altLang="zh-CN" sz="1400" dirty="0">
                <a:ea typeface="宋体" charset="-122"/>
              </a:rPr>
              <a:t> increase and </a:t>
            </a:r>
            <a:r>
              <a:rPr lang="en-US" altLang="zh-CN" sz="1400" b="1" dirty="0">
                <a:ea typeface="宋体" charset="-122"/>
              </a:rPr>
              <a:t>concurrency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zh-CN" sz="1400" dirty="0" smtClean="0">
                <a:ea typeface="宋体" charset="-122"/>
              </a:rPr>
              <a:t>decrease</a:t>
            </a:r>
          </a:p>
          <a:p>
            <a:pPr lvl="1">
              <a:lnSpc>
                <a:spcPct val="90000"/>
              </a:lnSpc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D</a:t>
            </a:r>
            <a:r>
              <a:rPr lang="en-US" altLang="zh-CN" dirty="0">
                <a:ea typeface="宋体" charset="-122"/>
              </a:rPr>
              <a:t>urability</a:t>
            </a:r>
          </a:p>
          <a:p>
            <a:pPr lvl="1">
              <a:lnSpc>
                <a:spcPct val="90000"/>
              </a:lnSpc>
            </a:pPr>
            <a:r>
              <a:rPr lang="en-US" altLang="zh-CN" sz="1400" dirty="0">
                <a:ea typeface="宋体" charset="-122"/>
              </a:rPr>
              <a:t>When we successful commit the trans, we can guarantee our update are </a:t>
            </a:r>
            <a:r>
              <a:rPr lang="en-US" altLang="zh-CN" sz="1400" b="1" dirty="0">
                <a:ea typeface="宋体" charset="-122"/>
              </a:rPr>
              <a:t>permanent</a:t>
            </a:r>
            <a:r>
              <a:rPr lang="en-US" altLang="zh-CN" sz="1400" dirty="0">
                <a:ea typeface="宋体" charset="-122"/>
              </a:rPr>
              <a:t> and cannot be lost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JTA and JTS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ea typeface="宋体" charset="-122"/>
              </a:rPr>
              <a:t>JTA - Java Transaction API</a:t>
            </a:r>
          </a:p>
          <a:p>
            <a:pPr lvl="1"/>
            <a:r>
              <a:rPr lang="en-US" altLang="zh-CN" sz="1800" dirty="0">
                <a:ea typeface="宋体" charset="-122"/>
              </a:rPr>
              <a:t>The JTA is the interface developers use to manage </a:t>
            </a:r>
            <a:r>
              <a:rPr lang="en-US" altLang="zh-CN" sz="1800" dirty="0" smtClean="0">
                <a:ea typeface="宋体" charset="-122"/>
              </a:rPr>
              <a:t>transactions</a:t>
            </a:r>
          </a:p>
          <a:p>
            <a:pPr lvl="1"/>
            <a:endParaRPr lang="en-US" altLang="zh-CN" sz="1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JTS – Java Transaction Service</a:t>
            </a:r>
            <a:r>
              <a:rPr lang="en-US" altLang="zh-CN" sz="3600" dirty="0">
                <a:ea typeface="宋体" charset="-122"/>
              </a:rPr>
              <a:t>  </a:t>
            </a:r>
          </a:p>
          <a:p>
            <a:pPr lvl="1"/>
            <a:r>
              <a:rPr lang="en-US" altLang="zh-CN" sz="1800" dirty="0">
                <a:ea typeface="宋体" charset="-122"/>
              </a:rPr>
              <a:t>An underlying transaction service that implements JTA </a:t>
            </a:r>
            <a:endParaRPr lang="en-US" altLang="zh-CN" sz="1800" dirty="0" smtClean="0">
              <a:ea typeface="宋体" charset="-122"/>
            </a:endParaRPr>
          </a:p>
          <a:p>
            <a:pPr lvl="1"/>
            <a:endParaRPr lang="en-US" altLang="zh-CN" sz="1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Relationship between JTA and JTS</a:t>
            </a:r>
          </a:p>
          <a:p>
            <a:pPr lvl="1"/>
            <a:r>
              <a:rPr lang="en-US" altLang="zh-CN" sz="1800" dirty="0">
                <a:ea typeface="宋体" charset="-122"/>
              </a:rPr>
              <a:t>Like JDBC and the database driver</a:t>
            </a:r>
          </a:p>
          <a:p>
            <a:pPr lvl="1"/>
            <a:r>
              <a:rPr lang="en-US" altLang="zh-CN" sz="1800" dirty="0">
                <a:ea typeface="宋体" charset="-122"/>
                <a:hlinkClick r:id="rId2"/>
              </a:rPr>
              <a:t>JBoss Transaction Service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smtClean="0">
                <a:ea typeface="宋体" charset="-122"/>
                <a:hlinkClick r:id="rId3"/>
              </a:rPr>
              <a:t>JOTM</a:t>
            </a:r>
            <a:endParaRPr lang="en-US" altLang="zh-CN" sz="1800" dirty="0" smtClean="0">
              <a:ea typeface="宋体" charset="-122"/>
            </a:endParaRPr>
          </a:p>
          <a:p>
            <a:pPr lvl="1"/>
            <a:endParaRPr lang="en-US" altLang="zh-CN" sz="1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Common use methods in JTA</a:t>
            </a:r>
          </a:p>
          <a:p>
            <a:pPr lvl="1"/>
            <a:r>
              <a:rPr lang="en-US" altLang="zh-CN" sz="1800" dirty="0">
                <a:ea typeface="宋体" charset="-122"/>
              </a:rPr>
              <a:t>begin(); commit(); rollback();  getStatus();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Transaction Models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Local Transaction Model </a:t>
            </a:r>
            <a:r>
              <a:rPr lang="en-US" sz="1800" b="1" dirty="0" smtClean="0"/>
              <a:t>– </a:t>
            </a:r>
            <a:r>
              <a:rPr lang="en-US" altLang="zh-CN" sz="1400" b="1" dirty="0" smtClean="0">
                <a:solidFill>
                  <a:schemeClr val="accent1"/>
                </a:solidFill>
                <a:ea typeface="宋体" charset="-122"/>
              </a:rPr>
              <a:t>Managing local resource manager but not transaction.  The resource manager is the DB Driver, Connection factory for JMS….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Programmatic Transaction Model </a:t>
            </a:r>
            <a:r>
              <a:rPr lang="en-US" sz="1800" b="1" dirty="0"/>
              <a:t>- </a:t>
            </a:r>
            <a:r>
              <a:rPr lang="en-US" altLang="zh-CN" sz="1400" b="1" dirty="0">
                <a:solidFill>
                  <a:schemeClr val="accent1"/>
                </a:solidFill>
                <a:ea typeface="宋体" charset="-122"/>
              </a:rPr>
              <a:t>Leverage JTA and underlying transaction service impl to provide transactional support. Developer to write code to begin(), commit() and </a:t>
            </a:r>
            <a:r>
              <a:rPr lang="en-US" altLang="zh-CN" sz="1400" b="1" dirty="0" smtClean="0">
                <a:solidFill>
                  <a:schemeClr val="accent1"/>
                </a:solidFill>
                <a:ea typeface="宋体" charset="-122"/>
              </a:rPr>
              <a:t>rollback()</a:t>
            </a:r>
          </a:p>
          <a:p>
            <a:pPr>
              <a:buNone/>
            </a:pPr>
            <a:endParaRPr lang="en-US" sz="2000" b="1" dirty="0"/>
          </a:p>
          <a:p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Declarative Transaction Model  </a:t>
            </a:r>
            <a:r>
              <a:rPr lang="en-US" altLang="zh-CN" sz="1800" b="1" dirty="0"/>
              <a:t>- </a:t>
            </a:r>
            <a:r>
              <a:rPr lang="en-US" altLang="zh-CN" sz="1400" b="1" dirty="0">
                <a:solidFill>
                  <a:schemeClr val="accent1"/>
                </a:solidFill>
                <a:ea typeface="宋体" charset="-122"/>
              </a:rPr>
              <a:t>Developer tell framework when to rollback for the app </a:t>
            </a:r>
            <a:r>
              <a:rPr lang="en-US" altLang="zh-CN" sz="1400" b="1" dirty="0" smtClean="0">
                <a:solidFill>
                  <a:schemeClr val="accent1"/>
                </a:solidFill>
                <a:ea typeface="宋体" charset="-122"/>
              </a:rPr>
              <a:t>exceptions. Declarative but not programming to control.</a:t>
            </a:r>
            <a:endParaRPr lang="zh-CN" altLang="en-US" sz="1400" b="1" dirty="0">
              <a:solidFill>
                <a:schemeClr val="accent1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838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Local Transaction Mode Example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58578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58674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ea typeface="宋体" charset="-122"/>
              </a:rPr>
              <a:t>Not </a:t>
            </a:r>
            <a:r>
              <a:rPr lang="en-US" altLang="zh-CN" sz="1600" b="1" dirty="0" smtClean="0">
                <a:ea typeface="宋体" charset="-122"/>
              </a:rPr>
              <a:t>transactions</a:t>
            </a:r>
            <a:r>
              <a:rPr lang="en-US" altLang="zh-CN" sz="1600" b="1" dirty="0" smtClean="0">
                <a:ea typeface="宋体" charset="-122"/>
              </a:rPr>
              <a:t>, but </a:t>
            </a:r>
            <a:r>
              <a:rPr lang="en-US" altLang="zh-CN" sz="1600" b="1" dirty="0" smtClean="0">
                <a:ea typeface="宋体" charset="-122"/>
              </a:rPr>
              <a:t>connections.</a:t>
            </a:r>
            <a:endParaRPr lang="en-US" altLang="zh-CN" sz="1600" b="1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838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Local Transaction Mode </a:t>
            </a:r>
            <a:r>
              <a:rPr lang="en-US" altLang="zh-CN" dirty="0" smtClean="0"/>
              <a:t>– Notices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001000" cy="3733800"/>
          </a:xfrm>
        </p:spPr>
        <p:txBody>
          <a:bodyPr>
            <a:normAutofit/>
          </a:bodyPr>
          <a:lstStyle/>
          <a:p>
            <a:pPr lvl="1"/>
            <a:r>
              <a:rPr lang="en-US" altLang="zh-CN" sz="1600" b="1" dirty="0" smtClean="0">
                <a:ea typeface="宋体" charset="-122"/>
              </a:rPr>
              <a:t>setAutoCommit</a:t>
            </a:r>
            <a:endParaRPr lang="en-US" altLang="zh-CN" sz="1600" b="1" dirty="0">
              <a:ea typeface="宋体" charset="-122"/>
            </a:endParaRPr>
          </a:p>
          <a:p>
            <a:pPr lvl="2"/>
            <a:r>
              <a:rPr lang="en-US" altLang="zh-CN" sz="1600" b="1" dirty="0">
                <a:ea typeface="宋体" charset="-122"/>
              </a:rPr>
              <a:t>Indicate whether commit the change for each update SQL </a:t>
            </a:r>
            <a:r>
              <a:rPr lang="en-US" altLang="zh-CN" sz="1600" b="1" dirty="0" smtClean="0">
                <a:ea typeface="宋体" charset="-122"/>
              </a:rPr>
              <a:t>statement</a:t>
            </a:r>
          </a:p>
          <a:p>
            <a:pPr lvl="2"/>
            <a:endParaRPr lang="en-US" altLang="zh-CN" sz="1600" b="1" dirty="0">
              <a:ea typeface="宋体" charset="-122"/>
            </a:endParaRPr>
          </a:p>
          <a:p>
            <a:pPr lvl="1"/>
            <a:r>
              <a:rPr lang="en-US" altLang="zh-CN" sz="1600" b="1" dirty="0">
                <a:ea typeface="宋体" charset="-122"/>
              </a:rPr>
              <a:t>Connection management</a:t>
            </a:r>
          </a:p>
          <a:p>
            <a:pPr lvl="2"/>
            <a:r>
              <a:rPr lang="en-US" altLang="zh-CN" sz="1600" b="1" dirty="0">
                <a:ea typeface="宋体" charset="-122"/>
              </a:rPr>
              <a:t>For guarantee ACID, should use same connection for several DAOs which work </a:t>
            </a:r>
            <a:r>
              <a:rPr lang="en-US" altLang="zh-CN" sz="1600" b="1" dirty="0" smtClean="0">
                <a:ea typeface="宋体" charset="-122"/>
              </a:rPr>
              <a:t>together</a:t>
            </a:r>
          </a:p>
          <a:p>
            <a:pPr lvl="2"/>
            <a:endParaRPr lang="en-US" altLang="zh-CN" sz="1600" b="1" dirty="0">
              <a:ea typeface="宋体" charset="-122"/>
            </a:endParaRPr>
          </a:p>
          <a:p>
            <a:pPr lvl="1"/>
            <a:r>
              <a:rPr lang="en-US" altLang="zh-CN" sz="1600" b="1" dirty="0">
                <a:ea typeface="宋体" charset="-122"/>
              </a:rPr>
              <a:t>Can’t work with multiple resource</a:t>
            </a:r>
          </a:p>
          <a:p>
            <a:pPr lvl="2"/>
            <a:r>
              <a:rPr lang="en-US" altLang="zh-CN" sz="1600" b="1" dirty="0">
                <a:ea typeface="宋体" charset="-122"/>
              </a:rPr>
              <a:t>For example, JMS and DB in same trans</a:t>
            </a:r>
            <a:endParaRPr lang="en-U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8382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Programmatic </a:t>
            </a:r>
            <a:r>
              <a:rPr lang="en-US" altLang="zh-CN" dirty="0" smtClean="0"/>
              <a:t>Transaction Model Example 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58674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ea typeface="宋体" charset="-122"/>
              </a:rPr>
              <a:t>Manage transactions but not </a:t>
            </a:r>
            <a:r>
              <a:rPr lang="en-US" altLang="zh-CN" sz="1600" b="1" dirty="0" smtClean="0">
                <a:ea typeface="宋体" charset="-122"/>
              </a:rPr>
              <a:t>connections.</a:t>
            </a:r>
            <a:endParaRPr lang="en-US" altLang="zh-CN" sz="1600" b="1" dirty="0" smtClean="0">
              <a:ea typeface="宋体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5857875" cy="278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838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Programmatic </a:t>
            </a:r>
            <a:r>
              <a:rPr lang="en-US" altLang="zh-CN" dirty="0" smtClean="0"/>
              <a:t>Transaction </a:t>
            </a:r>
            <a:r>
              <a:rPr lang="en-US" altLang="zh-CN" dirty="0" smtClean="0"/>
              <a:t>Model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81200"/>
            <a:ext cx="7543800" cy="3352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User responsible for starting and terminating</a:t>
            </a:r>
          </a:p>
          <a:p>
            <a:pPr marL="1179576" marR="0" lvl="3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Notice Exception Handling, don’t miss anything to terminate the transaction</a:t>
            </a:r>
          </a:p>
          <a:p>
            <a:pPr marL="1179576" marR="0" lvl="3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Transaction Context Problem</a:t>
            </a:r>
          </a:p>
          <a:p>
            <a:pPr marL="1179576" marR="0" lvl="3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We can’t pass context for one bean to another which all use programmatic trans. But you can pass to another bean which using declarative trans.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108</TotalTime>
  <Words>859</Words>
  <Application>Microsoft Office PowerPoint</Application>
  <PresentationFormat>全屏显示(4:3)</PresentationFormat>
  <Paragraphs>152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Urban</vt:lpstr>
      <vt:lpstr>Java Transaction</vt:lpstr>
      <vt:lpstr>Java Transaction Model</vt:lpstr>
      <vt:lpstr>ACID - The properties of the transaction</vt:lpstr>
      <vt:lpstr>JTA and JTS</vt:lpstr>
      <vt:lpstr>Transaction Models</vt:lpstr>
      <vt:lpstr>Local Transaction Mode Example</vt:lpstr>
      <vt:lpstr>Local Transaction Mode – Notices</vt:lpstr>
      <vt:lpstr>Programmatic Transaction Model Example </vt:lpstr>
      <vt:lpstr>Programmatic Transaction Model</vt:lpstr>
      <vt:lpstr>Programmatic Transaction Model</vt:lpstr>
      <vt:lpstr>Declarative Transaction Model Example </vt:lpstr>
      <vt:lpstr>Declarative Transaction Model Example </vt:lpstr>
      <vt:lpstr>Declarative Transaction Model Example </vt:lpstr>
      <vt:lpstr>XA Transaction</vt:lpstr>
      <vt:lpstr>XA Transaction</vt:lpstr>
      <vt:lpstr>Transaction Design Patterns</vt:lpstr>
      <vt:lpstr>Client Owner Transaction</vt:lpstr>
      <vt:lpstr>Client Owner Transaction Model</vt:lpstr>
      <vt:lpstr>Domain Service Owner Transaction</vt:lpstr>
      <vt:lpstr>Domain Service Owner Transaction</vt:lpstr>
      <vt:lpstr>Server Delegate Owner Transaction</vt:lpstr>
      <vt:lpstr>Server Delegate Owner Transaction</vt:lpstr>
      <vt:lpstr>Resources/Reference</vt:lpstr>
      <vt:lpstr>Resources/Reference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Transaction</dc:title>
  <dc:creator>Zhang</dc:creator>
  <cp:lastModifiedBy>Zhang</cp:lastModifiedBy>
  <cp:revision>27</cp:revision>
  <dcterms:created xsi:type="dcterms:W3CDTF">2018-12-04T13:14:34Z</dcterms:created>
  <dcterms:modified xsi:type="dcterms:W3CDTF">2018-12-04T15:02:52Z</dcterms:modified>
</cp:coreProperties>
</file>