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ector Willia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Hector Williams</a:t>
            </a:r>
          </a:p>
        </p:txBody>
      </p:sp>
      <p:sp>
        <p:nvSpPr>
          <p:cNvPr id="172" name="Convolutional Neural Networ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Convolutional Neural Networks</a:t>
            </a:r>
          </a:p>
        </p:txBody>
      </p:sp>
      <p:sp>
        <p:nvSpPr>
          <p:cNvPr id="173" name="Chapter 1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4" name="i"/>
          <p:cNvSpPr txBox="1"/>
          <p:nvPr/>
        </p:nvSpPr>
        <p:spPr>
          <a:xfrm>
            <a:off x="150940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325" name="j"/>
          <p:cNvSpPr txBox="1"/>
          <p:nvPr/>
        </p:nvSpPr>
        <p:spPr>
          <a:xfrm>
            <a:off x="18146467" y="70858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326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327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328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329" name="fh = 3"/>
          <p:cNvSpPr txBox="1"/>
          <p:nvPr/>
        </p:nvSpPr>
        <p:spPr>
          <a:xfrm>
            <a:off x="1751874" y="49388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330" name="fw = 3"/>
          <p:cNvSpPr txBox="1"/>
          <p:nvPr/>
        </p:nvSpPr>
        <p:spPr>
          <a:xfrm>
            <a:off x="6077070" y="87446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331" name="i + fh -1 = 4"/>
          <p:cNvSpPr txBox="1"/>
          <p:nvPr/>
        </p:nvSpPr>
        <p:spPr>
          <a:xfrm>
            <a:off x="2608385" y="5427660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4</a:t>
            </a:r>
          </a:p>
        </p:txBody>
      </p:sp>
      <p:sp>
        <p:nvSpPr>
          <p:cNvPr id="332" name="I=2"/>
          <p:cNvSpPr txBox="1"/>
          <p:nvPr/>
        </p:nvSpPr>
        <p:spPr>
          <a:xfrm>
            <a:off x="3138777" y="4304214"/>
            <a:ext cx="32994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I=2</a:t>
            </a:r>
          </a:p>
        </p:txBody>
      </p:sp>
      <p:sp>
        <p:nvSpPr>
          <p:cNvPr id="333" name="j=1"/>
          <p:cNvSpPr txBox="1"/>
          <p:nvPr/>
        </p:nvSpPr>
        <p:spPr>
          <a:xfrm>
            <a:off x="5550551" y="82613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j=1 </a:t>
            </a:r>
          </a:p>
        </p:txBody>
      </p:sp>
      <p:sp>
        <p:nvSpPr>
          <p:cNvPr id="334" name="j + fw -1 = 3"/>
          <p:cNvSpPr txBox="1"/>
          <p:nvPr/>
        </p:nvSpPr>
        <p:spPr>
          <a:xfrm>
            <a:off x="6718951" y="82428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3 </a:t>
            </a:r>
          </a:p>
        </p:txBody>
      </p:sp>
      <p:sp>
        <p:nvSpPr>
          <p:cNvPr id="335" name="Line"/>
          <p:cNvSpPr/>
          <p:nvPr/>
        </p:nvSpPr>
        <p:spPr>
          <a:xfrm>
            <a:off x="3515705" y="44417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Line"/>
          <p:cNvSpPr/>
          <p:nvPr/>
        </p:nvSpPr>
        <p:spPr>
          <a:xfrm>
            <a:off x="3988592" y="558374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 flipV="1">
            <a:off x="5645801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V="1">
            <a:off x="7038077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( I, j ) = 2,1"/>
          <p:cNvSpPr txBox="1"/>
          <p:nvPr/>
        </p:nvSpPr>
        <p:spPr>
          <a:xfrm>
            <a:off x="2425538" y="3866788"/>
            <a:ext cx="70574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2,1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3,1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2" name="i"/>
          <p:cNvSpPr txBox="1"/>
          <p:nvPr/>
        </p:nvSpPr>
        <p:spPr>
          <a:xfrm>
            <a:off x="150940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343" name="j"/>
          <p:cNvSpPr txBox="1"/>
          <p:nvPr/>
        </p:nvSpPr>
        <p:spPr>
          <a:xfrm>
            <a:off x="18146467" y="70858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344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  <a:lnT w="508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345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346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347" name="fh = 3"/>
          <p:cNvSpPr txBox="1"/>
          <p:nvPr/>
        </p:nvSpPr>
        <p:spPr>
          <a:xfrm>
            <a:off x="2005874" y="53833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348" name="fw = 3"/>
          <p:cNvSpPr txBox="1"/>
          <p:nvPr/>
        </p:nvSpPr>
        <p:spPr>
          <a:xfrm>
            <a:off x="6077070" y="87446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349" name="i + fh -1 = 5"/>
          <p:cNvSpPr txBox="1"/>
          <p:nvPr/>
        </p:nvSpPr>
        <p:spPr>
          <a:xfrm>
            <a:off x="2608385" y="6088060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5</a:t>
            </a:r>
          </a:p>
        </p:txBody>
      </p:sp>
      <p:sp>
        <p:nvSpPr>
          <p:cNvPr id="350" name="I=3"/>
          <p:cNvSpPr txBox="1"/>
          <p:nvPr/>
        </p:nvSpPr>
        <p:spPr>
          <a:xfrm>
            <a:off x="3138777" y="4964614"/>
            <a:ext cx="32994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I=3</a:t>
            </a:r>
          </a:p>
        </p:txBody>
      </p:sp>
      <p:sp>
        <p:nvSpPr>
          <p:cNvPr id="351" name="j=1"/>
          <p:cNvSpPr txBox="1"/>
          <p:nvPr/>
        </p:nvSpPr>
        <p:spPr>
          <a:xfrm>
            <a:off x="5550551" y="82613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j=1 </a:t>
            </a:r>
          </a:p>
        </p:txBody>
      </p:sp>
      <p:sp>
        <p:nvSpPr>
          <p:cNvPr id="352" name="j + fw -1 = 3"/>
          <p:cNvSpPr txBox="1"/>
          <p:nvPr/>
        </p:nvSpPr>
        <p:spPr>
          <a:xfrm>
            <a:off x="6718951" y="8242853"/>
            <a:ext cx="88666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3</a:t>
            </a:r>
          </a:p>
        </p:txBody>
      </p:sp>
      <p:sp>
        <p:nvSpPr>
          <p:cNvPr id="353" name="Line"/>
          <p:cNvSpPr/>
          <p:nvPr/>
        </p:nvSpPr>
        <p:spPr>
          <a:xfrm>
            <a:off x="3515705" y="51021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>
            <a:off x="3988592" y="624414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Line"/>
          <p:cNvSpPr/>
          <p:nvPr/>
        </p:nvSpPr>
        <p:spPr>
          <a:xfrm flipV="1">
            <a:off x="5645801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Line"/>
          <p:cNvSpPr/>
          <p:nvPr/>
        </p:nvSpPr>
        <p:spPr>
          <a:xfrm flipV="1">
            <a:off x="7038077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( I, j ) = 3,1"/>
          <p:cNvSpPr txBox="1"/>
          <p:nvPr/>
        </p:nvSpPr>
        <p:spPr>
          <a:xfrm>
            <a:off x="2425538" y="4527188"/>
            <a:ext cx="70574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3,1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" name="i"/>
          <p:cNvSpPr txBox="1"/>
          <p:nvPr/>
        </p:nvSpPr>
        <p:spPr>
          <a:xfrm>
            <a:off x="150940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361" name="j"/>
          <p:cNvSpPr txBox="1"/>
          <p:nvPr/>
        </p:nvSpPr>
        <p:spPr>
          <a:xfrm>
            <a:off x="18146467" y="70858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362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  <a:lnT w="508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50800">
                      <a:solidFill>
                        <a:schemeClr val="accent5"/>
                      </a:solidFill>
                      <a:miter lim="400000"/>
                    </a:lnR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chemeClr val="accent5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363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364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365" name="fh = 3"/>
          <p:cNvSpPr txBox="1"/>
          <p:nvPr/>
        </p:nvSpPr>
        <p:spPr>
          <a:xfrm>
            <a:off x="2005874" y="59929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366" name="fw = 3"/>
          <p:cNvSpPr txBox="1"/>
          <p:nvPr/>
        </p:nvSpPr>
        <p:spPr>
          <a:xfrm>
            <a:off x="6077070" y="87446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367" name="i + fh -1 = 6"/>
          <p:cNvSpPr txBox="1"/>
          <p:nvPr/>
        </p:nvSpPr>
        <p:spPr>
          <a:xfrm>
            <a:off x="2608385" y="6697659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6</a:t>
            </a:r>
          </a:p>
        </p:txBody>
      </p:sp>
      <p:sp>
        <p:nvSpPr>
          <p:cNvPr id="368" name="I=4"/>
          <p:cNvSpPr txBox="1"/>
          <p:nvPr/>
        </p:nvSpPr>
        <p:spPr>
          <a:xfrm>
            <a:off x="3138777" y="5574214"/>
            <a:ext cx="32994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I=4</a:t>
            </a:r>
          </a:p>
        </p:txBody>
      </p:sp>
      <p:sp>
        <p:nvSpPr>
          <p:cNvPr id="369" name="j=1"/>
          <p:cNvSpPr txBox="1"/>
          <p:nvPr/>
        </p:nvSpPr>
        <p:spPr>
          <a:xfrm>
            <a:off x="5550551" y="82613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j=1 </a:t>
            </a:r>
          </a:p>
        </p:txBody>
      </p:sp>
      <p:sp>
        <p:nvSpPr>
          <p:cNvPr id="370" name="j + fw -1 = 3"/>
          <p:cNvSpPr txBox="1"/>
          <p:nvPr/>
        </p:nvSpPr>
        <p:spPr>
          <a:xfrm>
            <a:off x="6718951" y="82428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3 </a:t>
            </a:r>
          </a:p>
        </p:txBody>
      </p:sp>
      <p:sp>
        <p:nvSpPr>
          <p:cNvPr id="371" name="Line"/>
          <p:cNvSpPr/>
          <p:nvPr/>
        </p:nvSpPr>
        <p:spPr>
          <a:xfrm>
            <a:off x="3515705" y="57117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>
            <a:off x="3988592" y="6853742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5645801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V="1">
            <a:off x="7038077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" name="( I, j ) = 4,1"/>
          <p:cNvSpPr txBox="1"/>
          <p:nvPr/>
        </p:nvSpPr>
        <p:spPr>
          <a:xfrm>
            <a:off x="2425538" y="5136788"/>
            <a:ext cx="70574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4,1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Why Zero P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Zero Pad</a:t>
            </a:r>
          </a:p>
        </p:txBody>
      </p:sp>
      <p:sp>
        <p:nvSpPr>
          <p:cNvPr id="378" name="Rectangle"/>
          <p:cNvSpPr/>
          <p:nvPr/>
        </p:nvSpPr>
        <p:spPr>
          <a:xfrm>
            <a:off x="7875117" y="3331860"/>
            <a:ext cx="1960300" cy="1849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Rectangle"/>
          <p:cNvSpPr/>
          <p:nvPr/>
        </p:nvSpPr>
        <p:spPr>
          <a:xfrm>
            <a:off x="3773476" y="3711697"/>
            <a:ext cx="1296747" cy="10900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0" name="Layer n"/>
          <p:cNvSpPr txBox="1"/>
          <p:nvPr/>
        </p:nvSpPr>
        <p:spPr>
          <a:xfrm>
            <a:off x="3359773" y="5666384"/>
            <a:ext cx="21241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</a:t>
            </a:r>
          </a:p>
        </p:txBody>
      </p:sp>
      <p:sp>
        <p:nvSpPr>
          <p:cNvPr id="381" name="Layer n + 1"/>
          <p:cNvSpPr txBox="1"/>
          <p:nvPr/>
        </p:nvSpPr>
        <p:spPr>
          <a:xfrm>
            <a:off x="7271373" y="5666384"/>
            <a:ext cx="316778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 + 1</a:t>
            </a:r>
          </a:p>
        </p:txBody>
      </p:sp>
      <p:sp>
        <p:nvSpPr>
          <p:cNvPr id="382" name="Rectangle"/>
          <p:cNvSpPr/>
          <p:nvPr/>
        </p:nvSpPr>
        <p:spPr>
          <a:xfrm>
            <a:off x="7697317" y="8183260"/>
            <a:ext cx="1960300" cy="1849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3" name="Rectangle"/>
          <p:cNvSpPr/>
          <p:nvPr/>
        </p:nvSpPr>
        <p:spPr>
          <a:xfrm>
            <a:off x="3263900" y="8183260"/>
            <a:ext cx="1960299" cy="184974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4" name="Rectangle"/>
          <p:cNvSpPr/>
          <p:nvPr/>
        </p:nvSpPr>
        <p:spPr>
          <a:xfrm>
            <a:off x="3595676" y="8563097"/>
            <a:ext cx="1296747" cy="10900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5" name="Previous layer has same height and width as previous layer"/>
          <p:cNvSpPr txBox="1"/>
          <p:nvPr/>
        </p:nvSpPr>
        <p:spPr>
          <a:xfrm>
            <a:off x="11512651" y="8920831"/>
            <a:ext cx="6301676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Previous layer has same height and width as previous layer </a:t>
            </a:r>
          </a:p>
        </p:txBody>
      </p:sp>
      <p:sp>
        <p:nvSpPr>
          <p:cNvPr id="386" name="Previous layer height and width are smaller than next layer"/>
          <p:cNvSpPr txBox="1"/>
          <p:nvPr/>
        </p:nvSpPr>
        <p:spPr>
          <a:xfrm>
            <a:off x="11080851" y="3891631"/>
            <a:ext cx="6301676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Previous layer height and width are smaller than next layer</a:t>
            </a:r>
          </a:p>
        </p:txBody>
      </p:sp>
      <p:sp>
        <p:nvSpPr>
          <p:cNvPr id="387" name="Connect small input layer to next layer  by padding input layer"/>
          <p:cNvSpPr txBox="1"/>
          <p:nvPr/>
        </p:nvSpPr>
        <p:spPr>
          <a:xfrm>
            <a:off x="4527651" y="12476831"/>
            <a:ext cx="6916474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Connect small input layer to next layer  by padding input layer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"/>
          <p:cNvSpPr/>
          <p:nvPr/>
        </p:nvSpPr>
        <p:spPr>
          <a:xfrm>
            <a:off x="2247900" y="4241800"/>
            <a:ext cx="4204383" cy="353777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0" name="Rectangle"/>
          <p:cNvSpPr/>
          <p:nvPr/>
        </p:nvSpPr>
        <p:spPr>
          <a:xfrm>
            <a:off x="10900442" y="5223283"/>
            <a:ext cx="1973518" cy="157480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1" name="Connect large input layer to small layer"/>
          <p:cNvSpPr txBox="1"/>
          <p:nvPr/>
        </p:nvSpPr>
        <p:spPr>
          <a:xfrm>
            <a:off x="8428963" y="12045031"/>
            <a:ext cx="6916474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Connect large input layer to small layer</a:t>
            </a:r>
          </a:p>
        </p:txBody>
      </p:sp>
      <p:sp>
        <p:nvSpPr>
          <p:cNvPr id="392" name="Previous Layer (e.g. Input Image)"/>
          <p:cNvSpPr txBox="1"/>
          <p:nvPr/>
        </p:nvSpPr>
        <p:spPr>
          <a:xfrm>
            <a:off x="812870" y="2418359"/>
            <a:ext cx="904555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 (e.g. Input Image)</a:t>
            </a:r>
          </a:p>
        </p:txBody>
      </p:sp>
      <p:sp>
        <p:nvSpPr>
          <p:cNvPr id="393" name="Next Layer (Neurons)"/>
          <p:cNvSpPr txBox="1"/>
          <p:nvPr/>
        </p:nvSpPr>
        <p:spPr>
          <a:xfrm>
            <a:off x="8968283" y="4091584"/>
            <a:ext cx="583783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 (Neurons)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Table 1"/>
          <p:cNvGraphicFramePr/>
          <p:nvPr/>
        </p:nvGraphicFramePr>
        <p:xfrm>
          <a:off x="4673600" y="3055711"/>
          <a:ext cx="4344600" cy="42405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18842"/>
                <a:gridCol w="618842"/>
                <a:gridCol w="618842"/>
                <a:gridCol w="618842"/>
                <a:gridCol w="618842"/>
                <a:gridCol w="618842"/>
                <a:gridCol w="618842"/>
              </a:tblGrid>
              <a:tr h="84557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</a:tr>
              <a:tr h="84557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</a:tr>
              <a:tr h="84557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</a:tr>
              <a:tr h="84557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</a:tr>
              <a:tr h="84557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 1-1"/>
          <p:cNvGraphicFramePr/>
          <p:nvPr/>
        </p:nvGraphicFramePr>
        <p:xfrm>
          <a:off x="15163800" y="3588455"/>
          <a:ext cx="3003704" cy="31750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7750"/>
                <a:gridCol w="747750"/>
                <a:gridCol w="747750"/>
                <a:gridCol w="747750"/>
              </a:tblGrid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3,0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3,3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7" name="Layer n"/>
          <p:cNvSpPr txBox="1"/>
          <p:nvPr/>
        </p:nvSpPr>
        <p:spPr>
          <a:xfrm>
            <a:off x="5835751" y="1754784"/>
            <a:ext cx="212415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</a:t>
            </a:r>
          </a:p>
        </p:txBody>
      </p:sp>
      <p:sp>
        <p:nvSpPr>
          <p:cNvPr id="398" name="Layer n + 1"/>
          <p:cNvSpPr txBox="1"/>
          <p:nvPr/>
        </p:nvSpPr>
        <p:spPr>
          <a:xfrm>
            <a:off x="15075408" y="1754784"/>
            <a:ext cx="316778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Table 1"/>
          <p:cNvGraphicFramePr/>
          <p:nvPr/>
        </p:nvGraphicFramePr>
        <p:xfrm>
          <a:off x="5435600" y="2420711"/>
          <a:ext cx="7127128" cy="64883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</a:tblGrid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Table 1-1"/>
          <p:cNvGraphicFramePr/>
          <p:nvPr/>
        </p:nvGraphicFramePr>
        <p:xfrm>
          <a:off x="16103600" y="4520420"/>
          <a:ext cx="3003704" cy="31750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7750"/>
                <a:gridCol w="747750"/>
                <a:gridCol w="747750"/>
                <a:gridCol w="747750"/>
              </a:tblGrid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202083"/>
                        <a:satOff val="17755"/>
                        <a:lumOff val="-1608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2" name="Layer n + 1"/>
          <p:cNvSpPr txBox="1"/>
          <p:nvPr/>
        </p:nvSpPr>
        <p:spPr>
          <a:xfrm>
            <a:off x="16015208" y="2762948"/>
            <a:ext cx="3167787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 + 1</a:t>
            </a:r>
          </a:p>
        </p:txBody>
      </p:sp>
      <p:sp>
        <p:nvSpPr>
          <p:cNvPr id="403" name="Rectangle"/>
          <p:cNvSpPr/>
          <p:nvPr/>
        </p:nvSpPr>
        <p:spPr>
          <a:xfrm>
            <a:off x="6985000" y="6065109"/>
            <a:ext cx="2367690" cy="2808071"/>
          </a:xfrm>
          <a:prstGeom prst="rect">
            <a:avLst/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4" name="Rectangle"/>
          <p:cNvSpPr/>
          <p:nvPr/>
        </p:nvSpPr>
        <p:spPr>
          <a:xfrm>
            <a:off x="5410200" y="6094260"/>
            <a:ext cx="2393090" cy="2808071"/>
          </a:xfrm>
          <a:prstGeom prst="rect">
            <a:avLst/>
          </a:prstGeom>
          <a:ln w="50800">
            <a:solidFill>
              <a:schemeClr val="accent5">
                <a:hueOff val="-152895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5" name="Rectangle"/>
          <p:cNvSpPr/>
          <p:nvPr/>
        </p:nvSpPr>
        <p:spPr>
          <a:xfrm>
            <a:off x="8585200" y="6094260"/>
            <a:ext cx="2367690" cy="2808071"/>
          </a:xfrm>
          <a:prstGeom prst="rect">
            <a:avLst/>
          </a:prstGeom>
          <a:ln w="762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6" name="Rectangle"/>
          <p:cNvSpPr/>
          <p:nvPr/>
        </p:nvSpPr>
        <p:spPr>
          <a:xfrm>
            <a:off x="10160000" y="6094260"/>
            <a:ext cx="2367690" cy="2808071"/>
          </a:xfrm>
          <a:prstGeom prst="rect">
            <a:avLst/>
          </a:prstGeom>
          <a:ln w="76200">
            <a:solidFill>
              <a:schemeClr val="accent2">
                <a:hueOff val="-202083"/>
                <a:satOff val="17755"/>
                <a:lumOff val="-1608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7" name="Line"/>
          <p:cNvSpPr/>
          <p:nvPr/>
        </p:nvSpPr>
        <p:spPr>
          <a:xfrm flipV="1">
            <a:off x="5308599" y="9298277"/>
            <a:ext cx="1" cy="1217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7010399" y="9298277"/>
            <a:ext cx="1" cy="1217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V="1">
            <a:off x="10185399" y="9298277"/>
            <a:ext cx="1" cy="1217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8712199" y="9298277"/>
            <a:ext cx="1" cy="12173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" name="Layer n"/>
          <p:cNvSpPr txBox="1"/>
          <p:nvPr/>
        </p:nvSpPr>
        <p:spPr>
          <a:xfrm>
            <a:off x="7930738" y="1210339"/>
            <a:ext cx="212415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1"/>
          <p:cNvGraphicFramePr/>
          <p:nvPr/>
        </p:nvGraphicFramePr>
        <p:xfrm>
          <a:off x="5435600" y="2420711"/>
          <a:ext cx="7127128" cy="64883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</a:tblGrid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Table 1-1"/>
          <p:cNvGraphicFramePr/>
          <p:nvPr/>
        </p:nvGraphicFramePr>
        <p:xfrm>
          <a:off x="16103600" y="4520420"/>
          <a:ext cx="3003704" cy="31750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7750"/>
                <a:gridCol w="747750"/>
                <a:gridCol w="747750"/>
                <a:gridCol w="747750"/>
              </a:tblGrid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-202083"/>
                        <a:satOff val="17755"/>
                        <a:lumOff val="-160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5" name="Layer n + 1"/>
          <p:cNvSpPr txBox="1"/>
          <p:nvPr/>
        </p:nvSpPr>
        <p:spPr>
          <a:xfrm>
            <a:off x="16015208" y="2762948"/>
            <a:ext cx="3167787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 + 1</a:t>
            </a:r>
          </a:p>
        </p:txBody>
      </p:sp>
      <p:sp>
        <p:nvSpPr>
          <p:cNvPr id="416" name="Rectangle"/>
          <p:cNvSpPr/>
          <p:nvPr/>
        </p:nvSpPr>
        <p:spPr>
          <a:xfrm>
            <a:off x="5410200" y="6094260"/>
            <a:ext cx="2393090" cy="2808071"/>
          </a:xfrm>
          <a:prstGeom prst="rect">
            <a:avLst/>
          </a:prstGeom>
          <a:ln w="50800">
            <a:solidFill>
              <a:schemeClr val="accent5">
                <a:hueOff val="-152895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7" name="Rectangle"/>
          <p:cNvSpPr/>
          <p:nvPr/>
        </p:nvSpPr>
        <p:spPr>
          <a:xfrm>
            <a:off x="5422900" y="4254489"/>
            <a:ext cx="2367690" cy="2808071"/>
          </a:xfrm>
          <a:prstGeom prst="rect">
            <a:avLst/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8" name="Rectangle"/>
          <p:cNvSpPr/>
          <p:nvPr/>
        </p:nvSpPr>
        <p:spPr>
          <a:xfrm>
            <a:off x="5422900" y="2436660"/>
            <a:ext cx="2367690" cy="2808071"/>
          </a:xfrm>
          <a:prstGeom prst="rect">
            <a:avLst/>
          </a:prstGeom>
          <a:ln w="76200">
            <a:solidFill>
              <a:schemeClr val="accent2">
                <a:hueOff val="-202083"/>
                <a:satOff val="17755"/>
                <a:lumOff val="-1608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9" name="Line"/>
          <p:cNvSpPr/>
          <p:nvPr/>
        </p:nvSpPr>
        <p:spPr>
          <a:xfrm>
            <a:off x="3606800" y="7086600"/>
            <a:ext cx="7406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" name="Layer n"/>
          <p:cNvSpPr txBox="1"/>
          <p:nvPr/>
        </p:nvSpPr>
        <p:spPr>
          <a:xfrm>
            <a:off x="7930738" y="1210339"/>
            <a:ext cx="212415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</a:t>
            </a:r>
          </a:p>
        </p:txBody>
      </p:sp>
      <p:sp>
        <p:nvSpPr>
          <p:cNvPr id="421" name="Line"/>
          <p:cNvSpPr/>
          <p:nvPr/>
        </p:nvSpPr>
        <p:spPr>
          <a:xfrm>
            <a:off x="3784600" y="9017000"/>
            <a:ext cx="7406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>
            <a:off x="3784600" y="5156199"/>
            <a:ext cx="7406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" name="Table 1"/>
          <p:cNvGraphicFramePr/>
          <p:nvPr/>
        </p:nvGraphicFramePr>
        <p:xfrm>
          <a:off x="5435600" y="2420711"/>
          <a:ext cx="7127128" cy="64883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  <a:gridCol w="790491"/>
              </a:tblGrid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925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Table 1-1"/>
          <p:cNvGraphicFramePr/>
          <p:nvPr/>
        </p:nvGraphicFramePr>
        <p:xfrm>
          <a:off x="16103600" y="4520420"/>
          <a:ext cx="3003704" cy="31750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7750"/>
                <a:gridCol w="747750"/>
                <a:gridCol w="747750"/>
                <a:gridCol w="747750"/>
              </a:tblGrid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54126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26" name="Layer n + 1"/>
          <p:cNvSpPr txBox="1"/>
          <p:nvPr/>
        </p:nvSpPr>
        <p:spPr>
          <a:xfrm>
            <a:off x="16015208" y="2762948"/>
            <a:ext cx="3167787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 + 1</a:t>
            </a:r>
          </a:p>
        </p:txBody>
      </p:sp>
      <p:sp>
        <p:nvSpPr>
          <p:cNvPr id="427" name="Rectangle"/>
          <p:cNvSpPr/>
          <p:nvPr/>
        </p:nvSpPr>
        <p:spPr>
          <a:xfrm>
            <a:off x="5410200" y="6094260"/>
            <a:ext cx="2393090" cy="2808071"/>
          </a:xfrm>
          <a:prstGeom prst="rect">
            <a:avLst/>
          </a:prstGeom>
          <a:ln w="50800">
            <a:solidFill>
              <a:schemeClr val="accent5">
                <a:hueOff val="-152895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8" name="Line"/>
          <p:cNvSpPr/>
          <p:nvPr/>
        </p:nvSpPr>
        <p:spPr>
          <a:xfrm flipV="1">
            <a:off x="5774266" y="9052744"/>
            <a:ext cx="1" cy="451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9" name="Layer n"/>
          <p:cNvSpPr txBox="1"/>
          <p:nvPr/>
        </p:nvSpPr>
        <p:spPr>
          <a:xfrm>
            <a:off x="7930738" y="1210339"/>
            <a:ext cx="212415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</a:t>
            </a:r>
          </a:p>
        </p:txBody>
      </p:sp>
      <p:sp>
        <p:nvSpPr>
          <p:cNvPr id="430" name="Stride Param…"/>
          <p:cNvSpPr txBox="1"/>
          <p:nvPr/>
        </p:nvSpPr>
        <p:spPr>
          <a:xfrm>
            <a:off x="1106982" y="6757756"/>
            <a:ext cx="1003403" cy="8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0"/>
              </a:spcBef>
              <a:defRPr sz="1200"/>
            </a:pPr>
            <a:r>
              <a:t>Stride Param</a:t>
            </a:r>
          </a:p>
          <a:p>
            <a:pPr>
              <a:spcBef>
                <a:spcPts val="1000"/>
              </a:spcBef>
              <a:defRPr sz="1200"/>
            </a:pPr>
            <a:r>
              <a:t>S</a:t>
            </a:r>
            <a:r>
              <a:rPr baseline="-5999"/>
              <a:t>h</a:t>
            </a:r>
            <a:r>
              <a:t>=2</a:t>
            </a:r>
          </a:p>
          <a:p>
            <a:pPr>
              <a:spcBef>
                <a:spcPts val="1000"/>
              </a:spcBef>
              <a:defRPr sz="1200"/>
            </a:pPr>
            <a:r>
              <a:t>S</a:t>
            </a:r>
            <a:r>
              <a:rPr baseline="-5999"/>
              <a:t>w</a:t>
            </a:r>
            <a:r>
              <a:t>=2</a:t>
            </a:r>
          </a:p>
        </p:txBody>
      </p:sp>
      <p:sp>
        <p:nvSpPr>
          <p:cNvPr id="431" name="Line"/>
          <p:cNvSpPr/>
          <p:nvPr/>
        </p:nvSpPr>
        <p:spPr>
          <a:xfrm>
            <a:off x="4597400" y="8376509"/>
            <a:ext cx="6714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" name="Line"/>
          <p:cNvSpPr/>
          <p:nvPr/>
        </p:nvSpPr>
        <p:spPr>
          <a:xfrm>
            <a:off x="4597400" y="6578600"/>
            <a:ext cx="67147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3" name="i x sh"/>
          <p:cNvSpPr txBox="1"/>
          <p:nvPr/>
        </p:nvSpPr>
        <p:spPr>
          <a:xfrm>
            <a:off x="3079775" y="6441033"/>
            <a:ext cx="44450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 x s</a:t>
            </a:r>
            <a:r>
              <a:rPr baseline="-5999"/>
              <a:t>h</a:t>
            </a:r>
          </a:p>
        </p:txBody>
      </p:sp>
      <p:sp>
        <p:nvSpPr>
          <p:cNvPr id="434" name="i x sh + fh -1"/>
          <p:cNvSpPr txBox="1"/>
          <p:nvPr/>
        </p:nvSpPr>
        <p:spPr>
          <a:xfrm>
            <a:off x="3079775" y="8312166"/>
            <a:ext cx="78780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 x s</a:t>
            </a:r>
            <a:r>
              <a:rPr baseline="-5999"/>
              <a:t>h + </a:t>
            </a:r>
            <a:r>
              <a:t>f</a:t>
            </a:r>
            <a:r>
              <a:rPr baseline="-5999"/>
              <a:t>h -1</a:t>
            </a:r>
          </a:p>
        </p:txBody>
      </p:sp>
      <p:sp>
        <p:nvSpPr>
          <p:cNvPr id="435" name="Line"/>
          <p:cNvSpPr/>
          <p:nvPr/>
        </p:nvSpPr>
        <p:spPr>
          <a:xfrm flipV="1">
            <a:off x="7476066" y="9052744"/>
            <a:ext cx="1" cy="451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" name="j x sw"/>
          <p:cNvSpPr txBox="1"/>
          <p:nvPr/>
        </p:nvSpPr>
        <p:spPr>
          <a:xfrm>
            <a:off x="5552016" y="9653850"/>
            <a:ext cx="465024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j x s</a:t>
            </a:r>
            <a:r>
              <a:rPr baseline="-5999"/>
              <a:t>w</a:t>
            </a:r>
          </a:p>
        </p:txBody>
      </p:sp>
      <p:sp>
        <p:nvSpPr>
          <p:cNvPr id="437" name="j x sw + fw - 1"/>
          <p:cNvSpPr txBox="1"/>
          <p:nvPr/>
        </p:nvSpPr>
        <p:spPr>
          <a:xfrm>
            <a:off x="7243554" y="9628808"/>
            <a:ext cx="885344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j x s</a:t>
            </a:r>
            <a:r>
              <a:rPr baseline="-5999"/>
              <a:t>w + </a:t>
            </a:r>
            <a:r>
              <a:t>f</a:t>
            </a:r>
            <a:r>
              <a:rPr baseline="-5999"/>
              <a:t>w - 1 </a:t>
            </a:r>
          </a:p>
        </p:txBody>
      </p:sp>
      <p:sp>
        <p:nvSpPr>
          <p:cNvPr id="438" name="Receptive Field Param…"/>
          <p:cNvSpPr txBox="1"/>
          <p:nvPr/>
        </p:nvSpPr>
        <p:spPr>
          <a:xfrm>
            <a:off x="1043482" y="7748356"/>
            <a:ext cx="1649731" cy="8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0"/>
              </a:spcBef>
              <a:defRPr sz="1200"/>
            </a:pPr>
            <a:r>
              <a:t>Receptive Field Param</a:t>
            </a:r>
          </a:p>
          <a:p>
            <a:pPr>
              <a:spcBef>
                <a:spcPts val="1000"/>
              </a:spcBef>
              <a:defRPr sz="1200"/>
            </a:pPr>
            <a:r>
              <a:t>f</a:t>
            </a:r>
            <a:r>
              <a:rPr baseline="-5999"/>
              <a:t>h</a:t>
            </a:r>
            <a:r>
              <a:t>=2</a:t>
            </a:r>
          </a:p>
          <a:p>
            <a:pPr>
              <a:spcBef>
                <a:spcPts val="1000"/>
              </a:spcBef>
              <a:defRPr sz="1200"/>
            </a:pPr>
            <a:r>
              <a:t>f</a:t>
            </a:r>
            <a:r>
              <a:rPr baseline="-5999"/>
              <a:t>w</a:t>
            </a:r>
            <a:r>
              <a:t>=2</a:t>
            </a:r>
          </a:p>
        </p:txBody>
      </p:sp>
      <p:sp>
        <p:nvSpPr>
          <p:cNvPr id="439" name="i,j = (2,0)"/>
          <p:cNvSpPr txBox="1"/>
          <p:nvPr/>
        </p:nvSpPr>
        <p:spPr>
          <a:xfrm>
            <a:off x="1197091" y="5964044"/>
            <a:ext cx="69128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1000"/>
              </a:spcBef>
              <a:defRPr sz="1200"/>
            </a:lvl1pPr>
          </a:lstStyle>
          <a:p>
            <a:pPr/>
            <a:r>
              <a:t>i,j = (2,0)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graphicFrame>
        <p:nvGraphicFramePr>
          <p:cNvPr id="442" name="Table 1"/>
          <p:cNvGraphicFramePr/>
          <p:nvPr/>
        </p:nvGraphicFramePr>
        <p:xfrm>
          <a:off x="2819400" y="3258911"/>
          <a:ext cx="1344198" cy="903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43" name="Convolutional Kernels (weights neurons)"/>
          <p:cNvSpPr txBox="1"/>
          <p:nvPr/>
        </p:nvSpPr>
        <p:spPr>
          <a:xfrm>
            <a:off x="1659345" y="4460544"/>
            <a:ext cx="375320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Convolutional Kernels (weights neurons)</a:t>
            </a:r>
          </a:p>
        </p:txBody>
      </p:sp>
      <p:graphicFrame>
        <p:nvGraphicFramePr>
          <p:cNvPr id="444" name="Table 1-1"/>
          <p:cNvGraphicFramePr/>
          <p:nvPr/>
        </p:nvGraphicFramePr>
        <p:xfrm>
          <a:off x="2616200" y="6732937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45" name="Some Blue Image"/>
          <p:cNvSpPr txBox="1"/>
          <p:nvPr/>
        </p:nvSpPr>
        <p:spPr>
          <a:xfrm>
            <a:off x="4607630" y="11191544"/>
            <a:ext cx="172527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Some Blue Image</a:t>
            </a:r>
          </a:p>
        </p:txBody>
      </p:sp>
      <p:graphicFrame>
        <p:nvGraphicFramePr>
          <p:cNvPr id="446" name="Table 2"/>
          <p:cNvGraphicFramePr/>
          <p:nvPr/>
        </p:nvGraphicFramePr>
        <p:xfrm>
          <a:off x="15402661" y="8024470"/>
          <a:ext cx="1578987" cy="16220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095"/>
                <a:gridCol w="522095"/>
                <a:gridCol w="522095"/>
              </a:tblGrid>
              <a:tr h="53646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646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646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47" name="Neurons Layer"/>
          <p:cNvSpPr txBox="1"/>
          <p:nvPr/>
        </p:nvSpPr>
        <p:spPr>
          <a:xfrm>
            <a:off x="15468153" y="11191544"/>
            <a:ext cx="1435304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Neurons Layer</a:t>
            </a:r>
          </a:p>
        </p:txBody>
      </p:sp>
      <p:graphicFrame>
        <p:nvGraphicFramePr>
          <p:cNvPr id="448" name="Table 1-2"/>
          <p:cNvGraphicFramePr/>
          <p:nvPr/>
        </p:nvGraphicFramePr>
        <p:xfrm>
          <a:off x="2590800" y="6726587"/>
          <a:ext cx="3497846" cy="3022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7029"/>
                <a:gridCol w="697029"/>
                <a:gridCol w="697029"/>
                <a:gridCol w="697029"/>
                <a:gridCol w="697029"/>
              </a:tblGrid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49" name="Line"/>
          <p:cNvSpPr/>
          <p:nvPr/>
        </p:nvSpPr>
        <p:spPr>
          <a:xfrm>
            <a:off x="5234197" y="4535033"/>
            <a:ext cx="10361924" cy="3707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106" y="0"/>
                </a:lnTo>
                <a:lnTo>
                  <a:pt x="0" y="11588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" name="Receptive field of neuron is weight by kernel"/>
          <p:cNvSpPr txBox="1"/>
          <p:nvPr/>
        </p:nvSpPr>
        <p:spPr>
          <a:xfrm>
            <a:off x="14370152" y="3519016"/>
            <a:ext cx="2513706" cy="8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Receptive field of neuron is weight by kernel</a:t>
            </a:r>
          </a:p>
        </p:txBody>
      </p:sp>
      <p:sp>
        <p:nvSpPr>
          <p:cNvPr id="451" name="Convolutional NN"/>
          <p:cNvSpPr txBox="1"/>
          <p:nvPr/>
        </p:nvSpPr>
        <p:spPr>
          <a:xfrm>
            <a:off x="10689563" y="12324431"/>
            <a:ext cx="6916474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Convolutional 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 1-1"/>
          <p:cNvGraphicFramePr/>
          <p:nvPr/>
        </p:nvGraphicFramePr>
        <p:xfrm>
          <a:off x="10071140" y="3512911"/>
          <a:ext cx="2781220" cy="30889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84259"/>
                <a:gridCol w="1384259"/>
              </a:tblGrid>
              <a:tr h="153810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lnR w="762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R>
                    <a:lnT w="762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lnB w="762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lnR w="3175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R>
                    <a:lnT w="3175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153810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lnT w="762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lnB w="3175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R>
                    <a:lnB w="3175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"/>
          <p:cNvGraphicFramePr/>
          <p:nvPr/>
        </p:nvGraphicFramePr>
        <p:xfrm>
          <a:off x="4495800" y="3512911"/>
          <a:ext cx="2781220" cy="30889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2129"/>
                <a:gridCol w="692129"/>
                <a:gridCol w="692129"/>
                <a:gridCol w="692129"/>
              </a:tblGrid>
              <a:tr h="6152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lnT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152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lnB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R>
                    <a:lnB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152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63500">
                      <a:solidFill>
                        <a:schemeClr val="accent4">
                          <a:hueOff val="348544"/>
                          <a:lumOff val="7139"/>
                        </a:schemeClr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152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61524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pic>
        <p:nvPicPr>
          <p:cNvPr id="17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50" y="3690896"/>
            <a:ext cx="1697037" cy="393701"/>
          </a:xfrm>
          <a:prstGeom prst="rect">
            <a:avLst/>
          </a:prstGeom>
        </p:spPr>
      </p:pic>
      <p:pic>
        <p:nvPicPr>
          <p:cNvPr id="17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3250" y="4205364"/>
            <a:ext cx="1697037" cy="393701"/>
          </a:xfrm>
          <a:prstGeom prst="rect">
            <a:avLst/>
          </a:prstGeom>
        </p:spPr>
      </p:pic>
      <p:pic>
        <p:nvPicPr>
          <p:cNvPr id="1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09224">
            <a:off x="9966681" y="3844760"/>
            <a:ext cx="3238916" cy="647701"/>
          </a:xfrm>
          <a:prstGeom prst="rect">
            <a:avLst/>
          </a:prstGeom>
        </p:spPr>
      </p:pic>
      <p:pic>
        <p:nvPicPr>
          <p:cNvPr id="183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09224">
            <a:off x="9835942" y="5635460"/>
            <a:ext cx="3238916" cy="647701"/>
          </a:xfrm>
          <a:prstGeom prst="rect">
            <a:avLst/>
          </a:prstGeom>
        </p:spPr>
      </p:pic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25700" y="4295364"/>
            <a:ext cx="1409700" cy="148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5506700" y="4609755"/>
            <a:ext cx="419535" cy="368301"/>
          </a:xfrm>
          <a:prstGeom prst="rect">
            <a:avLst/>
          </a:prstGeom>
          <a:ln w="254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8159750" y="5168900"/>
            <a:ext cx="3225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>
            <a:off x="14103350" y="5032757"/>
            <a:ext cx="3225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First Layer"/>
          <p:cNvSpPr txBox="1"/>
          <p:nvPr/>
        </p:nvSpPr>
        <p:spPr>
          <a:xfrm>
            <a:off x="4518919" y="1576984"/>
            <a:ext cx="313974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Layer </a:t>
            </a:r>
          </a:p>
        </p:txBody>
      </p:sp>
      <p:sp>
        <p:nvSpPr>
          <p:cNvPr id="190" name="Deeper Layer"/>
          <p:cNvSpPr txBox="1"/>
          <p:nvPr/>
        </p:nvSpPr>
        <p:spPr>
          <a:xfrm>
            <a:off x="14729719" y="1576984"/>
            <a:ext cx="37609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Deeper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graphicFrame>
        <p:nvGraphicFramePr>
          <p:cNvPr id="454" name="Table 1"/>
          <p:cNvGraphicFramePr/>
          <p:nvPr/>
        </p:nvGraphicFramePr>
        <p:xfrm>
          <a:off x="2819400" y="3258911"/>
          <a:ext cx="1344198" cy="903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55" name="Convolutional Kernels (weights neurons)"/>
          <p:cNvSpPr txBox="1"/>
          <p:nvPr/>
        </p:nvSpPr>
        <p:spPr>
          <a:xfrm>
            <a:off x="1659345" y="4460544"/>
            <a:ext cx="375320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Convolutional Kernels (weights neurons)</a:t>
            </a:r>
          </a:p>
        </p:txBody>
      </p:sp>
      <p:graphicFrame>
        <p:nvGraphicFramePr>
          <p:cNvPr id="456" name="Table 1-1"/>
          <p:cNvGraphicFramePr/>
          <p:nvPr/>
        </p:nvGraphicFramePr>
        <p:xfrm>
          <a:off x="2616200" y="6732937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1">
                            <a:lumOff val="16847"/>
                          </a:schemeClr>
                        </a:gs>
                        <a:gs pos="100000">
                          <a:srgbClr val="5E5E5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57" name="Some Blue Image"/>
          <p:cNvSpPr txBox="1"/>
          <p:nvPr/>
        </p:nvSpPr>
        <p:spPr>
          <a:xfrm>
            <a:off x="4607630" y="11191544"/>
            <a:ext cx="172527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Some Blue Image</a:t>
            </a:r>
          </a:p>
        </p:txBody>
      </p:sp>
      <p:graphicFrame>
        <p:nvGraphicFramePr>
          <p:cNvPr id="458" name="Table 2"/>
          <p:cNvGraphicFramePr/>
          <p:nvPr/>
        </p:nvGraphicFramePr>
        <p:xfrm>
          <a:off x="15402661" y="8024470"/>
          <a:ext cx="1578987" cy="16220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095"/>
                <a:gridCol w="522095"/>
                <a:gridCol w="522095"/>
              </a:tblGrid>
              <a:tr h="53646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646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646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59" name="Neurons Layer"/>
          <p:cNvSpPr txBox="1"/>
          <p:nvPr/>
        </p:nvSpPr>
        <p:spPr>
          <a:xfrm>
            <a:off x="15468153" y="11191544"/>
            <a:ext cx="1435304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Neurons Layer</a:t>
            </a:r>
          </a:p>
        </p:txBody>
      </p:sp>
      <p:graphicFrame>
        <p:nvGraphicFramePr>
          <p:cNvPr id="460" name="Table 1-2"/>
          <p:cNvGraphicFramePr/>
          <p:nvPr/>
        </p:nvGraphicFramePr>
        <p:xfrm>
          <a:off x="2590800" y="6726587"/>
          <a:ext cx="3497846" cy="30228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7029"/>
                <a:gridCol w="697029"/>
                <a:gridCol w="697029"/>
                <a:gridCol w="697029"/>
                <a:gridCol w="697029"/>
              </a:tblGrid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5D5D5"/>
                      </a:solidFill>
                      <a:miter lim="400000"/>
                    </a:lnR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60202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T w="12700">
                      <a:solidFill>
                        <a:srgbClr val="D5D5D5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61" name="Line"/>
          <p:cNvSpPr/>
          <p:nvPr/>
        </p:nvSpPr>
        <p:spPr>
          <a:xfrm>
            <a:off x="5234197" y="4535033"/>
            <a:ext cx="10361924" cy="3707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106" y="0"/>
                </a:lnTo>
                <a:lnTo>
                  <a:pt x="0" y="11588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2" name="Receptive field of neuron is weight by kernel"/>
          <p:cNvSpPr txBox="1"/>
          <p:nvPr/>
        </p:nvSpPr>
        <p:spPr>
          <a:xfrm>
            <a:off x="14370152" y="3519016"/>
            <a:ext cx="2513706" cy="8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Receptive field of neuron is weight by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eatur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Map </a:t>
            </a:r>
          </a:p>
        </p:txBody>
      </p:sp>
      <p:graphicFrame>
        <p:nvGraphicFramePr>
          <p:cNvPr id="465" name="Table 2"/>
          <p:cNvGraphicFramePr/>
          <p:nvPr/>
        </p:nvGraphicFramePr>
        <p:xfrm>
          <a:off x="8671661" y="5027270"/>
          <a:ext cx="2516819" cy="23266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4706"/>
                <a:gridCol w="834706"/>
                <a:gridCol w="834706"/>
              </a:tblGrid>
              <a:tr h="77131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77131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77131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66" name="Layer of neurons using the same filters(kernels) outputs a feature map, highlighting  area in image that enhance the filter"/>
          <p:cNvSpPr txBox="1"/>
          <p:nvPr/>
        </p:nvSpPr>
        <p:spPr>
          <a:xfrm>
            <a:off x="16067234" y="5193075"/>
            <a:ext cx="4532442" cy="1271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Layer of neurons using the same filters(kernels) outputs a feature map, highlighting  area in image that enhance the filter</a:t>
            </a:r>
          </a:p>
        </p:txBody>
      </p:sp>
      <p:graphicFrame>
        <p:nvGraphicFramePr>
          <p:cNvPr id="467" name="Table 1"/>
          <p:cNvGraphicFramePr/>
          <p:nvPr/>
        </p:nvGraphicFramePr>
        <p:xfrm>
          <a:off x="4089400" y="4630511"/>
          <a:ext cx="1344198" cy="903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68" name="Line"/>
          <p:cNvSpPr/>
          <p:nvPr/>
        </p:nvSpPr>
        <p:spPr>
          <a:xfrm flipH="1" flipV="1">
            <a:off x="5775066" y="5188230"/>
            <a:ext cx="3093733" cy="3128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69" name="Table 1-1"/>
          <p:cNvGraphicFramePr/>
          <p:nvPr/>
        </p:nvGraphicFramePr>
        <p:xfrm>
          <a:off x="4292600" y="6412494"/>
          <a:ext cx="1344198" cy="903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Table 1-2"/>
          <p:cNvGraphicFramePr/>
          <p:nvPr/>
        </p:nvGraphicFramePr>
        <p:xfrm>
          <a:off x="4470400" y="8542111"/>
          <a:ext cx="1344198" cy="903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71" name="Line"/>
          <p:cNvSpPr/>
          <p:nvPr/>
        </p:nvSpPr>
        <p:spPr>
          <a:xfrm flipH="1">
            <a:off x="5644783" y="6016375"/>
            <a:ext cx="3352862" cy="8578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2" name="Line"/>
          <p:cNvSpPr/>
          <p:nvPr/>
        </p:nvSpPr>
        <p:spPr>
          <a:xfrm flipH="1">
            <a:off x="5765151" y="7001201"/>
            <a:ext cx="3108209" cy="1888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73" name="Table 1-2-1"/>
          <p:cNvGraphicFramePr/>
          <p:nvPr/>
        </p:nvGraphicFramePr>
        <p:xfrm>
          <a:off x="8483600" y="8977491"/>
          <a:ext cx="1344198" cy="903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Table 1-2-2"/>
          <p:cNvGraphicFramePr/>
          <p:nvPr/>
        </p:nvGraphicFramePr>
        <p:xfrm>
          <a:off x="10947400" y="8977491"/>
          <a:ext cx="1344198" cy="903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Table 1-2-3"/>
          <p:cNvGraphicFramePr/>
          <p:nvPr/>
        </p:nvGraphicFramePr>
        <p:xfrm>
          <a:off x="14930435" y="8542111"/>
          <a:ext cx="1344198" cy="903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76" name="Line"/>
          <p:cNvSpPr/>
          <p:nvPr/>
        </p:nvSpPr>
        <p:spPr>
          <a:xfrm flipH="1">
            <a:off x="8990060" y="6950401"/>
            <a:ext cx="933661" cy="19844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7" name="Line"/>
          <p:cNvSpPr/>
          <p:nvPr/>
        </p:nvSpPr>
        <p:spPr>
          <a:xfrm>
            <a:off x="9810361" y="5376682"/>
            <a:ext cx="4770669" cy="31503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8" name="Line"/>
          <p:cNvSpPr/>
          <p:nvPr/>
        </p:nvSpPr>
        <p:spPr>
          <a:xfrm>
            <a:off x="10050721" y="6374896"/>
            <a:ext cx="1333173" cy="27814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" name="Line"/>
          <p:cNvSpPr/>
          <p:nvPr/>
        </p:nvSpPr>
        <p:spPr>
          <a:xfrm>
            <a:off x="10751991" y="6978506"/>
            <a:ext cx="3425838" cy="34258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0" name="Line"/>
          <p:cNvSpPr/>
          <p:nvPr/>
        </p:nvSpPr>
        <p:spPr>
          <a:xfrm flipV="1">
            <a:off x="10653913" y="4248742"/>
            <a:ext cx="2508701" cy="21462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" name="Line"/>
          <p:cNvSpPr/>
          <p:nvPr/>
        </p:nvSpPr>
        <p:spPr>
          <a:xfrm flipV="1">
            <a:off x="10653913" y="3363078"/>
            <a:ext cx="2508701" cy="21462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82" name="Table 1-2-3-1"/>
          <p:cNvGraphicFramePr/>
          <p:nvPr/>
        </p:nvGraphicFramePr>
        <p:xfrm>
          <a:off x="13404850" y="2377069"/>
          <a:ext cx="1344198" cy="903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Table 1-2-3-1-1"/>
          <p:cNvGraphicFramePr/>
          <p:nvPr/>
        </p:nvGraphicFramePr>
        <p:xfrm>
          <a:off x="13404850" y="3875204"/>
          <a:ext cx="1344198" cy="903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84" name="receptive field 0"/>
          <p:cNvSpPr txBox="1"/>
          <p:nvPr/>
        </p:nvSpPr>
        <p:spPr>
          <a:xfrm>
            <a:off x="6726306" y="4938450"/>
            <a:ext cx="1192531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0</a:t>
            </a:r>
          </a:p>
        </p:txBody>
      </p:sp>
      <p:sp>
        <p:nvSpPr>
          <p:cNvPr id="485" name="receptive field 1"/>
          <p:cNvSpPr txBox="1"/>
          <p:nvPr/>
        </p:nvSpPr>
        <p:spPr>
          <a:xfrm>
            <a:off x="6548506" y="5964399"/>
            <a:ext cx="1192531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1</a:t>
            </a:r>
          </a:p>
        </p:txBody>
      </p:sp>
      <p:sp>
        <p:nvSpPr>
          <p:cNvPr id="486" name="receptive field 2"/>
          <p:cNvSpPr txBox="1"/>
          <p:nvPr/>
        </p:nvSpPr>
        <p:spPr>
          <a:xfrm>
            <a:off x="6548506" y="7393440"/>
            <a:ext cx="119253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2</a:t>
            </a:r>
          </a:p>
        </p:txBody>
      </p:sp>
      <p:sp>
        <p:nvSpPr>
          <p:cNvPr id="487" name="receptive field 3"/>
          <p:cNvSpPr txBox="1"/>
          <p:nvPr/>
        </p:nvSpPr>
        <p:spPr>
          <a:xfrm>
            <a:off x="7922463" y="8021780"/>
            <a:ext cx="119253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3</a:t>
            </a:r>
          </a:p>
        </p:txBody>
      </p:sp>
      <p:sp>
        <p:nvSpPr>
          <p:cNvPr id="488" name="receptive field 4"/>
          <p:cNvSpPr txBox="1"/>
          <p:nvPr/>
        </p:nvSpPr>
        <p:spPr>
          <a:xfrm>
            <a:off x="9624263" y="8140852"/>
            <a:ext cx="119253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4</a:t>
            </a:r>
          </a:p>
        </p:txBody>
      </p:sp>
      <p:sp>
        <p:nvSpPr>
          <p:cNvPr id="489" name="receptive field 5"/>
          <p:cNvSpPr txBox="1"/>
          <p:nvPr/>
        </p:nvSpPr>
        <p:spPr>
          <a:xfrm>
            <a:off x="12799263" y="10317341"/>
            <a:ext cx="1192531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5</a:t>
            </a:r>
          </a:p>
        </p:txBody>
      </p:sp>
      <p:graphicFrame>
        <p:nvGraphicFramePr>
          <p:cNvPr id="490" name="Table 1-2-3-2"/>
          <p:cNvGraphicFramePr/>
          <p:nvPr/>
        </p:nvGraphicFramePr>
        <p:xfrm>
          <a:off x="14293850" y="10323691"/>
          <a:ext cx="1344198" cy="903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299"/>
                <a:gridCol w="266299"/>
                <a:gridCol w="266299"/>
                <a:gridCol w="266299"/>
                <a:gridCol w="266299"/>
              </a:tblGrid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7820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1" name="receptive field 6"/>
          <p:cNvSpPr txBox="1"/>
          <p:nvPr/>
        </p:nvSpPr>
        <p:spPr>
          <a:xfrm>
            <a:off x="13982707" y="7802698"/>
            <a:ext cx="119253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6</a:t>
            </a:r>
          </a:p>
        </p:txBody>
      </p:sp>
      <p:sp>
        <p:nvSpPr>
          <p:cNvPr id="492" name="receptive field 7"/>
          <p:cNvSpPr txBox="1"/>
          <p:nvPr/>
        </p:nvSpPr>
        <p:spPr>
          <a:xfrm>
            <a:off x="12433307" y="4931757"/>
            <a:ext cx="119253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7</a:t>
            </a:r>
          </a:p>
        </p:txBody>
      </p:sp>
      <p:sp>
        <p:nvSpPr>
          <p:cNvPr id="493" name="receptive field 8"/>
          <p:cNvSpPr txBox="1"/>
          <p:nvPr/>
        </p:nvSpPr>
        <p:spPr>
          <a:xfrm>
            <a:off x="11307871" y="3418454"/>
            <a:ext cx="1192531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8</a:t>
            </a:r>
          </a:p>
        </p:txBody>
      </p:sp>
      <p:graphicFrame>
        <p:nvGraphicFramePr>
          <p:cNvPr id="494" name="Table 2-1"/>
          <p:cNvGraphicFramePr/>
          <p:nvPr/>
        </p:nvGraphicFramePr>
        <p:xfrm>
          <a:off x="18529300" y="2152650"/>
          <a:ext cx="834707" cy="7713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4706"/>
              </a:tblGrid>
              <a:tr h="77131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95" name="neuron (pixel)…"/>
          <p:cNvSpPr txBox="1"/>
          <p:nvPr/>
        </p:nvSpPr>
        <p:spPr>
          <a:xfrm>
            <a:off x="19704152" y="2042741"/>
            <a:ext cx="2706726" cy="99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neuron (pixel)</a:t>
            </a:r>
          </a:p>
          <a:p>
            <a:pPr>
              <a:spcBef>
                <a:spcPts val="1000"/>
              </a:spcBef>
              <a:defRPr i="1" sz="1600"/>
            </a:pPr>
            <a:r>
              <a:t>Weighted sum of receptive </a:t>
            </a:r>
          </a:p>
          <a:p>
            <a:pPr>
              <a:spcBef>
                <a:spcPts val="1000"/>
              </a:spcBef>
              <a:defRPr i="1" sz="1600"/>
            </a:pPr>
            <a:r>
              <a:t>field of previous layer (pixels)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Filter : Simple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 : Simple Application </a:t>
            </a:r>
          </a:p>
        </p:txBody>
      </p:sp>
      <p:pic>
        <p:nvPicPr>
          <p:cNvPr id="498" name="pasted-movie.png" descr="pasted-movie.png"/>
          <p:cNvPicPr>
            <a:picLocks noChangeAspect="1"/>
          </p:cNvPicPr>
          <p:nvPr/>
        </p:nvPicPr>
        <p:blipFill>
          <a:blip r:embed="rId2">
            <a:alphaModFix amt="4611"/>
            <a:extLst/>
          </a:blip>
          <a:stretch>
            <a:fillRect/>
          </a:stretch>
        </p:blipFill>
        <p:spPr>
          <a:xfrm>
            <a:off x="2120900" y="4704222"/>
            <a:ext cx="3124952" cy="4687428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Filter would catch vertical geyser within blurry image"/>
          <p:cNvSpPr txBox="1"/>
          <p:nvPr/>
        </p:nvSpPr>
        <p:spPr>
          <a:xfrm>
            <a:off x="12943034" y="6458135"/>
            <a:ext cx="4532442" cy="698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Filter would catch vertical geyser within blurry image</a:t>
            </a:r>
          </a:p>
        </p:txBody>
      </p:sp>
      <p:sp>
        <p:nvSpPr>
          <p:cNvPr id="500" name="Vertical Filter"/>
          <p:cNvSpPr/>
          <p:nvPr/>
        </p:nvSpPr>
        <p:spPr>
          <a:xfrm>
            <a:off x="6705600" y="6400800"/>
            <a:ext cx="1976813" cy="8128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Vertical Filter</a:t>
            </a:r>
          </a:p>
        </p:txBody>
      </p:sp>
      <p:sp>
        <p:nvSpPr>
          <p:cNvPr id="501" name="Line"/>
          <p:cNvSpPr/>
          <p:nvPr/>
        </p:nvSpPr>
        <p:spPr>
          <a:xfrm>
            <a:off x="5571404" y="6807200"/>
            <a:ext cx="80864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>
            <a:off x="9007965" y="6858000"/>
            <a:ext cx="808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3" name="Rectangle"/>
          <p:cNvSpPr/>
          <p:nvPr/>
        </p:nvSpPr>
        <p:spPr>
          <a:xfrm>
            <a:off x="10391415" y="5331227"/>
            <a:ext cx="1976814" cy="29519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05" name="Connection Line"/>
          <p:cNvSpPr/>
          <p:nvPr/>
        </p:nvSpPr>
        <p:spPr>
          <a:xfrm>
            <a:off x="11019704" y="5573661"/>
            <a:ext cx="720239" cy="247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98"/>
                </a:moveTo>
                <a:cubicBezTo>
                  <a:pt x="7040" y="-5400"/>
                  <a:pt x="14240" y="-5366"/>
                  <a:pt x="21600" y="162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High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Level</a:t>
            </a:r>
          </a:p>
        </p:txBody>
      </p:sp>
      <p:sp>
        <p:nvSpPr>
          <p:cNvPr id="508" name="Vertical Filter…"/>
          <p:cNvSpPr/>
          <p:nvPr/>
        </p:nvSpPr>
        <p:spPr>
          <a:xfrm>
            <a:off x="5918200" y="5014033"/>
            <a:ext cx="1728576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Vertical Filter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(Kernel)</a:t>
            </a:r>
          </a:p>
        </p:txBody>
      </p:sp>
      <p:sp>
        <p:nvSpPr>
          <p:cNvPr id="509" name="Some Image"/>
          <p:cNvSpPr/>
          <p:nvPr/>
        </p:nvSpPr>
        <p:spPr>
          <a:xfrm>
            <a:off x="1651000" y="5014033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Some Image</a:t>
            </a:r>
          </a:p>
        </p:txBody>
      </p:sp>
      <p:sp>
        <p:nvSpPr>
          <p:cNvPr id="510" name="Feature Map"/>
          <p:cNvSpPr/>
          <p:nvPr/>
        </p:nvSpPr>
        <p:spPr>
          <a:xfrm>
            <a:off x="10134600" y="4821066"/>
            <a:ext cx="1946742" cy="1655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Feature Map</a:t>
            </a:r>
          </a:p>
        </p:txBody>
      </p:sp>
      <p:sp>
        <p:nvSpPr>
          <p:cNvPr id="511" name="Line"/>
          <p:cNvSpPr/>
          <p:nvPr/>
        </p:nvSpPr>
        <p:spPr>
          <a:xfrm>
            <a:off x="4598361" y="5649033"/>
            <a:ext cx="5881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2" name="Line"/>
          <p:cNvSpPr/>
          <p:nvPr/>
        </p:nvSpPr>
        <p:spPr>
          <a:xfrm>
            <a:off x="8596595" y="5649033"/>
            <a:ext cx="5881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3" name="Rectangle"/>
          <p:cNvSpPr/>
          <p:nvPr/>
        </p:nvSpPr>
        <p:spPr>
          <a:xfrm>
            <a:off x="1122155" y="10743353"/>
            <a:ext cx="1946743" cy="1655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4" name="1"/>
          <p:cNvSpPr/>
          <p:nvPr/>
        </p:nvSpPr>
        <p:spPr>
          <a:xfrm>
            <a:off x="1376155" y="10890587"/>
            <a:ext cx="387295" cy="48302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5" name="2"/>
          <p:cNvSpPr/>
          <p:nvPr/>
        </p:nvSpPr>
        <p:spPr>
          <a:xfrm>
            <a:off x="1901879" y="10890587"/>
            <a:ext cx="387295" cy="48302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6" name="3"/>
          <p:cNvSpPr/>
          <p:nvPr/>
        </p:nvSpPr>
        <p:spPr>
          <a:xfrm>
            <a:off x="2427602" y="10890587"/>
            <a:ext cx="387296" cy="48302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7" name="4"/>
          <p:cNvSpPr/>
          <p:nvPr/>
        </p:nvSpPr>
        <p:spPr>
          <a:xfrm>
            <a:off x="1376155" y="11525587"/>
            <a:ext cx="387295" cy="48302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8" name="5"/>
          <p:cNvSpPr/>
          <p:nvPr/>
        </p:nvSpPr>
        <p:spPr>
          <a:xfrm>
            <a:off x="1901879" y="11525587"/>
            <a:ext cx="387295" cy="48302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9" name="6"/>
          <p:cNvSpPr/>
          <p:nvPr/>
        </p:nvSpPr>
        <p:spPr>
          <a:xfrm>
            <a:off x="2427602" y="11525587"/>
            <a:ext cx="387296" cy="48302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0" name="Rounded Rectangle"/>
          <p:cNvSpPr/>
          <p:nvPr/>
        </p:nvSpPr>
        <p:spPr>
          <a:xfrm>
            <a:off x="5613400" y="10667576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1" name="Rounded Rectangle"/>
          <p:cNvSpPr/>
          <p:nvPr/>
        </p:nvSpPr>
        <p:spPr>
          <a:xfrm>
            <a:off x="8280400" y="10667576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2" name="Rounded Rectangle"/>
          <p:cNvSpPr/>
          <p:nvPr/>
        </p:nvSpPr>
        <p:spPr>
          <a:xfrm>
            <a:off x="10947400" y="10667576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3" name="Rounded Rectangle"/>
          <p:cNvSpPr/>
          <p:nvPr/>
        </p:nvSpPr>
        <p:spPr>
          <a:xfrm>
            <a:off x="13962516" y="10667576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4" name="Rounded Rectangle"/>
          <p:cNvSpPr/>
          <p:nvPr/>
        </p:nvSpPr>
        <p:spPr>
          <a:xfrm>
            <a:off x="16738600" y="10667576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5" name="1"/>
          <p:cNvSpPr/>
          <p:nvPr/>
        </p:nvSpPr>
        <p:spPr>
          <a:xfrm>
            <a:off x="5626961" y="10694808"/>
            <a:ext cx="818732" cy="483024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6" name="2"/>
          <p:cNvSpPr/>
          <p:nvPr/>
        </p:nvSpPr>
        <p:spPr>
          <a:xfrm>
            <a:off x="8280400" y="11329808"/>
            <a:ext cx="818731" cy="483024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7" name="3"/>
          <p:cNvSpPr/>
          <p:nvPr/>
        </p:nvSpPr>
        <p:spPr>
          <a:xfrm>
            <a:off x="11392761" y="10694808"/>
            <a:ext cx="818732" cy="483024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8" name="4"/>
          <p:cNvSpPr/>
          <p:nvPr/>
        </p:nvSpPr>
        <p:spPr>
          <a:xfrm>
            <a:off x="14661005" y="11329808"/>
            <a:ext cx="818732" cy="483024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9" name="Rounded Rectangle"/>
          <p:cNvSpPr/>
          <p:nvPr/>
        </p:nvSpPr>
        <p:spPr>
          <a:xfrm>
            <a:off x="19514683" y="10667576"/>
            <a:ext cx="2215709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0" name="5"/>
          <p:cNvSpPr/>
          <p:nvPr/>
        </p:nvSpPr>
        <p:spPr>
          <a:xfrm>
            <a:off x="18185195" y="10694808"/>
            <a:ext cx="588186" cy="6110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1" name="6"/>
          <p:cNvSpPr/>
          <p:nvPr/>
        </p:nvSpPr>
        <p:spPr>
          <a:xfrm>
            <a:off x="21041610" y="11201760"/>
            <a:ext cx="588185" cy="6110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2" name="Receptive Field of Neurons"/>
          <p:cNvSpPr txBox="1"/>
          <p:nvPr/>
        </p:nvSpPr>
        <p:spPr>
          <a:xfrm>
            <a:off x="12317826" y="12242404"/>
            <a:ext cx="3488056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Receptive Field of Neurons</a:t>
            </a:r>
          </a:p>
        </p:txBody>
      </p:sp>
      <p:sp>
        <p:nvSpPr>
          <p:cNvPr id="533" name="Feature Map pixels…"/>
          <p:cNvSpPr txBox="1"/>
          <p:nvPr/>
        </p:nvSpPr>
        <p:spPr>
          <a:xfrm>
            <a:off x="848132" y="12513158"/>
            <a:ext cx="2494789" cy="75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"/>
              </a:spcBef>
              <a:defRPr sz="2200"/>
            </a:pPr>
            <a:r>
              <a:t>Feature Map pixels</a:t>
            </a:r>
          </a:p>
          <a:p>
            <a:pPr algn="ctr">
              <a:spcBef>
                <a:spcPts val="100"/>
              </a:spcBef>
              <a:defRPr sz="2200"/>
            </a:pPr>
            <a:r>
              <a:t>(neurons)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" name="Table 1"/>
          <p:cNvGraphicFramePr/>
          <p:nvPr/>
        </p:nvGraphicFramePr>
        <p:xfrm>
          <a:off x="11506200" y="3592868"/>
          <a:ext cx="2623670" cy="22961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2742"/>
                <a:gridCol w="652742"/>
                <a:gridCol w="652742"/>
                <a:gridCol w="652742"/>
              </a:tblGrid>
              <a:tr h="456699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6699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6699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6699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3,3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6699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4,0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536" name="Table 1-1"/>
          <p:cNvGraphicFramePr/>
          <p:nvPr/>
        </p:nvGraphicFramePr>
        <p:xfrm>
          <a:off x="4343400" y="3302000"/>
          <a:ext cx="3587521" cy="28779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7482"/>
                <a:gridCol w="357482"/>
                <a:gridCol w="357482"/>
                <a:gridCol w="357482"/>
                <a:gridCol w="357482"/>
                <a:gridCol w="357482"/>
                <a:gridCol w="357482"/>
                <a:gridCol w="357482"/>
                <a:gridCol w="357482"/>
                <a:gridCol w="357482"/>
              </a:tblGrid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86523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37" name="Layer n-1"/>
          <p:cNvSpPr txBox="1"/>
          <p:nvPr/>
        </p:nvSpPr>
        <p:spPr>
          <a:xfrm>
            <a:off x="4780698" y="2135784"/>
            <a:ext cx="270022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n-1</a:t>
            </a:r>
          </a:p>
        </p:txBody>
      </p:sp>
      <p:sp>
        <p:nvSpPr>
          <p:cNvPr id="538" name="Layer n"/>
          <p:cNvSpPr txBox="1"/>
          <p:nvPr/>
        </p:nvSpPr>
        <p:spPr>
          <a:xfrm>
            <a:off x="11664098" y="2135784"/>
            <a:ext cx="21241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n</a:t>
            </a:r>
          </a:p>
        </p:txBody>
      </p:sp>
      <p:sp>
        <p:nvSpPr>
          <p:cNvPr id="539" name="Line"/>
          <p:cNvSpPr/>
          <p:nvPr/>
        </p:nvSpPr>
        <p:spPr>
          <a:xfrm flipV="1">
            <a:off x="5064619" y="6639744"/>
            <a:ext cx="1" cy="451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>
            <a:off x="3035300" y="5646009"/>
            <a:ext cx="6714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>
            <a:off x="2984500" y="4734617"/>
            <a:ext cx="6714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" name="i x sh"/>
          <p:cNvSpPr txBox="1"/>
          <p:nvPr/>
        </p:nvSpPr>
        <p:spPr>
          <a:xfrm>
            <a:off x="1466875" y="4597050"/>
            <a:ext cx="444501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 x s</a:t>
            </a:r>
            <a:r>
              <a:rPr baseline="-5999"/>
              <a:t>h</a:t>
            </a:r>
          </a:p>
        </p:txBody>
      </p:sp>
      <p:sp>
        <p:nvSpPr>
          <p:cNvPr id="543" name="i x sh + fh -1"/>
          <p:cNvSpPr txBox="1"/>
          <p:nvPr/>
        </p:nvSpPr>
        <p:spPr>
          <a:xfrm>
            <a:off x="1517675" y="5581666"/>
            <a:ext cx="78780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 x s</a:t>
            </a:r>
            <a:r>
              <a:rPr baseline="-5999"/>
              <a:t>h + </a:t>
            </a:r>
            <a:r>
              <a:t>f</a:t>
            </a:r>
            <a:r>
              <a:rPr baseline="-5999"/>
              <a:t>h -1</a:t>
            </a:r>
          </a:p>
        </p:txBody>
      </p:sp>
      <p:sp>
        <p:nvSpPr>
          <p:cNvPr id="544" name="Line"/>
          <p:cNvSpPr/>
          <p:nvPr/>
        </p:nvSpPr>
        <p:spPr>
          <a:xfrm flipV="1">
            <a:off x="6766419" y="6639744"/>
            <a:ext cx="1" cy="451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5" name="j x sw"/>
          <p:cNvSpPr txBox="1"/>
          <p:nvPr/>
        </p:nvSpPr>
        <p:spPr>
          <a:xfrm>
            <a:off x="4842369" y="7240850"/>
            <a:ext cx="465025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j x s</a:t>
            </a:r>
            <a:r>
              <a:rPr baseline="-5999"/>
              <a:t>w</a:t>
            </a:r>
          </a:p>
        </p:txBody>
      </p:sp>
      <p:sp>
        <p:nvSpPr>
          <p:cNvPr id="546" name="j x sw + fw - 1"/>
          <p:cNvSpPr txBox="1"/>
          <p:nvPr/>
        </p:nvSpPr>
        <p:spPr>
          <a:xfrm>
            <a:off x="6533908" y="7215808"/>
            <a:ext cx="885343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j x s</a:t>
            </a:r>
            <a:r>
              <a:rPr baseline="-5999"/>
              <a:t>w + </a:t>
            </a:r>
            <a:r>
              <a:t>f</a:t>
            </a:r>
            <a:r>
              <a:rPr baseline="-5999"/>
              <a:t>w - 1 </a:t>
            </a:r>
          </a:p>
        </p:txBody>
      </p:sp>
      <p:sp>
        <p:nvSpPr>
          <p:cNvPr id="547" name="i"/>
          <p:cNvSpPr txBox="1"/>
          <p:nvPr/>
        </p:nvSpPr>
        <p:spPr>
          <a:xfrm>
            <a:off x="11049101" y="4572361"/>
            <a:ext cx="1594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i</a:t>
            </a:r>
          </a:p>
        </p:txBody>
      </p:sp>
      <p:sp>
        <p:nvSpPr>
          <p:cNvPr id="548" name="j"/>
          <p:cNvSpPr txBox="1"/>
          <p:nvPr/>
        </p:nvSpPr>
        <p:spPr>
          <a:xfrm>
            <a:off x="12763601" y="6109061"/>
            <a:ext cx="1594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j</a:t>
            </a:r>
          </a:p>
        </p:txBody>
      </p:sp>
      <p:sp>
        <p:nvSpPr>
          <p:cNvPr id="549" name="Stride Param…"/>
          <p:cNvSpPr txBox="1"/>
          <p:nvPr/>
        </p:nvSpPr>
        <p:spPr>
          <a:xfrm>
            <a:off x="1132382" y="6376756"/>
            <a:ext cx="1003403" cy="8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0"/>
              </a:spcBef>
              <a:defRPr sz="1200"/>
            </a:pPr>
            <a:r>
              <a:t>Stride Param</a:t>
            </a:r>
          </a:p>
          <a:p>
            <a:pPr>
              <a:spcBef>
                <a:spcPts val="1000"/>
              </a:spcBef>
              <a:defRPr sz="1200"/>
            </a:pPr>
            <a:r>
              <a:t>S</a:t>
            </a:r>
            <a:r>
              <a:rPr baseline="-5999"/>
              <a:t>h</a:t>
            </a:r>
          </a:p>
          <a:p>
            <a:pPr>
              <a:spcBef>
                <a:spcPts val="1000"/>
              </a:spcBef>
              <a:defRPr sz="1200"/>
            </a:pPr>
            <a:r>
              <a:t>S</a:t>
            </a:r>
            <a:r>
              <a:rPr baseline="-5999"/>
              <a:t>w</a:t>
            </a:r>
          </a:p>
        </p:txBody>
      </p:sp>
      <p:sp>
        <p:nvSpPr>
          <p:cNvPr id="550" name="Receptive Field Param…"/>
          <p:cNvSpPr txBox="1"/>
          <p:nvPr/>
        </p:nvSpPr>
        <p:spPr>
          <a:xfrm>
            <a:off x="1068882" y="7367356"/>
            <a:ext cx="1649731" cy="8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0"/>
              </a:spcBef>
              <a:defRPr sz="1200"/>
            </a:pPr>
            <a:r>
              <a:t>Receptive Field Param</a:t>
            </a:r>
          </a:p>
          <a:p>
            <a:pPr>
              <a:spcBef>
                <a:spcPts val="1000"/>
              </a:spcBef>
              <a:defRPr sz="1200"/>
            </a:pPr>
            <a:r>
              <a:t>f</a:t>
            </a:r>
            <a:r>
              <a:rPr baseline="-5999"/>
              <a:t>h</a:t>
            </a:r>
          </a:p>
          <a:p>
            <a:pPr>
              <a:spcBef>
                <a:spcPts val="1000"/>
              </a:spcBef>
              <a:defRPr sz="1200"/>
            </a:pPr>
            <a:r>
              <a:t>f</a:t>
            </a:r>
            <a:r>
              <a:rPr baseline="-5999"/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Table 1"/>
          <p:cNvGraphicFramePr/>
          <p:nvPr/>
        </p:nvGraphicFramePr>
        <p:xfrm>
          <a:off x="4851400" y="8382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553" name="Table 1-1"/>
          <p:cNvGraphicFramePr/>
          <p:nvPr/>
        </p:nvGraphicFramePr>
        <p:xfrm>
          <a:off x="4851400" y="28829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54" name="Feature Map 1"/>
          <p:cNvSpPr txBox="1"/>
          <p:nvPr/>
        </p:nvSpPr>
        <p:spPr>
          <a:xfrm>
            <a:off x="3575151" y="1491331"/>
            <a:ext cx="110246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1</a:t>
            </a:r>
          </a:p>
        </p:txBody>
      </p:sp>
      <p:sp>
        <p:nvSpPr>
          <p:cNvPr id="555" name="Feature Map 2"/>
          <p:cNvSpPr txBox="1"/>
          <p:nvPr/>
        </p:nvSpPr>
        <p:spPr>
          <a:xfrm>
            <a:off x="3575151" y="3536031"/>
            <a:ext cx="110246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2</a:t>
            </a:r>
          </a:p>
        </p:txBody>
      </p:sp>
      <p:sp>
        <p:nvSpPr>
          <p:cNvPr id="556" name="Convolutional Layer 2"/>
          <p:cNvSpPr txBox="1"/>
          <p:nvPr/>
        </p:nvSpPr>
        <p:spPr>
          <a:xfrm>
            <a:off x="5054677" y="245812"/>
            <a:ext cx="159334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Convolutional Layer 2</a:t>
            </a:r>
          </a:p>
        </p:txBody>
      </p:sp>
      <p:graphicFrame>
        <p:nvGraphicFramePr>
          <p:cNvPr id="557" name="Table 1-2"/>
          <p:cNvGraphicFramePr/>
          <p:nvPr/>
        </p:nvGraphicFramePr>
        <p:xfrm>
          <a:off x="11455400" y="8382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558" name="Table 1-1-1"/>
          <p:cNvGraphicFramePr/>
          <p:nvPr/>
        </p:nvGraphicFramePr>
        <p:xfrm>
          <a:off x="11455400" y="28829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59" name="Feature Map 1"/>
          <p:cNvSpPr txBox="1"/>
          <p:nvPr/>
        </p:nvSpPr>
        <p:spPr>
          <a:xfrm>
            <a:off x="10179151" y="1491331"/>
            <a:ext cx="110246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1</a:t>
            </a:r>
          </a:p>
        </p:txBody>
      </p:sp>
      <p:sp>
        <p:nvSpPr>
          <p:cNvPr id="560" name="Feature Map 2"/>
          <p:cNvSpPr txBox="1"/>
          <p:nvPr/>
        </p:nvSpPr>
        <p:spPr>
          <a:xfrm>
            <a:off x="10179151" y="3536031"/>
            <a:ext cx="110246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2</a:t>
            </a:r>
          </a:p>
        </p:txBody>
      </p:sp>
      <p:sp>
        <p:nvSpPr>
          <p:cNvPr id="561" name="Convolutional Layer 1"/>
          <p:cNvSpPr txBox="1"/>
          <p:nvPr/>
        </p:nvSpPr>
        <p:spPr>
          <a:xfrm>
            <a:off x="11658677" y="245812"/>
            <a:ext cx="159334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Convolutional Layer 1</a:t>
            </a:r>
          </a:p>
        </p:txBody>
      </p:sp>
      <p:graphicFrame>
        <p:nvGraphicFramePr>
          <p:cNvPr id="562" name="Table 1-2-1"/>
          <p:cNvGraphicFramePr/>
          <p:nvPr/>
        </p:nvGraphicFramePr>
        <p:xfrm>
          <a:off x="18059400" y="9271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63" name="Input Layer"/>
          <p:cNvSpPr txBox="1"/>
          <p:nvPr/>
        </p:nvSpPr>
        <p:spPr>
          <a:xfrm>
            <a:off x="18262677" y="334712"/>
            <a:ext cx="87934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Input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5" name="Table 1"/>
          <p:cNvGraphicFramePr/>
          <p:nvPr/>
        </p:nvGraphicFramePr>
        <p:xfrm>
          <a:off x="4851400" y="8382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(0,0)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566" name="Table 1-1"/>
          <p:cNvGraphicFramePr/>
          <p:nvPr/>
        </p:nvGraphicFramePr>
        <p:xfrm>
          <a:off x="4851400" y="28829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67" name="Feature Map 0 (k)"/>
          <p:cNvSpPr txBox="1"/>
          <p:nvPr/>
        </p:nvSpPr>
        <p:spPr>
          <a:xfrm>
            <a:off x="3474948" y="1491331"/>
            <a:ext cx="130286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0 (k)</a:t>
            </a:r>
          </a:p>
        </p:txBody>
      </p:sp>
      <p:sp>
        <p:nvSpPr>
          <p:cNvPr id="568" name="Feature Map 1 (k)"/>
          <p:cNvSpPr txBox="1"/>
          <p:nvPr/>
        </p:nvSpPr>
        <p:spPr>
          <a:xfrm>
            <a:off x="3474948" y="3591047"/>
            <a:ext cx="130286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1 (k)</a:t>
            </a:r>
          </a:p>
        </p:txBody>
      </p:sp>
      <p:sp>
        <p:nvSpPr>
          <p:cNvPr id="569" name="Convolutional Layer 2"/>
          <p:cNvSpPr txBox="1"/>
          <p:nvPr/>
        </p:nvSpPr>
        <p:spPr>
          <a:xfrm>
            <a:off x="5054677" y="245812"/>
            <a:ext cx="159334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Convolutional Layer 2</a:t>
            </a:r>
          </a:p>
        </p:txBody>
      </p:sp>
      <p:graphicFrame>
        <p:nvGraphicFramePr>
          <p:cNvPr id="570" name="Table 1-2"/>
          <p:cNvGraphicFramePr/>
          <p:nvPr/>
        </p:nvGraphicFramePr>
        <p:xfrm>
          <a:off x="11455400" y="8382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571" name="Table 1-1-1"/>
          <p:cNvGraphicFramePr/>
          <p:nvPr/>
        </p:nvGraphicFramePr>
        <p:xfrm>
          <a:off x="11455400" y="2882900"/>
          <a:ext cx="2012597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72" name="Feature Map 0 (k’)"/>
          <p:cNvSpPr txBox="1"/>
          <p:nvPr/>
        </p:nvSpPr>
        <p:spPr>
          <a:xfrm>
            <a:off x="9841865" y="1491331"/>
            <a:ext cx="1345235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0 (k’)</a:t>
            </a:r>
          </a:p>
        </p:txBody>
      </p:sp>
      <p:sp>
        <p:nvSpPr>
          <p:cNvPr id="573" name="Feature Map 1 (k’)"/>
          <p:cNvSpPr txBox="1"/>
          <p:nvPr/>
        </p:nvSpPr>
        <p:spPr>
          <a:xfrm>
            <a:off x="9841865" y="3536031"/>
            <a:ext cx="1345235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Feature Map 1 (k’)</a:t>
            </a:r>
          </a:p>
        </p:txBody>
      </p:sp>
      <p:sp>
        <p:nvSpPr>
          <p:cNvPr id="574" name="Convolutional Layer 1"/>
          <p:cNvSpPr txBox="1"/>
          <p:nvPr/>
        </p:nvSpPr>
        <p:spPr>
          <a:xfrm>
            <a:off x="11658677" y="245812"/>
            <a:ext cx="159334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Convolutional Layer 1</a:t>
            </a:r>
          </a:p>
        </p:txBody>
      </p:sp>
      <p:graphicFrame>
        <p:nvGraphicFramePr>
          <p:cNvPr id="575" name="Table 1-2-1"/>
          <p:cNvGraphicFramePr/>
          <p:nvPr/>
        </p:nvGraphicFramePr>
        <p:xfrm>
          <a:off x="17167593" y="850900"/>
          <a:ext cx="2012598" cy="1594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66632"/>
                <a:gridCol w="666632"/>
                <a:gridCol w="666632"/>
              </a:tblGrid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713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76" name="Input Layer"/>
          <p:cNvSpPr txBox="1"/>
          <p:nvPr/>
        </p:nvSpPr>
        <p:spPr>
          <a:xfrm>
            <a:off x="17727868" y="169612"/>
            <a:ext cx="87934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Input Layer</a:t>
            </a:r>
          </a:p>
        </p:txBody>
      </p:sp>
      <p:sp>
        <p:nvSpPr>
          <p:cNvPr id="577" name="Line"/>
          <p:cNvSpPr/>
          <p:nvPr/>
        </p:nvSpPr>
        <p:spPr>
          <a:xfrm flipH="1" flipV="1">
            <a:off x="4090021" y="681623"/>
            <a:ext cx="876897" cy="2263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8" name="z0,0,0"/>
          <p:cNvSpPr txBox="1"/>
          <p:nvPr/>
        </p:nvSpPr>
        <p:spPr>
          <a:xfrm>
            <a:off x="3679799" y="415239"/>
            <a:ext cx="463263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z</a:t>
            </a:r>
            <a:r>
              <a:rPr baseline="-5999"/>
              <a:t>0,0,0</a:t>
            </a:r>
          </a:p>
        </p:txBody>
      </p:sp>
      <p:sp>
        <p:nvSpPr>
          <p:cNvPr id="579" name="Line"/>
          <p:cNvSpPr/>
          <p:nvPr/>
        </p:nvSpPr>
        <p:spPr>
          <a:xfrm flipH="1" flipV="1">
            <a:off x="10628807" y="694323"/>
            <a:ext cx="876898" cy="2263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0" name="x0,0,0"/>
          <p:cNvSpPr txBox="1"/>
          <p:nvPr/>
        </p:nvSpPr>
        <p:spPr>
          <a:xfrm>
            <a:off x="10279473" y="415239"/>
            <a:ext cx="470019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x</a:t>
            </a:r>
            <a:r>
              <a:rPr baseline="-5999"/>
              <a:t>0,0,0</a:t>
            </a:r>
          </a:p>
        </p:txBody>
      </p:sp>
      <p:sp>
        <p:nvSpPr>
          <p:cNvPr id="581" name="Line"/>
          <p:cNvSpPr/>
          <p:nvPr/>
        </p:nvSpPr>
        <p:spPr>
          <a:xfrm>
            <a:off x="5363842" y="686372"/>
            <a:ext cx="6321189" cy="44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" y="13046"/>
                </a:moveTo>
                <a:lnTo>
                  <a:pt x="0" y="0"/>
                </a:lnTo>
                <a:lnTo>
                  <a:pt x="12510" y="427"/>
                </a:lnTo>
                <a:lnTo>
                  <a:pt x="12489" y="1865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2" name="w0,0,0,0"/>
          <p:cNvSpPr txBox="1"/>
          <p:nvPr/>
        </p:nvSpPr>
        <p:spPr>
          <a:xfrm>
            <a:off x="7657770" y="415239"/>
            <a:ext cx="611548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w</a:t>
            </a:r>
            <a:r>
              <a:rPr baseline="-5999"/>
              <a:t>0,0,0,0</a:t>
            </a:r>
          </a:p>
        </p:txBody>
      </p:sp>
      <p:sp>
        <p:nvSpPr>
          <p:cNvPr id="583" name="U"/>
          <p:cNvSpPr txBox="1"/>
          <p:nvPr/>
        </p:nvSpPr>
        <p:spPr>
          <a:xfrm>
            <a:off x="11093551" y="2096956"/>
            <a:ext cx="224334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U</a:t>
            </a:r>
          </a:p>
        </p:txBody>
      </p:sp>
      <p:sp>
        <p:nvSpPr>
          <p:cNvPr id="584" name="V"/>
          <p:cNvSpPr txBox="1"/>
          <p:nvPr/>
        </p:nvSpPr>
        <p:spPr>
          <a:xfrm>
            <a:off x="12351639" y="2412081"/>
            <a:ext cx="20741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V</a:t>
            </a:r>
          </a:p>
        </p:txBody>
      </p:sp>
      <p:sp>
        <p:nvSpPr>
          <p:cNvPr id="585" name="U"/>
          <p:cNvSpPr txBox="1"/>
          <p:nvPr/>
        </p:nvSpPr>
        <p:spPr>
          <a:xfrm>
            <a:off x="11157051" y="4179756"/>
            <a:ext cx="224334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U</a:t>
            </a:r>
          </a:p>
        </p:txBody>
      </p:sp>
      <p:sp>
        <p:nvSpPr>
          <p:cNvPr id="586" name="V"/>
          <p:cNvSpPr txBox="1"/>
          <p:nvPr/>
        </p:nvSpPr>
        <p:spPr>
          <a:xfrm>
            <a:off x="12415139" y="4494881"/>
            <a:ext cx="20741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V</a:t>
            </a:r>
          </a:p>
        </p:txBody>
      </p:sp>
      <p:sp>
        <p:nvSpPr>
          <p:cNvPr id="587" name="I"/>
          <p:cNvSpPr txBox="1"/>
          <p:nvPr/>
        </p:nvSpPr>
        <p:spPr>
          <a:xfrm>
            <a:off x="4489551" y="2122356"/>
            <a:ext cx="15377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</a:t>
            </a:r>
          </a:p>
        </p:txBody>
      </p:sp>
      <p:sp>
        <p:nvSpPr>
          <p:cNvPr id="588" name="J"/>
          <p:cNvSpPr txBox="1"/>
          <p:nvPr/>
        </p:nvSpPr>
        <p:spPr>
          <a:xfrm>
            <a:off x="5747639" y="2437481"/>
            <a:ext cx="19339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J</a:t>
            </a:r>
          </a:p>
        </p:txBody>
      </p:sp>
      <p:sp>
        <p:nvSpPr>
          <p:cNvPr id="589" name="I"/>
          <p:cNvSpPr txBox="1"/>
          <p:nvPr/>
        </p:nvSpPr>
        <p:spPr>
          <a:xfrm>
            <a:off x="4502251" y="4167056"/>
            <a:ext cx="153773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</a:t>
            </a:r>
          </a:p>
        </p:txBody>
      </p:sp>
      <p:sp>
        <p:nvSpPr>
          <p:cNvPr id="590" name="J"/>
          <p:cNvSpPr txBox="1"/>
          <p:nvPr/>
        </p:nvSpPr>
        <p:spPr>
          <a:xfrm>
            <a:off x="5760339" y="4482181"/>
            <a:ext cx="19339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J</a:t>
            </a:r>
          </a:p>
        </p:txBody>
      </p:sp>
      <p:sp>
        <p:nvSpPr>
          <p:cNvPr id="591" name="z i, j, k"/>
          <p:cNvSpPr txBox="1"/>
          <p:nvPr/>
        </p:nvSpPr>
        <p:spPr>
          <a:xfrm>
            <a:off x="3661723" y="131868"/>
            <a:ext cx="495030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z </a:t>
            </a:r>
            <a:r>
              <a:rPr baseline="-5999"/>
              <a:t>i, j, k</a:t>
            </a:r>
          </a:p>
        </p:txBody>
      </p:sp>
      <p:sp>
        <p:nvSpPr>
          <p:cNvPr id="592" name="x i' ,j’ ,k’"/>
          <p:cNvSpPr txBox="1"/>
          <p:nvPr/>
        </p:nvSpPr>
        <p:spPr>
          <a:xfrm>
            <a:off x="10222399" y="131868"/>
            <a:ext cx="584167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x</a:t>
            </a:r>
            <a:r>
              <a:rPr baseline="-5999"/>
              <a:t> i' ,j’ ,k’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adding"/>
          <p:cNvSpPr txBox="1"/>
          <p:nvPr/>
        </p:nvSpPr>
        <p:spPr>
          <a:xfrm>
            <a:off x="10483951" y="5005984"/>
            <a:ext cx="25533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Padding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" name="Table 1"/>
          <p:cNvGraphicFramePr/>
          <p:nvPr/>
        </p:nvGraphicFramePr>
        <p:xfrm>
          <a:off x="3352800" y="34290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97" name="5x4"/>
          <p:cNvSpPr txBox="1"/>
          <p:nvPr/>
        </p:nvSpPr>
        <p:spPr>
          <a:xfrm>
            <a:off x="4115021" y="4351149"/>
            <a:ext cx="11079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5x4</a:t>
            </a:r>
          </a:p>
        </p:txBody>
      </p:sp>
      <p:sp>
        <p:nvSpPr>
          <p:cNvPr id="598" name="Stride = 1"/>
          <p:cNvSpPr/>
          <p:nvPr/>
        </p:nvSpPr>
        <p:spPr>
          <a:xfrm>
            <a:off x="3602867" y="6363313"/>
            <a:ext cx="2132257" cy="440598"/>
          </a:xfrm>
          <a:prstGeom prst="roundRect">
            <a:avLst>
              <a:gd name="adj" fmla="val 3676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sp>
        <p:nvSpPr>
          <p:cNvPr id="599" name="Rowsize = 5 / 1"/>
          <p:cNvSpPr txBox="1"/>
          <p:nvPr/>
        </p:nvSpPr>
        <p:spPr>
          <a:xfrm>
            <a:off x="14416651" y="4593109"/>
            <a:ext cx="1401235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Row</a:t>
            </a:r>
            <a:r>
              <a:rPr baseline="-5999"/>
              <a:t>size</a:t>
            </a:r>
            <a:r>
              <a:t> = 5 / 1</a:t>
            </a:r>
          </a:p>
        </p:txBody>
      </p:sp>
      <p:sp>
        <p:nvSpPr>
          <p:cNvPr id="600" name="Colsize = 4 / 1"/>
          <p:cNvSpPr txBox="1"/>
          <p:nvPr/>
        </p:nvSpPr>
        <p:spPr>
          <a:xfrm>
            <a:off x="17328677" y="6695744"/>
            <a:ext cx="129983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Col</a:t>
            </a:r>
            <a:r>
              <a:rPr baseline="-5999"/>
              <a:t>size</a:t>
            </a:r>
            <a:r>
              <a:t> = 4 / 1</a:t>
            </a:r>
          </a:p>
        </p:txBody>
      </p:sp>
      <p:graphicFrame>
        <p:nvGraphicFramePr>
          <p:cNvPr id="601" name="Table 1-1"/>
          <p:cNvGraphicFramePr/>
          <p:nvPr/>
        </p:nvGraphicFramePr>
        <p:xfrm>
          <a:off x="16662400" y="34290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02" name="Stride = 1"/>
          <p:cNvSpPr/>
          <p:nvPr/>
        </p:nvSpPr>
        <p:spPr>
          <a:xfrm>
            <a:off x="910467" y="4535066"/>
            <a:ext cx="2132257" cy="440597"/>
          </a:xfrm>
          <a:prstGeom prst="roundRect">
            <a:avLst>
              <a:gd name="adj" fmla="val 3676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sp>
        <p:nvSpPr>
          <p:cNvPr id="603" name="5x4"/>
          <p:cNvSpPr txBox="1"/>
          <p:nvPr/>
        </p:nvSpPr>
        <p:spPr>
          <a:xfrm>
            <a:off x="17424621" y="4351149"/>
            <a:ext cx="11079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5x4</a:t>
            </a:r>
          </a:p>
        </p:txBody>
      </p:sp>
      <p:sp>
        <p:nvSpPr>
          <p:cNvPr id="604" name="Output Size: Determined By Stride"/>
          <p:cNvSpPr txBox="1"/>
          <p:nvPr/>
        </p:nvSpPr>
        <p:spPr>
          <a:xfrm>
            <a:off x="4557907" y="88899"/>
            <a:ext cx="840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Output Size: Determined By Stride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6" name="Table 1"/>
          <p:cNvGraphicFramePr/>
          <p:nvPr/>
        </p:nvGraphicFramePr>
        <p:xfrm>
          <a:off x="3505200" y="4368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07" name="Stride = 1"/>
          <p:cNvSpPr/>
          <p:nvPr/>
        </p:nvSpPr>
        <p:spPr>
          <a:xfrm>
            <a:off x="3852841" y="7242556"/>
            <a:ext cx="1813360" cy="531923"/>
          </a:xfrm>
          <a:prstGeom prst="roundRect">
            <a:avLst>
              <a:gd name="adj" fmla="val 2589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graphicFrame>
        <p:nvGraphicFramePr>
          <p:cNvPr id="608" name="Table 1-1"/>
          <p:cNvGraphicFramePr/>
          <p:nvPr/>
        </p:nvGraphicFramePr>
        <p:xfrm>
          <a:off x="16814800" y="4368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09" name="Stride = 1"/>
          <p:cNvSpPr/>
          <p:nvPr/>
        </p:nvSpPr>
        <p:spPr>
          <a:xfrm>
            <a:off x="1443867" y="5429203"/>
            <a:ext cx="1813360" cy="531924"/>
          </a:xfrm>
          <a:prstGeom prst="roundRect">
            <a:avLst>
              <a:gd name="adj" fmla="val 2589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sp>
        <p:nvSpPr>
          <p:cNvPr id="610" name="Layer n"/>
          <p:cNvSpPr txBox="1"/>
          <p:nvPr/>
        </p:nvSpPr>
        <p:spPr>
          <a:xfrm>
            <a:off x="4283652" y="3748485"/>
            <a:ext cx="951739" cy="399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Layer n</a:t>
            </a:r>
          </a:p>
        </p:txBody>
      </p:sp>
      <p:sp>
        <p:nvSpPr>
          <p:cNvPr id="611" name="Layer n + 1"/>
          <p:cNvSpPr txBox="1"/>
          <p:nvPr/>
        </p:nvSpPr>
        <p:spPr>
          <a:xfrm>
            <a:off x="17437703" y="3748485"/>
            <a:ext cx="1386587" cy="399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Layer n + 1</a:t>
            </a:r>
          </a:p>
        </p:txBody>
      </p:sp>
      <p:sp>
        <p:nvSpPr>
          <p:cNvPr id="612" name="5x4"/>
          <p:cNvSpPr txBox="1"/>
          <p:nvPr/>
        </p:nvSpPr>
        <p:spPr>
          <a:xfrm>
            <a:off x="19990427" y="3785874"/>
            <a:ext cx="44551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5x4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4,0</a:t>
                      </a: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193" name="i"/>
          <p:cNvSpPr txBox="1"/>
          <p:nvPr/>
        </p:nvSpPr>
        <p:spPr>
          <a:xfrm>
            <a:off x="143955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194" name="j"/>
          <p:cNvSpPr txBox="1"/>
          <p:nvPr/>
        </p:nvSpPr>
        <p:spPr>
          <a:xfrm>
            <a:off x="18405368" y="73906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195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96" name="Previous Layer (e.g. Input Image)"/>
          <p:cNvSpPr txBox="1"/>
          <p:nvPr/>
        </p:nvSpPr>
        <p:spPr>
          <a:xfrm>
            <a:off x="3276670" y="1068984"/>
            <a:ext cx="904555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 (e.g. Input Image)</a:t>
            </a:r>
          </a:p>
        </p:txBody>
      </p:sp>
      <p:sp>
        <p:nvSpPr>
          <p:cNvPr id="197" name="Next Layer (Neurons)"/>
          <p:cNvSpPr txBox="1"/>
          <p:nvPr/>
        </p:nvSpPr>
        <p:spPr>
          <a:xfrm>
            <a:off x="15571795" y="1068984"/>
            <a:ext cx="583783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 (Neurons)</a:t>
            </a:r>
          </a:p>
        </p:txBody>
      </p:sp>
      <p:sp>
        <p:nvSpPr>
          <p:cNvPr id="198" name="fh = 3"/>
          <p:cNvSpPr txBox="1"/>
          <p:nvPr/>
        </p:nvSpPr>
        <p:spPr>
          <a:xfrm>
            <a:off x="2296685" y="5984544"/>
            <a:ext cx="519346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199" name="fw = 3"/>
          <p:cNvSpPr txBox="1"/>
          <p:nvPr/>
        </p:nvSpPr>
        <p:spPr>
          <a:xfrm>
            <a:off x="5403951" y="9070621"/>
            <a:ext cx="546711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200" name="i + fh -1 = 6"/>
          <p:cNvSpPr txBox="1"/>
          <p:nvPr/>
        </p:nvSpPr>
        <p:spPr>
          <a:xfrm>
            <a:off x="2913185" y="6701916"/>
            <a:ext cx="933908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6 </a:t>
            </a:r>
          </a:p>
        </p:txBody>
      </p:sp>
      <p:sp>
        <p:nvSpPr>
          <p:cNvPr id="201" name="I=4"/>
          <p:cNvSpPr txBox="1"/>
          <p:nvPr/>
        </p:nvSpPr>
        <p:spPr>
          <a:xfrm>
            <a:off x="3306072" y="5471576"/>
            <a:ext cx="32994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I=4</a:t>
            </a:r>
          </a:p>
        </p:txBody>
      </p:sp>
      <p:sp>
        <p:nvSpPr>
          <p:cNvPr id="202" name="j=0"/>
          <p:cNvSpPr txBox="1"/>
          <p:nvPr/>
        </p:nvSpPr>
        <p:spPr>
          <a:xfrm>
            <a:off x="4852051" y="83375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j=0 </a:t>
            </a:r>
          </a:p>
        </p:txBody>
      </p:sp>
      <p:sp>
        <p:nvSpPr>
          <p:cNvPr id="203" name="j + fw -1 = 2"/>
          <p:cNvSpPr txBox="1"/>
          <p:nvPr/>
        </p:nvSpPr>
        <p:spPr>
          <a:xfrm>
            <a:off x="6020451" y="83190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2 </a:t>
            </a:r>
          </a:p>
        </p:txBody>
      </p:sp>
      <p:sp>
        <p:nvSpPr>
          <p:cNvPr id="204" name="Line"/>
          <p:cNvSpPr/>
          <p:nvPr/>
        </p:nvSpPr>
        <p:spPr>
          <a:xfrm>
            <a:off x="3683000" y="5609143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4061025" y="6858000"/>
            <a:ext cx="328792" cy="0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4947301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V="1">
            <a:off x="6339577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( I, j ) = 4,0"/>
          <p:cNvSpPr txBox="1"/>
          <p:nvPr/>
        </p:nvSpPr>
        <p:spPr>
          <a:xfrm>
            <a:off x="2408605" y="5132910"/>
            <a:ext cx="82402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4,0</a:t>
            </a:r>
          </a:p>
        </p:txBody>
      </p:sp>
      <p:sp>
        <p:nvSpPr>
          <p:cNvPr id="209" name="Line"/>
          <p:cNvSpPr/>
          <p:nvPr/>
        </p:nvSpPr>
        <p:spPr>
          <a:xfrm flipH="1" flipV="1">
            <a:off x="9760551" y="6949458"/>
            <a:ext cx="2071480" cy="23890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Zero Padding"/>
          <p:cNvSpPr txBox="1"/>
          <p:nvPr/>
        </p:nvSpPr>
        <p:spPr>
          <a:xfrm>
            <a:off x="11449151" y="9387433"/>
            <a:ext cx="1034492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Zero Padding</a:t>
            </a:r>
          </a:p>
        </p:txBody>
      </p:sp>
      <p:sp>
        <p:nvSpPr>
          <p:cNvPr id="211" name="Line"/>
          <p:cNvSpPr/>
          <p:nvPr/>
        </p:nvSpPr>
        <p:spPr>
          <a:xfrm>
            <a:off x="1689356" y="3095918"/>
            <a:ext cx="2753231" cy="2233826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receptive field"/>
          <p:cNvSpPr txBox="1"/>
          <p:nvPr/>
        </p:nvSpPr>
        <p:spPr>
          <a:xfrm>
            <a:off x="933551" y="2685008"/>
            <a:ext cx="110779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</a:t>
            </a:r>
          </a:p>
        </p:txBody>
      </p:sp>
      <p:sp>
        <p:nvSpPr>
          <p:cNvPr id="213" name="Connect small input layer to large layer"/>
          <p:cNvSpPr txBox="1"/>
          <p:nvPr/>
        </p:nvSpPr>
        <p:spPr>
          <a:xfrm>
            <a:off x="8428963" y="12045031"/>
            <a:ext cx="6916474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Connect small input layer to large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" name="Table 1"/>
          <p:cNvGraphicFramePr/>
          <p:nvPr/>
        </p:nvGraphicFramePr>
        <p:xfrm>
          <a:off x="3505200" y="4368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15" name="Stride = 1"/>
          <p:cNvSpPr/>
          <p:nvPr/>
        </p:nvSpPr>
        <p:spPr>
          <a:xfrm>
            <a:off x="3852841" y="7242556"/>
            <a:ext cx="1813360" cy="531923"/>
          </a:xfrm>
          <a:prstGeom prst="roundRect">
            <a:avLst>
              <a:gd name="adj" fmla="val 2589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graphicFrame>
        <p:nvGraphicFramePr>
          <p:cNvPr id="616" name="Table 1-1"/>
          <p:cNvGraphicFramePr/>
          <p:nvPr/>
        </p:nvGraphicFramePr>
        <p:xfrm>
          <a:off x="16814800" y="4368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1,1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17" name="Stride = 1"/>
          <p:cNvSpPr/>
          <p:nvPr/>
        </p:nvSpPr>
        <p:spPr>
          <a:xfrm>
            <a:off x="1443867" y="5429203"/>
            <a:ext cx="1813360" cy="531924"/>
          </a:xfrm>
          <a:prstGeom prst="roundRect">
            <a:avLst>
              <a:gd name="adj" fmla="val 2589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sp>
        <p:nvSpPr>
          <p:cNvPr id="618" name="5x4"/>
          <p:cNvSpPr txBox="1"/>
          <p:nvPr/>
        </p:nvSpPr>
        <p:spPr>
          <a:xfrm>
            <a:off x="6389845" y="3785874"/>
            <a:ext cx="44551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5x4</a:t>
            </a:r>
          </a:p>
        </p:txBody>
      </p:sp>
      <p:sp>
        <p:nvSpPr>
          <p:cNvPr id="619" name="Layer n"/>
          <p:cNvSpPr txBox="1"/>
          <p:nvPr/>
        </p:nvSpPr>
        <p:spPr>
          <a:xfrm>
            <a:off x="4283652" y="3748485"/>
            <a:ext cx="951739" cy="399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Layer n</a:t>
            </a:r>
          </a:p>
        </p:txBody>
      </p:sp>
      <p:sp>
        <p:nvSpPr>
          <p:cNvPr id="620" name="Layer n + 1"/>
          <p:cNvSpPr txBox="1"/>
          <p:nvPr/>
        </p:nvSpPr>
        <p:spPr>
          <a:xfrm>
            <a:off x="17437703" y="3748485"/>
            <a:ext cx="1386587" cy="399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Layer n + 1</a:t>
            </a:r>
          </a:p>
        </p:txBody>
      </p:sp>
      <p:sp>
        <p:nvSpPr>
          <p:cNvPr id="621" name="5x4"/>
          <p:cNvSpPr txBox="1"/>
          <p:nvPr/>
        </p:nvSpPr>
        <p:spPr>
          <a:xfrm>
            <a:off x="19990427" y="3785874"/>
            <a:ext cx="44551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5x4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3" name="Table 1"/>
          <p:cNvGraphicFramePr/>
          <p:nvPr/>
        </p:nvGraphicFramePr>
        <p:xfrm>
          <a:off x="3505200" y="2844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24" name="Output Size: Determined By Stride"/>
          <p:cNvSpPr txBox="1"/>
          <p:nvPr/>
        </p:nvSpPr>
        <p:spPr>
          <a:xfrm>
            <a:off x="4557907" y="88899"/>
            <a:ext cx="840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Output Size: Determined By Stride</a:t>
            </a:r>
          </a:p>
        </p:txBody>
      </p:sp>
      <p:sp>
        <p:nvSpPr>
          <p:cNvPr id="625" name="ColumnStride = 2"/>
          <p:cNvSpPr/>
          <p:nvPr/>
        </p:nvSpPr>
        <p:spPr>
          <a:xfrm>
            <a:off x="3498850" y="6230920"/>
            <a:ext cx="2645092" cy="478717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</a:t>
            </a:r>
            <a:r>
              <a:rPr baseline="-5999"/>
              <a:t>Stride</a:t>
            </a:r>
            <a:r>
              <a:t> = 2</a:t>
            </a:r>
          </a:p>
        </p:txBody>
      </p:sp>
      <p:sp>
        <p:nvSpPr>
          <p:cNvPr id="626" name="OutputRowsize = 5 / 2 = 3"/>
          <p:cNvSpPr txBox="1"/>
          <p:nvPr/>
        </p:nvSpPr>
        <p:spPr>
          <a:xfrm>
            <a:off x="16575651" y="4905368"/>
            <a:ext cx="224139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Rowsize</a:t>
            </a:r>
            <a:r>
              <a:t> = 5 / 2 = 3</a:t>
            </a:r>
          </a:p>
        </p:txBody>
      </p:sp>
      <p:sp>
        <p:nvSpPr>
          <p:cNvPr id="627" name="OutputColumnsize = 4 / 2 = 2"/>
          <p:cNvSpPr txBox="1"/>
          <p:nvPr/>
        </p:nvSpPr>
        <p:spPr>
          <a:xfrm>
            <a:off x="18778101" y="6356565"/>
            <a:ext cx="242116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Columnsize </a:t>
            </a:r>
            <a:r>
              <a:t>= 4 / 2 = 2</a:t>
            </a:r>
          </a:p>
        </p:txBody>
      </p:sp>
      <p:graphicFrame>
        <p:nvGraphicFramePr>
          <p:cNvPr id="628" name="Table 1-1"/>
          <p:cNvGraphicFramePr/>
          <p:nvPr/>
        </p:nvGraphicFramePr>
        <p:xfrm>
          <a:off x="19126200" y="4494924"/>
          <a:ext cx="1375658" cy="1602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1478"/>
                <a:gridCol w="681478"/>
              </a:tblGrid>
              <a:tr h="52985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  <a:tr h="52985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</a:tr>
              <a:tr h="52985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914338"/>
                        <a:satOff val="31515"/>
                        <a:lumOff val="-3079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9" name="RowStride = 2"/>
          <p:cNvSpPr/>
          <p:nvPr/>
        </p:nvSpPr>
        <p:spPr>
          <a:xfrm>
            <a:off x="961267" y="3751663"/>
            <a:ext cx="2132257" cy="478716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Stride</a:t>
            </a:r>
            <a:r>
              <a:t> = 2</a:t>
            </a:r>
          </a:p>
        </p:txBody>
      </p:sp>
      <p:sp>
        <p:nvSpPr>
          <p:cNvPr id="630" name="Effective Colsize = 4"/>
          <p:cNvSpPr txBox="1"/>
          <p:nvPr/>
        </p:nvSpPr>
        <p:spPr>
          <a:xfrm>
            <a:off x="3650370" y="5705144"/>
            <a:ext cx="184217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Effective Col</a:t>
            </a:r>
            <a:r>
              <a:rPr baseline="-5999"/>
              <a:t>size</a:t>
            </a:r>
            <a:r>
              <a:t> = 4</a:t>
            </a:r>
          </a:p>
        </p:txBody>
      </p:sp>
      <p:sp>
        <p:nvSpPr>
          <p:cNvPr id="631" name="Effective Rowsize = 5"/>
          <p:cNvSpPr txBox="1"/>
          <p:nvPr/>
        </p:nvSpPr>
        <p:spPr>
          <a:xfrm>
            <a:off x="966403" y="4409744"/>
            <a:ext cx="1943575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Effective Row</a:t>
            </a:r>
            <a:r>
              <a:rPr baseline="-5999"/>
              <a:t>size</a:t>
            </a:r>
            <a:r>
              <a:t> = 5</a:t>
            </a:r>
          </a:p>
        </p:txBody>
      </p:sp>
      <p:sp>
        <p:nvSpPr>
          <p:cNvPr id="632" name="Text"/>
          <p:cNvSpPr txBox="1"/>
          <p:nvPr/>
        </p:nvSpPr>
        <p:spPr>
          <a:xfrm>
            <a:off x="498705" y="8296808"/>
            <a:ext cx="5567816" cy="414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633" name="Text"/>
          <p:cNvSpPr txBox="1"/>
          <p:nvPr/>
        </p:nvSpPr>
        <p:spPr>
          <a:xfrm>
            <a:off x="540293" y="7813563"/>
            <a:ext cx="4526134" cy="414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634" name="Rowsize = 7"/>
          <p:cNvSpPr/>
          <p:nvPr/>
        </p:nvSpPr>
        <p:spPr>
          <a:xfrm>
            <a:off x="6732226" y="10662806"/>
            <a:ext cx="1991757" cy="478717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size</a:t>
            </a:r>
            <a:r>
              <a:t> = 7</a:t>
            </a:r>
          </a:p>
        </p:txBody>
      </p:sp>
      <p:sp>
        <p:nvSpPr>
          <p:cNvPr id="635" name="Columnnsize = 5"/>
          <p:cNvSpPr/>
          <p:nvPr/>
        </p:nvSpPr>
        <p:spPr>
          <a:xfrm>
            <a:off x="9195469" y="12605418"/>
            <a:ext cx="2645092" cy="478716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Columnn</a:t>
            </a:r>
            <a:r>
              <a:rPr baseline="-5999"/>
              <a:t>size</a:t>
            </a:r>
            <a:r>
              <a:t> = 5</a:t>
            </a:r>
          </a:p>
        </p:txBody>
      </p:sp>
      <p:graphicFrame>
        <p:nvGraphicFramePr>
          <p:cNvPr id="636" name="Table 1-2"/>
          <p:cNvGraphicFramePr/>
          <p:nvPr/>
        </p:nvGraphicFramePr>
        <p:xfrm>
          <a:off x="9201819" y="95250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6478"/>
                <a:gridCol w="526478"/>
                <a:gridCol w="526478"/>
                <a:gridCol w="526478"/>
                <a:gridCol w="526478"/>
              </a:tblGrid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637" name="Zero padding"/>
          <p:cNvSpPr txBox="1"/>
          <p:nvPr/>
        </p:nvSpPr>
        <p:spPr>
          <a:xfrm>
            <a:off x="12229887" y="9052201"/>
            <a:ext cx="133004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Zero padding</a:t>
            </a:r>
          </a:p>
        </p:txBody>
      </p:sp>
      <p:sp>
        <p:nvSpPr>
          <p:cNvPr id="638" name="Rectangle"/>
          <p:cNvSpPr/>
          <p:nvPr/>
        </p:nvSpPr>
        <p:spPr>
          <a:xfrm>
            <a:off x="9214774" y="10282766"/>
            <a:ext cx="1542935" cy="1137198"/>
          </a:xfrm>
          <a:prstGeom prst="rect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39" name="Rectangle"/>
          <p:cNvSpPr/>
          <p:nvPr/>
        </p:nvSpPr>
        <p:spPr>
          <a:xfrm>
            <a:off x="9150305" y="9499940"/>
            <a:ext cx="1671874" cy="1137198"/>
          </a:xfrm>
          <a:prstGeom prst="rect">
            <a:avLst/>
          </a:prstGeom>
          <a:ln w="635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0" name="Rectangle"/>
          <p:cNvSpPr/>
          <p:nvPr/>
        </p:nvSpPr>
        <p:spPr>
          <a:xfrm>
            <a:off x="9214774" y="11070193"/>
            <a:ext cx="1542935" cy="1133920"/>
          </a:xfrm>
          <a:prstGeom prst="rect">
            <a:avLst/>
          </a:prstGeom>
          <a:ln w="635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1" name="Rowsize = 7"/>
          <p:cNvSpPr/>
          <p:nvPr/>
        </p:nvSpPr>
        <p:spPr>
          <a:xfrm>
            <a:off x="15850826" y="10662806"/>
            <a:ext cx="1991757" cy="478717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size</a:t>
            </a:r>
            <a:r>
              <a:t> = 7</a:t>
            </a:r>
          </a:p>
        </p:txBody>
      </p:sp>
      <p:sp>
        <p:nvSpPr>
          <p:cNvPr id="642" name="Columnnsize = 5"/>
          <p:cNvSpPr/>
          <p:nvPr/>
        </p:nvSpPr>
        <p:spPr>
          <a:xfrm>
            <a:off x="18314069" y="12605418"/>
            <a:ext cx="2645092" cy="478716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Columnn</a:t>
            </a:r>
            <a:r>
              <a:rPr baseline="-5999"/>
              <a:t>size</a:t>
            </a:r>
            <a:r>
              <a:t> = 5</a:t>
            </a:r>
          </a:p>
        </p:txBody>
      </p:sp>
      <p:graphicFrame>
        <p:nvGraphicFramePr>
          <p:cNvPr id="643" name="Table 1-2-1"/>
          <p:cNvGraphicFramePr/>
          <p:nvPr/>
        </p:nvGraphicFramePr>
        <p:xfrm>
          <a:off x="18320419" y="95250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6478"/>
                <a:gridCol w="526478"/>
                <a:gridCol w="526478"/>
                <a:gridCol w="526478"/>
                <a:gridCol w="526478"/>
              </a:tblGrid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644" name="Rectangle"/>
          <p:cNvSpPr/>
          <p:nvPr/>
        </p:nvSpPr>
        <p:spPr>
          <a:xfrm>
            <a:off x="19400175" y="10282766"/>
            <a:ext cx="1542934" cy="1137198"/>
          </a:xfrm>
          <a:prstGeom prst="rect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" name="Rectangle"/>
          <p:cNvSpPr/>
          <p:nvPr/>
        </p:nvSpPr>
        <p:spPr>
          <a:xfrm>
            <a:off x="19335705" y="9493859"/>
            <a:ext cx="1671874" cy="1137198"/>
          </a:xfrm>
          <a:prstGeom prst="rect">
            <a:avLst/>
          </a:prstGeom>
          <a:ln w="635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6" name="Rectangle"/>
          <p:cNvSpPr/>
          <p:nvPr/>
        </p:nvSpPr>
        <p:spPr>
          <a:xfrm>
            <a:off x="19334557" y="11070193"/>
            <a:ext cx="1674168" cy="1133920"/>
          </a:xfrm>
          <a:prstGeom prst="rect">
            <a:avLst/>
          </a:prstGeom>
          <a:ln w="635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7" name="5x4"/>
          <p:cNvSpPr txBox="1"/>
          <p:nvPr/>
        </p:nvSpPr>
        <p:spPr>
          <a:xfrm>
            <a:off x="4433029" y="3884754"/>
            <a:ext cx="77673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5x4</a:t>
            </a:r>
          </a:p>
        </p:txBody>
      </p:sp>
      <p:sp>
        <p:nvSpPr>
          <p:cNvPr id="648" name="Line"/>
          <p:cNvSpPr/>
          <p:nvPr/>
        </p:nvSpPr>
        <p:spPr>
          <a:xfrm flipH="1">
            <a:off x="11677471" y="9525178"/>
            <a:ext cx="856238" cy="200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" name="OutputRowsize = 5 / 2 = 3"/>
          <p:cNvSpPr txBox="1"/>
          <p:nvPr/>
        </p:nvSpPr>
        <p:spPr>
          <a:xfrm>
            <a:off x="7674436" y="4906426"/>
            <a:ext cx="2241398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Rowsize</a:t>
            </a:r>
            <a:r>
              <a:t> = 5 / 2 = 3</a:t>
            </a:r>
          </a:p>
        </p:txBody>
      </p:sp>
      <p:sp>
        <p:nvSpPr>
          <p:cNvPr id="650" name="OutputColumnsize = 4 / 2 = 2"/>
          <p:cNvSpPr txBox="1"/>
          <p:nvPr/>
        </p:nvSpPr>
        <p:spPr>
          <a:xfrm>
            <a:off x="9876886" y="6357623"/>
            <a:ext cx="242116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Columnsize </a:t>
            </a:r>
            <a:r>
              <a:t>= 4 / 2 = 2</a:t>
            </a:r>
          </a:p>
        </p:txBody>
      </p:sp>
      <p:graphicFrame>
        <p:nvGraphicFramePr>
          <p:cNvPr id="651" name="Table 1-1-1"/>
          <p:cNvGraphicFramePr/>
          <p:nvPr/>
        </p:nvGraphicFramePr>
        <p:xfrm>
          <a:off x="10224984" y="4495982"/>
          <a:ext cx="1375658" cy="1602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1478"/>
                <a:gridCol w="681478"/>
              </a:tblGrid>
              <a:tr h="52985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985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985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914338"/>
                        <a:satOff val="31515"/>
                        <a:lumOff val="-307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" name="Table 1"/>
          <p:cNvGraphicFramePr/>
          <p:nvPr/>
        </p:nvGraphicFramePr>
        <p:xfrm>
          <a:off x="3251083" y="2131023"/>
          <a:ext cx="2645092" cy="266543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54" name="5x4"/>
          <p:cNvSpPr txBox="1"/>
          <p:nvPr/>
        </p:nvSpPr>
        <p:spPr>
          <a:xfrm>
            <a:off x="4220314" y="3062290"/>
            <a:ext cx="693929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5x4</a:t>
            </a:r>
          </a:p>
        </p:txBody>
      </p:sp>
      <p:sp>
        <p:nvSpPr>
          <p:cNvPr id="655" name="ColumnStride = 3"/>
          <p:cNvSpPr/>
          <p:nvPr/>
        </p:nvSpPr>
        <p:spPr>
          <a:xfrm>
            <a:off x="2993654" y="5865471"/>
            <a:ext cx="2825681" cy="572251"/>
          </a:xfrm>
          <a:prstGeom prst="roundRect">
            <a:avLst>
              <a:gd name="adj" fmla="val 2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</a:t>
            </a:r>
            <a:r>
              <a:rPr baseline="-5999"/>
              <a:t>Stride</a:t>
            </a:r>
            <a:r>
              <a:t> = 3</a:t>
            </a:r>
          </a:p>
        </p:txBody>
      </p:sp>
      <p:sp>
        <p:nvSpPr>
          <p:cNvPr id="656" name="Rowsize = 5 / 3 = 2"/>
          <p:cNvSpPr txBox="1"/>
          <p:nvPr/>
        </p:nvSpPr>
        <p:spPr>
          <a:xfrm>
            <a:off x="8320651" y="7043820"/>
            <a:ext cx="154476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Row</a:t>
            </a:r>
            <a:r>
              <a:rPr baseline="-5999"/>
              <a:t>size</a:t>
            </a:r>
            <a:r>
              <a:t> = 5 / 3 = 2</a:t>
            </a:r>
          </a:p>
        </p:txBody>
      </p:sp>
      <p:sp>
        <p:nvSpPr>
          <p:cNvPr id="657" name="Colsize = 4 / 3 = 2"/>
          <p:cNvSpPr txBox="1"/>
          <p:nvPr/>
        </p:nvSpPr>
        <p:spPr>
          <a:xfrm>
            <a:off x="10185117" y="7945520"/>
            <a:ext cx="1456039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Col</a:t>
            </a:r>
            <a:r>
              <a:rPr baseline="-5999"/>
              <a:t>size</a:t>
            </a:r>
            <a:r>
              <a:t> = 4 / 3 = 2</a:t>
            </a:r>
          </a:p>
        </p:txBody>
      </p:sp>
      <p:graphicFrame>
        <p:nvGraphicFramePr>
          <p:cNvPr id="658" name="Table 1-1"/>
          <p:cNvGraphicFramePr/>
          <p:nvPr/>
        </p:nvGraphicFramePr>
        <p:xfrm>
          <a:off x="10359163" y="6228531"/>
          <a:ext cx="1120649" cy="14186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53974"/>
                <a:gridCol w="553974"/>
              </a:tblGrid>
              <a:tr h="70297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70297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59" name="RowStride = 3"/>
          <p:cNvSpPr/>
          <p:nvPr/>
        </p:nvSpPr>
        <p:spPr>
          <a:xfrm>
            <a:off x="630950" y="3037887"/>
            <a:ext cx="2132257" cy="572251"/>
          </a:xfrm>
          <a:prstGeom prst="roundRect">
            <a:avLst>
              <a:gd name="adj" fmla="val 2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Stride</a:t>
            </a:r>
            <a:r>
              <a:t> = 3</a:t>
            </a:r>
          </a:p>
        </p:txBody>
      </p:sp>
      <p:sp>
        <p:nvSpPr>
          <p:cNvPr id="660" name="Output Size: Determined By Stride"/>
          <p:cNvSpPr txBox="1"/>
          <p:nvPr/>
        </p:nvSpPr>
        <p:spPr>
          <a:xfrm>
            <a:off x="4557907" y="88899"/>
            <a:ext cx="840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Output Size: Determined By Stride</a:t>
            </a:r>
          </a:p>
        </p:txBody>
      </p:sp>
      <p:sp>
        <p:nvSpPr>
          <p:cNvPr id="661" name="Effective Colsize = 4"/>
          <p:cNvSpPr txBox="1"/>
          <p:nvPr/>
        </p:nvSpPr>
        <p:spPr>
          <a:xfrm>
            <a:off x="3739153" y="5283468"/>
            <a:ext cx="184217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Effective Col</a:t>
            </a:r>
            <a:r>
              <a:rPr baseline="-5999"/>
              <a:t>size</a:t>
            </a:r>
            <a:r>
              <a:t> = 4</a:t>
            </a:r>
          </a:p>
        </p:txBody>
      </p:sp>
      <p:sp>
        <p:nvSpPr>
          <p:cNvPr id="662" name="Effective Rowsize = 5"/>
          <p:cNvSpPr txBox="1"/>
          <p:nvPr/>
        </p:nvSpPr>
        <p:spPr>
          <a:xfrm>
            <a:off x="1055186" y="3988068"/>
            <a:ext cx="1943575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Effective Row</a:t>
            </a:r>
            <a:r>
              <a:rPr baseline="-5999"/>
              <a:t>size</a:t>
            </a:r>
            <a:r>
              <a:t> = 5</a:t>
            </a:r>
          </a:p>
        </p:txBody>
      </p:sp>
      <p:sp>
        <p:nvSpPr>
          <p:cNvPr id="663" name="Text"/>
          <p:cNvSpPr txBox="1"/>
          <p:nvPr/>
        </p:nvSpPr>
        <p:spPr>
          <a:xfrm>
            <a:off x="600305" y="7513089"/>
            <a:ext cx="5567816" cy="414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664" name="Text"/>
          <p:cNvSpPr txBox="1"/>
          <p:nvPr/>
        </p:nvSpPr>
        <p:spPr>
          <a:xfrm>
            <a:off x="641893" y="7029843"/>
            <a:ext cx="4526134" cy="414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graphicFrame>
        <p:nvGraphicFramePr>
          <p:cNvPr id="665" name="Table 1-2"/>
          <p:cNvGraphicFramePr/>
          <p:nvPr/>
        </p:nvGraphicFramePr>
        <p:xfrm>
          <a:off x="10540882" y="9170695"/>
          <a:ext cx="2645093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6055"/>
                <a:gridCol w="376055"/>
                <a:gridCol w="376055"/>
                <a:gridCol w="376055"/>
                <a:gridCol w="376055"/>
                <a:gridCol w="376055"/>
                <a:gridCol w="376055"/>
              </a:tblGrid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666" name="Columnsize = 7"/>
          <p:cNvSpPr/>
          <p:nvPr/>
        </p:nvSpPr>
        <p:spPr>
          <a:xfrm>
            <a:off x="10444238" y="12748776"/>
            <a:ext cx="2825681" cy="572252"/>
          </a:xfrm>
          <a:prstGeom prst="roundRect">
            <a:avLst>
              <a:gd name="adj" fmla="val 2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</a:t>
            </a:r>
            <a:r>
              <a:rPr baseline="-5999"/>
              <a:t>size</a:t>
            </a:r>
            <a:r>
              <a:t> = 7</a:t>
            </a:r>
          </a:p>
        </p:txBody>
      </p:sp>
      <p:sp>
        <p:nvSpPr>
          <p:cNvPr id="667" name="Rowsize = 7"/>
          <p:cNvSpPr/>
          <p:nvPr/>
        </p:nvSpPr>
        <p:spPr>
          <a:xfrm>
            <a:off x="7031750" y="10077558"/>
            <a:ext cx="2132257" cy="572251"/>
          </a:xfrm>
          <a:prstGeom prst="roundRect">
            <a:avLst>
              <a:gd name="adj" fmla="val 2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size</a:t>
            </a:r>
            <a:r>
              <a:t> = 7</a:t>
            </a:r>
          </a:p>
        </p:txBody>
      </p:sp>
      <p:sp>
        <p:nvSpPr>
          <p:cNvPr id="668" name="Columnnsize = 7"/>
          <p:cNvSpPr/>
          <p:nvPr/>
        </p:nvSpPr>
        <p:spPr>
          <a:xfrm>
            <a:off x="19859254" y="12422542"/>
            <a:ext cx="2825681" cy="572251"/>
          </a:xfrm>
          <a:prstGeom prst="roundRect">
            <a:avLst>
              <a:gd name="adj" fmla="val 2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Columnn</a:t>
            </a:r>
            <a:r>
              <a:rPr baseline="-5999"/>
              <a:t>size</a:t>
            </a:r>
            <a:r>
              <a:t> = 7</a:t>
            </a:r>
          </a:p>
        </p:txBody>
      </p:sp>
      <p:sp>
        <p:nvSpPr>
          <p:cNvPr id="669" name="Rowsize = 7"/>
          <p:cNvSpPr/>
          <p:nvPr/>
        </p:nvSpPr>
        <p:spPr>
          <a:xfrm>
            <a:off x="17598150" y="10192643"/>
            <a:ext cx="2132257" cy="572252"/>
          </a:xfrm>
          <a:prstGeom prst="roundRect">
            <a:avLst>
              <a:gd name="adj" fmla="val 2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size</a:t>
            </a:r>
            <a:r>
              <a:t> = 7</a:t>
            </a:r>
          </a:p>
        </p:txBody>
      </p:sp>
      <p:sp>
        <p:nvSpPr>
          <p:cNvPr id="670" name="Rowsize = 5 / 3 = 2"/>
          <p:cNvSpPr txBox="1"/>
          <p:nvPr/>
        </p:nvSpPr>
        <p:spPr>
          <a:xfrm>
            <a:off x="18341843" y="7000615"/>
            <a:ext cx="1544761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Row</a:t>
            </a:r>
            <a:r>
              <a:rPr baseline="-5999"/>
              <a:t>size</a:t>
            </a:r>
            <a:r>
              <a:t> = 5 / 3 = 2</a:t>
            </a:r>
          </a:p>
        </p:txBody>
      </p:sp>
      <p:sp>
        <p:nvSpPr>
          <p:cNvPr id="671" name="Colsize = 4 / 3 = 2"/>
          <p:cNvSpPr txBox="1"/>
          <p:nvPr/>
        </p:nvSpPr>
        <p:spPr>
          <a:xfrm>
            <a:off x="20206309" y="7902315"/>
            <a:ext cx="1456039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Col</a:t>
            </a:r>
            <a:r>
              <a:rPr baseline="-5999"/>
              <a:t>size</a:t>
            </a:r>
            <a:r>
              <a:t> = 4 / 3 = 2</a:t>
            </a:r>
          </a:p>
        </p:txBody>
      </p:sp>
      <p:graphicFrame>
        <p:nvGraphicFramePr>
          <p:cNvPr id="672" name="Table 1-1-1"/>
          <p:cNvGraphicFramePr/>
          <p:nvPr/>
        </p:nvGraphicFramePr>
        <p:xfrm>
          <a:off x="20380354" y="6185326"/>
          <a:ext cx="1120649" cy="14186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53974"/>
                <a:gridCol w="553974"/>
              </a:tblGrid>
              <a:tr h="70297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0297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lumOff val="1616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Table 1-2-1"/>
          <p:cNvGraphicFramePr/>
          <p:nvPr/>
        </p:nvGraphicFramePr>
        <p:xfrm>
          <a:off x="20624682" y="9170695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6055"/>
                <a:gridCol w="376055"/>
                <a:gridCol w="376055"/>
                <a:gridCol w="376055"/>
                <a:gridCol w="376055"/>
                <a:gridCol w="376055"/>
                <a:gridCol w="376055"/>
              </a:tblGrid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37896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674" name="Rectangle"/>
          <p:cNvSpPr/>
          <p:nvPr/>
        </p:nvSpPr>
        <p:spPr>
          <a:xfrm>
            <a:off x="10584479" y="9189745"/>
            <a:ext cx="1456832" cy="1521134"/>
          </a:xfrm>
          <a:prstGeom prst="rect">
            <a:avLst/>
          </a:prstGeom>
          <a:ln w="508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75" name="Rectangle"/>
          <p:cNvSpPr/>
          <p:nvPr/>
        </p:nvSpPr>
        <p:spPr>
          <a:xfrm>
            <a:off x="11639550" y="9177045"/>
            <a:ext cx="1519361" cy="1546534"/>
          </a:xfrm>
          <a:prstGeom prst="rect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76" name="Rectangle"/>
          <p:cNvSpPr/>
          <p:nvPr/>
        </p:nvSpPr>
        <p:spPr>
          <a:xfrm>
            <a:off x="21773824" y="10258294"/>
            <a:ext cx="1456832" cy="1546535"/>
          </a:xfrm>
          <a:prstGeom prst="rect">
            <a:avLst/>
          </a:prstGeom>
          <a:ln w="508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77" name="Rectangle"/>
          <p:cNvSpPr/>
          <p:nvPr/>
        </p:nvSpPr>
        <p:spPr>
          <a:xfrm>
            <a:off x="20624959" y="10258294"/>
            <a:ext cx="1493961" cy="1546535"/>
          </a:xfrm>
          <a:prstGeom prst="rect">
            <a:avLst/>
          </a:prstGeom>
          <a:ln w="50800">
            <a:solidFill>
              <a:schemeClr val="accent6">
                <a:lumOff val="1616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runcation"/>
          <p:cNvSpPr txBox="1"/>
          <p:nvPr/>
        </p:nvSpPr>
        <p:spPr>
          <a:xfrm>
            <a:off x="12826034" y="4828184"/>
            <a:ext cx="295991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Truncation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" name="Table 1"/>
          <p:cNvGraphicFramePr/>
          <p:nvPr/>
        </p:nvGraphicFramePr>
        <p:xfrm>
          <a:off x="3352800" y="34290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82" name="5x4"/>
          <p:cNvSpPr txBox="1"/>
          <p:nvPr/>
        </p:nvSpPr>
        <p:spPr>
          <a:xfrm>
            <a:off x="4115021" y="4351149"/>
            <a:ext cx="11079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5x4</a:t>
            </a:r>
          </a:p>
        </p:txBody>
      </p:sp>
      <p:sp>
        <p:nvSpPr>
          <p:cNvPr id="683" name="Stride = 1"/>
          <p:cNvSpPr/>
          <p:nvPr/>
        </p:nvSpPr>
        <p:spPr>
          <a:xfrm>
            <a:off x="3602867" y="6363313"/>
            <a:ext cx="2132257" cy="440598"/>
          </a:xfrm>
          <a:prstGeom prst="roundRect">
            <a:avLst>
              <a:gd name="adj" fmla="val 3676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graphicFrame>
        <p:nvGraphicFramePr>
          <p:cNvPr id="684" name="Table 1-1"/>
          <p:cNvGraphicFramePr/>
          <p:nvPr/>
        </p:nvGraphicFramePr>
        <p:xfrm>
          <a:off x="16662400" y="34290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85" name="Stride = 1"/>
          <p:cNvSpPr/>
          <p:nvPr/>
        </p:nvSpPr>
        <p:spPr>
          <a:xfrm>
            <a:off x="910467" y="4535066"/>
            <a:ext cx="2132257" cy="440597"/>
          </a:xfrm>
          <a:prstGeom prst="roundRect">
            <a:avLst>
              <a:gd name="adj" fmla="val 3676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Stride = 1</a:t>
            </a:r>
          </a:p>
        </p:txBody>
      </p:sp>
      <p:sp>
        <p:nvSpPr>
          <p:cNvPr id="686" name="Output Size: Determined By Stride"/>
          <p:cNvSpPr txBox="1"/>
          <p:nvPr/>
        </p:nvSpPr>
        <p:spPr>
          <a:xfrm>
            <a:off x="4557907" y="88899"/>
            <a:ext cx="840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Output Size: Determined By Stride</a:t>
            </a:r>
          </a:p>
        </p:txBody>
      </p:sp>
      <p:sp>
        <p:nvSpPr>
          <p:cNvPr id="687" name="OutputRowsize = 5 / 1 = 5"/>
          <p:cNvSpPr txBox="1"/>
          <p:nvPr/>
        </p:nvSpPr>
        <p:spPr>
          <a:xfrm>
            <a:off x="13730851" y="5311768"/>
            <a:ext cx="2241399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Rowsize</a:t>
            </a:r>
            <a:r>
              <a:t> = 5 / 1 = 5</a:t>
            </a:r>
          </a:p>
        </p:txBody>
      </p:sp>
      <p:sp>
        <p:nvSpPr>
          <p:cNvPr id="688" name="OutputColumnsize = 4 / 1 = 4"/>
          <p:cNvSpPr txBox="1"/>
          <p:nvPr/>
        </p:nvSpPr>
        <p:spPr>
          <a:xfrm>
            <a:off x="15933301" y="6762965"/>
            <a:ext cx="242116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Columnsize </a:t>
            </a:r>
            <a:r>
              <a:t>= 4 / 1 = 4</a:t>
            </a:r>
          </a:p>
        </p:txBody>
      </p:sp>
      <p:sp>
        <p:nvSpPr>
          <p:cNvPr id="689" name="Outputs neurons maps to input neurons"/>
          <p:cNvSpPr txBox="1"/>
          <p:nvPr/>
        </p:nvSpPr>
        <p:spPr>
          <a:xfrm>
            <a:off x="6331767" y="11542007"/>
            <a:ext cx="4858093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Outputs neurons maps to input neurons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1" name="Table 1"/>
          <p:cNvGraphicFramePr/>
          <p:nvPr/>
        </p:nvGraphicFramePr>
        <p:xfrm>
          <a:off x="3505200" y="2844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92" name="Output Size: Determined By Stride"/>
          <p:cNvSpPr txBox="1"/>
          <p:nvPr/>
        </p:nvSpPr>
        <p:spPr>
          <a:xfrm>
            <a:off x="6968489" y="95249"/>
            <a:ext cx="840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Output Size: Determined By Stride</a:t>
            </a:r>
          </a:p>
        </p:txBody>
      </p:sp>
      <p:sp>
        <p:nvSpPr>
          <p:cNvPr id="693" name="ColumnStride = 2"/>
          <p:cNvSpPr/>
          <p:nvPr/>
        </p:nvSpPr>
        <p:spPr>
          <a:xfrm>
            <a:off x="3498850" y="6051920"/>
            <a:ext cx="2645092" cy="478717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</a:t>
            </a:r>
            <a:r>
              <a:rPr baseline="-5999"/>
              <a:t>Stride</a:t>
            </a:r>
            <a:r>
              <a:t> = 2</a:t>
            </a:r>
          </a:p>
        </p:txBody>
      </p:sp>
      <p:graphicFrame>
        <p:nvGraphicFramePr>
          <p:cNvPr id="694" name="Table 1-1"/>
          <p:cNvGraphicFramePr/>
          <p:nvPr/>
        </p:nvGraphicFramePr>
        <p:xfrm>
          <a:off x="19307204" y="4272845"/>
          <a:ext cx="1375658" cy="1602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1478"/>
                <a:gridCol w="681478"/>
              </a:tblGrid>
              <a:tr h="7947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  <a:alpha val="32327"/>
                      </a:schemeClr>
                    </a:solidFill>
                  </a:tcPr>
                </a:tc>
              </a:tr>
              <a:tr h="7947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  <a:alpha val="41164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5" name="RowStride = 2"/>
          <p:cNvSpPr/>
          <p:nvPr/>
        </p:nvSpPr>
        <p:spPr>
          <a:xfrm>
            <a:off x="961267" y="3751663"/>
            <a:ext cx="2132257" cy="478716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Stride</a:t>
            </a:r>
            <a:r>
              <a:t> = 2</a:t>
            </a:r>
          </a:p>
        </p:txBody>
      </p:sp>
      <p:sp>
        <p:nvSpPr>
          <p:cNvPr id="696" name="5x4"/>
          <p:cNvSpPr txBox="1"/>
          <p:nvPr/>
        </p:nvSpPr>
        <p:spPr>
          <a:xfrm>
            <a:off x="4433029" y="3884754"/>
            <a:ext cx="77673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5x4</a:t>
            </a:r>
          </a:p>
        </p:txBody>
      </p:sp>
      <p:sp>
        <p:nvSpPr>
          <p:cNvPr id="697" name="OutputRowsize = floor(5/2) = 2"/>
          <p:cNvSpPr txBox="1"/>
          <p:nvPr/>
        </p:nvSpPr>
        <p:spPr>
          <a:xfrm>
            <a:off x="7674436" y="4906426"/>
            <a:ext cx="2639874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Rowsize</a:t>
            </a:r>
            <a:r>
              <a:t> = floor(5/2) = 2</a:t>
            </a:r>
          </a:p>
        </p:txBody>
      </p:sp>
      <p:sp>
        <p:nvSpPr>
          <p:cNvPr id="698" name="OutputColumnsize = floor(4/2) = 2"/>
          <p:cNvSpPr txBox="1"/>
          <p:nvPr/>
        </p:nvSpPr>
        <p:spPr>
          <a:xfrm>
            <a:off x="10697216" y="6129023"/>
            <a:ext cx="2819638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Columnsize </a:t>
            </a:r>
            <a:r>
              <a:t>= floor(4/2) = 2</a:t>
            </a:r>
          </a:p>
        </p:txBody>
      </p:sp>
      <p:graphicFrame>
        <p:nvGraphicFramePr>
          <p:cNvPr id="699" name="Table 1-1-1"/>
          <p:cNvGraphicFramePr/>
          <p:nvPr/>
        </p:nvGraphicFramePr>
        <p:xfrm>
          <a:off x="11094183" y="4272845"/>
          <a:ext cx="1375658" cy="1602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1478"/>
                <a:gridCol w="681478"/>
              </a:tblGrid>
              <a:tr h="7947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477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700" name="Table 1-2"/>
          <p:cNvGraphicFramePr/>
          <p:nvPr/>
        </p:nvGraphicFramePr>
        <p:xfrm>
          <a:off x="9855200" y="9208148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701" name="Table 1-2-1"/>
          <p:cNvGraphicFramePr/>
          <p:nvPr/>
        </p:nvGraphicFramePr>
        <p:xfrm>
          <a:off x="19177000" y="9208148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02" name="Rectangle"/>
          <p:cNvSpPr/>
          <p:nvPr/>
        </p:nvSpPr>
        <p:spPr>
          <a:xfrm>
            <a:off x="9825173" y="10235493"/>
            <a:ext cx="1963953" cy="1599985"/>
          </a:xfrm>
          <a:prstGeom prst="rect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3" name="Rectangle"/>
          <p:cNvSpPr/>
          <p:nvPr/>
        </p:nvSpPr>
        <p:spPr>
          <a:xfrm>
            <a:off x="9843021" y="9233548"/>
            <a:ext cx="1928257" cy="1599985"/>
          </a:xfrm>
          <a:prstGeom prst="rect">
            <a:avLst/>
          </a:prstGeom>
          <a:ln w="635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4" name="Rectangle"/>
          <p:cNvSpPr/>
          <p:nvPr/>
        </p:nvSpPr>
        <p:spPr>
          <a:xfrm>
            <a:off x="20496607" y="9233548"/>
            <a:ext cx="1880076" cy="1599985"/>
          </a:xfrm>
          <a:prstGeom prst="rect">
            <a:avLst/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5" name="Rectangle"/>
          <p:cNvSpPr/>
          <p:nvPr/>
        </p:nvSpPr>
        <p:spPr>
          <a:xfrm>
            <a:off x="20454669" y="10235493"/>
            <a:ext cx="1963952" cy="1599985"/>
          </a:xfrm>
          <a:prstGeom prst="rect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06" name="(truncated) data"/>
          <p:cNvSpPr txBox="1"/>
          <p:nvPr/>
        </p:nvSpPr>
        <p:spPr>
          <a:xfrm>
            <a:off x="21404642" y="7828045"/>
            <a:ext cx="1189788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(truncated) data</a:t>
            </a:r>
          </a:p>
        </p:txBody>
      </p:sp>
      <p:sp>
        <p:nvSpPr>
          <p:cNvPr id="707" name="Line"/>
          <p:cNvSpPr/>
          <p:nvPr/>
        </p:nvSpPr>
        <p:spPr>
          <a:xfrm>
            <a:off x="22122446" y="8275584"/>
            <a:ext cx="1" cy="45178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9" name="Table 1"/>
          <p:cNvGraphicFramePr/>
          <p:nvPr/>
        </p:nvGraphicFramePr>
        <p:xfrm>
          <a:off x="3505200" y="2844800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10" name="Output Size: Determined By Stride"/>
          <p:cNvSpPr txBox="1"/>
          <p:nvPr/>
        </p:nvSpPr>
        <p:spPr>
          <a:xfrm>
            <a:off x="6968489" y="95249"/>
            <a:ext cx="8405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Output Size: Determined By Stride</a:t>
            </a:r>
          </a:p>
        </p:txBody>
      </p:sp>
      <p:sp>
        <p:nvSpPr>
          <p:cNvPr id="711" name="ColumnStride = 3"/>
          <p:cNvSpPr/>
          <p:nvPr/>
        </p:nvSpPr>
        <p:spPr>
          <a:xfrm>
            <a:off x="3498850" y="6051920"/>
            <a:ext cx="2645092" cy="478717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Column</a:t>
            </a:r>
            <a:r>
              <a:rPr baseline="-5999"/>
              <a:t>Stride</a:t>
            </a:r>
            <a:r>
              <a:t> = 3</a:t>
            </a:r>
          </a:p>
        </p:txBody>
      </p:sp>
      <p:sp>
        <p:nvSpPr>
          <p:cNvPr id="712" name="RowStride = 3"/>
          <p:cNvSpPr/>
          <p:nvPr/>
        </p:nvSpPr>
        <p:spPr>
          <a:xfrm>
            <a:off x="961267" y="3751663"/>
            <a:ext cx="2132257" cy="478716"/>
          </a:xfrm>
          <a:prstGeom prst="roundRect">
            <a:avLst>
              <a:gd name="adj" fmla="val 3383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Row</a:t>
            </a:r>
            <a:r>
              <a:rPr baseline="-5999"/>
              <a:t>Stride</a:t>
            </a:r>
            <a:r>
              <a:t> = 3</a:t>
            </a:r>
          </a:p>
        </p:txBody>
      </p:sp>
      <p:sp>
        <p:nvSpPr>
          <p:cNvPr id="713" name="5x4"/>
          <p:cNvSpPr txBox="1"/>
          <p:nvPr/>
        </p:nvSpPr>
        <p:spPr>
          <a:xfrm>
            <a:off x="4433029" y="3884754"/>
            <a:ext cx="77673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5x4</a:t>
            </a:r>
          </a:p>
        </p:txBody>
      </p:sp>
      <p:sp>
        <p:nvSpPr>
          <p:cNvPr id="714" name="OutputRowsize = floor(5/3) = 1"/>
          <p:cNvSpPr txBox="1"/>
          <p:nvPr/>
        </p:nvSpPr>
        <p:spPr>
          <a:xfrm>
            <a:off x="9655636" y="4703226"/>
            <a:ext cx="2639874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Rowsize</a:t>
            </a:r>
            <a:r>
              <a:t> = floor(5/3) = 1</a:t>
            </a:r>
          </a:p>
        </p:txBody>
      </p:sp>
      <p:sp>
        <p:nvSpPr>
          <p:cNvPr id="715" name="OutputColumnsize = floor(4/3) = 1"/>
          <p:cNvSpPr txBox="1"/>
          <p:nvPr/>
        </p:nvSpPr>
        <p:spPr>
          <a:xfrm>
            <a:off x="12678416" y="5925823"/>
            <a:ext cx="2819638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Output</a:t>
            </a:r>
            <a:r>
              <a:rPr baseline="-5999"/>
              <a:t>Columnsize </a:t>
            </a:r>
            <a:r>
              <a:t>= floor(4/3) = 1</a:t>
            </a:r>
          </a:p>
        </p:txBody>
      </p:sp>
      <p:graphicFrame>
        <p:nvGraphicFramePr>
          <p:cNvPr id="716" name="Table 1-1-1"/>
          <p:cNvGraphicFramePr/>
          <p:nvPr/>
        </p:nvGraphicFramePr>
        <p:xfrm>
          <a:off x="13075383" y="4069645"/>
          <a:ext cx="1375658" cy="1602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62957"/>
              </a:tblGrid>
              <a:tr h="1589557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" name="Table 1-2"/>
          <p:cNvGraphicFramePr/>
          <p:nvPr/>
        </p:nvGraphicFramePr>
        <p:xfrm>
          <a:off x="3527164" y="8573148"/>
          <a:ext cx="2645092" cy="26654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8097"/>
                <a:gridCol w="658097"/>
                <a:gridCol w="658097"/>
                <a:gridCol w="658097"/>
              </a:tblGrid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305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18" name="Rectangle"/>
          <p:cNvSpPr/>
          <p:nvPr/>
        </p:nvSpPr>
        <p:spPr>
          <a:xfrm>
            <a:off x="3514985" y="8598548"/>
            <a:ext cx="2581593" cy="2152102"/>
          </a:xfrm>
          <a:prstGeom prst="rect">
            <a:avLst/>
          </a:prstGeom>
          <a:ln w="635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9" name="Line"/>
          <p:cNvSpPr/>
          <p:nvPr/>
        </p:nvSpPr>
        <p:spPr>
          <a:xfrm>
            <a:off x="2254989" y="10987679"/>
            <a:ext cx="5101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Input data not used"/>
          <p:cNvSpPr txBox="1"/>
          <p:nvPr/>
        </p:nvSpPr>
        <p:spPr>
          <a:xfrm>
            <a:off x="7595322" y="10788035"/>
            <a:ext cx="233070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Input data not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150x100x3…"/>
          <p:cNvSpPr/>
          <p:nvPr/>
        </p:nvSpPr>
        <p:spPr>
          <a:xfrm>
            <a:off x="4725023" y="2721101"/>
            <a:ext cx="5544060" cy="6615457"/>
          </a:xfrm>
          <a:prstGeom prst="roundRect">
            <a:avLst>
              <a:gd name="adj" fmla="val 8049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150x100x3 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Image</a:t>
            </a:r>
          </a:p>
        </p:txBody>
      </p:sp>
      <p:sp>
        <p:nvSpPr>
          <p:cNvPr id="723" name="Receptive Field 149,99"/>
          <p:cNvSpPr/>
          <p:nvPr/>
        </p:nvSpPr>
        <p:spPr>
          <a:xfrm>
            <a:off x="8869376" y="8684923"/>
            <a:ext cx="1384548" cy="651635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Receptive Field 149,99</a:t>
            </a:r>
          </a:p>
        </p:txBody>
      </p:sp>
      <p:sp>
        <p:nvSpPr>
          <p:cNvPr id="724" name="Receptive Field 0,0"/>
          <p:cNvSpPr/>
          <p:nvPr/>
        </p:nvSpPr>
        <p:spPr>
          <a:xfrm>
            <a:off x="4777109" y="2742127"/>
            <a:ext cx="1286266" cy="651635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Receptive Field 0,0</a:t>
            </a:r>
          </a:p>
        </p:txBody>
      </p:sp>
      <p:sp>
        <p:nvSpPr>
          <p:cNvPr id="725" name="Feature Map…"/>
          <p:cNvSpPr/>
          <p:nvPr/>
        </p:nvSpPr>
        <p:spPr>
          <a:xfrm>
            <a:off x="15514890" y="2640575"/>
            <a:ext cx="5544059" cy="6615457"/>
          </a:xfrm>
          <a:prstGeom prst="roundRect">
            <a:avLst>
              <a:gd name="adj" fmla="val 8049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Feature Map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(75 x 50)</a:t>
            </a:r>
          </a:p>
        </p:txBody>
      </p:sp>
      <p:sp>
        <p:nvSpPr>
          <p:cNvPr id="726" name="74, 49"/>
          <p:cNvSpPr/>
          <p:nvPr/>
        </p:nvSpPr>
        <p:spPr>
          <a:xfrm>
            <a:off x="19768284" y="8608648"/>
            <a:ext cx="1286265" cy="643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74, 49</a:t>
            </a:r>
          </a:p>
        </p:txBody>
      </p:sp>
      <p:sp>
        <p:nvSpPr>
          <p:cNvPr id="727" name="0,0"/>
          <p:cNvSpPr/>
          <p:nvPr/>
        </p:nvSpPr>
        <p:spPr>
          <a:xfrm>
            <a:off x="15554723" y="2764251"/>
            <a:ext cx="892673" cy="446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728" name="Line"/>
          <p:cNvSpPr/>
          <p:nvPr/>
        </p:nvSpPr>
        <p:spPr>
          <a:xfrm>
            <a:off x="5451045" y="2248321"/>
            <a:ext cx="10530883" cy="55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1422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9" name="Line"/>
          <p:cNvSpPr/>
          <p:nvPr/>
        </p:nvSpPr>
        <p:spPr>
          <a:xfrm>
            <a:off x="9616716" y="9155959"/>
            <a:ext cx="10914296" cy="944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92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90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0" name="weights 5x5x3"/>
          <p:cNvSpPr txBox="1"/>
          <p:nvPr/>
        </p:nvSpPr>
        <p:spPr>
          <a:xfrm>
            <a:off x="10645478" y="2246334"/>
            <a:ext cx="1991977" cy="36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weights 5x5x3</a:t>
            </a:r>
          </a:p>
        </p:txBody>
      </p:sp>
      <p:sp>
        <p:nvSpPr>
          <p:cNvPr id="731" name="Line"/>
          <p:cNvSpPr/>
          <p:nvPr/>
        </p:nvSpPr>
        <p:spPr>
          <a:xfrm flipV="1">
            <a:off x="16293512" y="2459920"/>
            <a:ext cx="437357" cy="43735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" name="Neuron…"/>
          <p:cNvSpPr/>
          <p:nvPr/>
        </p:nvSpPr>
        <p:spPr>
          <a:xfrm>
            <a:off x="21209717" y="2599825"/>
            <a:ext cx="1712825" cy="651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Neuron 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4">
                    <a:hueOff val="348544"/>
                    <a:lumOff val="7139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Float32</a:t>
            </a:r>
          </a:p>
        </p:txBody>
      </p:sp>
      <p:sp>
        <p:nvSpPr>
          <p:cNvPr id="733" name="Rectangle"/>
          <p:cNvSpPr txBox="1"/>
          <p:nvPr/>
        </p:nvSpPr>
        <p:spPr>
          <a:xfrm>
            <a:off x="16386795" y="2054469"/>
            <a:ext cx="2623772" cy="461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</m:sub>
                  </m:sSub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</a:p>
        </p:txBody>
      </p:sp>
      <p:sp>
        <p:nvSpPr>
          <p:cNvPr id="734" name="weights 5x5x3 (height, width, depth)"/>
          <p:cNvSpPr txBox="1"/>
          <p:nvPr/>
        </p:nvSpPr>
        <p:spPr>
          <a:xfrm>
            <a:off x="13148650" y="10088299"/>
            <a:ext cx="3802219" cy="44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weights 5x5x3 (height, width, depth)</a:t>
            </a:r>
          </a:p>
        </p:txBody>
      </p:sp>
      <p:sp>
        <p:nvSpPr>
          <p:cNvPr id="735" name="Line"/>
          <p:cNvSpPr/>
          <p:nvPr/>
        </p:nvSpPr>
        <p:spPr>
          <a:xfrm flipV="1">
            <a:off x="20838836" y="8572710"/>
            <a:ext cx="452674" cy="21667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" name="Rectangle"/>
          <p:cNvSpPr txBox="1"/>
          <p:nvPr/>
        </p:nvSpPr>
        <p:spPr>
          <a:xfrm>
            <a:off x="21307787" y="8226140"/>
            <a:ext cx="2623773" cy="46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b>
                    <m:e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74,49</m:t>
                      </m:r>
                    </m:sub>
                  </m:sSub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</a:p>
        </p:txBody>
      </p:sp>
      <p:sp>
        <p:nvSpPr>
          <p:cNvPr id="737" name="Rectangle"/>
          <p:cNvSpPr/>
          <p:nvPr/>
        </p:nvSpPr>
        <p:spPr>
          <a:xfrm>
            <a:off x="5038090" y="10942319"/>
            <a:ext cx="7990482" cy="5644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76</m:t>
                  </m:r>
                </m:oMath>
              </m:oMathPara>
            </a14:m>
          </a:p>
        </p:txBody>
      </p:sp>
      <p:sp>
        <p:nvSpPr>
          <p:cNvPr id="738" name="Receptive field = kernel"/>
          <p:cNvSpPr txBox="1"/>
          <p:nvPr/>
        </p:nvSpPr>
        <p:spPr>
          <a:xfrm>
            <a:off x="5102961" y="3484473"/>
            <a:ext cx="1712824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Receptive field = kernel</a:t>
            </a:r>
          </a:p>
        </p:txBody>
      </p:sp>
      <p:sp>
        <p:nvSpPr>
          <p:cNvPr id="739" name="stride = 2"/>
          <p:cNvSpPr txBox="1"/>
          <p:nvPr/>
        </p:nvSpPr>
        <p:spPr>
          <a:xfrm>
            <a:off x="12408827" y="5694530"/>
            <a:ext cx="1072820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800"/>
            </a:lvl1pPr>
          </a:lstStyle>
          <a:p>
            <a:pPr/>
            <a:r>
              <a:t>stride = 2</a:t>
            </a:r>
          </a:p>
        </p:txBody>
      </p:sp>
      <p:sp>
        <p:nvSpPr>
          <p:cNvPr id="740" name="Line"/>
          <p:cNvSpPr/>
          <p:nvPr/>
        </p:nvSpPr>
        <p:spPr>
          <a:xfrm>
            <a:off x="19051951" y="2285041"/>
            <a:ext cx="61825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" name="Equation"/>
          <p:cNvSpPr txBox="1"/>
          <p:nvPr/>
        </p:nvSpPr>
        <p:spPr>
          <a:xfrm>
            <a:off x="19800620" y="2135177"/>
            <a:ext cx="705359" cy="2997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</m:sub>
                  </m:sSub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300"/>
          </a:p>
        </p:txBody>
      </p:sp>
      <p:sp>
        <p:nvSpPr>
          <p:cNvPr id="742" name="Convolutional Layer"/>
          <p:cNvSpPr txBox="1"/>
          <p:nvPr/>
        </p:nvSpPr>
        <p:spPr>
          <a:xfrm>
            <a:off x="10738764" y="967384"/>
            <a:ext cx="552206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Convolutional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4" name="Table 1"/>
          <p:cNvGraphicFramePr/>
          <p:nvPr/>
        </p:nvGraphicFramePr>
        <p:xfrm>
          <a:off x="11353800" y="5345936"/>
          <a:ext cx="2250249" cy="54401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37548"/>
              </a:tblGrid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7842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45" name="Convolutional Layer"/>
          <p:cNvSpPr txBox="1"/>
          <p:nvPr/>
        </p:nvSpPr>
        <p:spPr>
          <a:xfrm>
            <a:off x="14882876" y="6132476"/>
            <a:ext cx="552206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Convolutional Layer</a:t>
            </a:r>
          </a:p>
        </p:txBody>
      </p:sp>
      <p:graphicFrame>
        <p:nvGraphicFramePr>
          <p:cNvPr id="746" name="Table 1-1"/>
          <p:cNvGraphicFramePr/>
          <p:nvPr/>
        </p:nvGraphicFramePr>
        <p:xfrm>
          <a:off x="11353800" y="1053336"/>
          <a:ext cx="2250249" cy="23433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37548"/>
              </a:tblGrid>
              <a:tr h="11653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6534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47" name="Depthwise Max Pooling"/>
          <p:cNvSpPr txBox="1"/>
          <p:nvPr/>
        </p:nvSpPr>
        <p:spPr>
          <a:xfrm>
            <a:off x="14846402" y="1814467"/>
            <a:ext cx="65602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Depthwise Max Pooling</a:t>
            </a:r>
          </a:p>
        </p:txBody>
      </p:sp>
      <p:sp>
        <p:nvSpPr>
          <p:cNvPr id="748" name="Rectangle"/>
          <p:cNvSpPr/>
          <p:nvPr/>
        </p:nvSpPr>
        <p:spPr>
          <a:xfrm>
            <a:off x="10374026" y="12226292"/>
            <a:ext cx="4197097" cy="643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49" name="Input Layer"/>
          <p:cNvSpPr txBox="1"/>
          <p:nvPr/>
        </p:nvSpPr>
        <p:spPr>
          <a:xfrm>
            <a:off x="15075002" y="11854232"/>
            <a:ext cx="317449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Layer</a:t>
            </a:r>
          </a:p>
        </p:txBody>
      </p:sp>
      <p:sp>
        <p:nvSpPr>
          <p:cNvPr id="750" name="Width = 1 Height = 1"/>
          <p:cNvSpPr txBox="1"/>
          <p:nvPr/>
        </p:nvSpPr>
        <p:spPr>
          <a:xfrm>
            <a:off x="1035151" y="2093237"/>
            <a:ext cx="4104133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Width = 1 Height = 1</a:t>
            </a:r>
          </a:p>
        </p:txBody>
      </p:sp>
      <p:sp>
        <p:nvSpPr>
          <p:cNvPr id="751" name="Line"/>
          <p:cNvSpPr/>
          <p:nvPr/>
        </p:nvSpPr>
        <p:spPr>
          <a:xfrm>
            <a:off x="5918200" y="2391992"/>
            <a:ext cx="50353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2" name="Line"/>
          <p:cNvSpPr/>
          <p:nvPr/>
        </p:nvSpPr>
        <p:spPr>
          <a:xfrm>
            <a:off x="8719500" y="9053691"/>
            <a:ext cx="2459249" cy="1437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0773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" name="Line"/>
          <p:cNvSpPr/>
          <p:nvPr/>
        </p:nvSpPr>
        <p:spPr>
          <a:xfrm>
            <a:off x="8719500" y="6996291"/>
            <a:ext cx="2459249" cy="1437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0773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4" name="A"/>
          <p:cNvSpPr txBox="1"/>
          <p:nvPr/>
        </p:nvSpPr>
        <p:spPr>
          <a:xfrm>
            <a:off x="10534751" y="2879560"/>
            <a:ext cx="245975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</a:t>
            </a:r>
          </a:p>
        </p:txBody>
      </p:sp>
      <p:sp>
        <p:nvSpPr>
          <p:cNvPr id="755" name="B"/>
          <p:cNvSpPr txBox="1"/>
          <p:nvPr/>
        </p:nvSpPr>
        <p:spPr>
          <a:xfrm>
            <a:off x="10534751" y="1761960"/>
            <a:ext cx="253493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</a:t>
            </a:r>
          </a:p>
        </p:txBody>
      </p:sp>
      <p:sp>
        <p:nvSpPr>
          <p:cNvPr id="756" name="A"/>
          <p:cNvSpPr txBox="1"/>
          <p:nvPr/>
        </p:nvSpPr>
        <p:spPr>
          <a:xfrm>
            <a:off x="8292125" y="9610325"/>
            <a:ext cx="245975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</a:t>
            </a:r>
          </a:p>
        </p:txBody>
      </p:sp>
      <p:sp>
        <p:nvSpPr>
          <p:cNvPr id="757" name="B"/>
          <p:cNvSpPr txBox="1"/>
          <p:nvPr/>
        </p:nvSpPr>
        <p:spPr>
          <a:xfrm>
            <a:off x="8292125" y="7552926"/>
            <a:ext cx="253493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</a:t>
            </a:r>
          </a:p>
        </p:txBody>
      </p:sp>
      <p:sp>
        <p:nvSpPr>
          <p:cNvPr id="758" name="Depth Kernel-Stride = 3"/>
          <p:cNvSpPr txBox="1"/>
          <p:nvPr/>
        </p:nvSpPr>
        <p:spPr>
          <a:xfrm>
            <a:off x="1035151" y="9281437"/>
            <a:ext cx="4692245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Depth Kernel-Stride = 3</a:t>
            </a:r>
          </a:p>
        </p:txBody>
      </p:sp>
      <p:sp>
        <p:nvSpPr>
          <p:cNvPr id="759" name="Search"/>
          <p:cNvSpPr/>
          <p:nvPr/>
        </p:nvSpPr>
        <p:spPr>
          <a:xfrm>
            <a:off x="11375995" y="6724956"/>
            <a:ext cx="227027" cy="266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0" name="Line"/>
          <p:cNvSpPr/>
          <p:nvPr/>
        </p:nvSpPr>
        <p:spPr>
          <a:xfrm>
            <a:off x="10004399" y="6119600"/>
            <a:ext cx="1312078" cy="6549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1" name="Kernel-Stride =2…"/>
          <p:cNvSpPr txBox="1"/>
          <p:nvPr/>
        </p:nvSpPr>
        <p:spPr>
          <a:xfrm>
            <a:off x="8102828" y="5619428"/>
            <a:ext cx="2086081" cy="76308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40000"/>
              </a:lnSpc>
              <a:spcBef>
                <a:spcPts val="900"/>
              </a:spcBef>
              <a:defRPr sz="1700"/>
            </a:pPr>
            <a:r>
              <a:t>Kernel-Stride =2</a:t>
            </a:r>
          </a:p>
          <a:p>
            <a:pPr>
              <a:lnSpc>
                <a:spcPct val="40000"/>
              </a:lnSpc>
              <a:spcBef>
                <a:spcPts val="900"/>
              </a:spcBef>
              <a:defRPr sz="1700">
                <a:latin typeface="Herculanum"/>
                <a:ea typeface="Herculanum"/>
                <a:cs typeface="Herculanum"/>
                <a:sym typeface="Herculanum"/>
              </a:defRPr>
            </a:pPr>
            <a:r>
              <a:t>Kernel = 2x2</a:t>
            </a:r>
          </a:p>
          <a:p>
            <a:pPr>
              <a:lnSpc>
                <a:spcPct val="40000"/>
              </a:lnSpc>
              <a:spcBef>
                <a:spcPts val="900"/>
              </a:spcBef>
              <a:defRPr sz="1700">
                <a:latin typeface="Herculanum"/>
                <a:ea typeface="Herculanum"/>
                <a:cs typeface="Herculanum"/>
                <a:sym typeface="Herculanum"/>
              </a:defRPr>
            </a:pPr>
            <a:r>
              <a:t>Stride = 2</a:t>
            </a:r>
          </a:p>
        </p:txBody>
      </p:sp>
      <p:sp>
        <p:nvSpPr>
          <p:cNvPr id="762" name="Depth Max Pooling"/>
          <p:cNvSpPr txBox="1"/>
          <p:nvPr/>
        </p:nvSpPr>
        <p:spPr>
          <a:xfrm>
            <a:off x="10010631" y="-166769"/>
            <a:ext cx="470594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Depth Max Pooling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CNN</a:t>
            </a:r>
          </a:p>
        </p:txBody>
      </p:sp>
      <p:sp>
        <p:nvSpPr>
          <p:cNvPr id="765" name="Input"/>
          <p:cNvSpPr/>
          <p:nvPr/>
        </p:nvSpPr>
        <p:spPr>
          <a:xfrm>
            <a:off x="9108440" y="8712200"/>
            <a:ext cx="2950062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766" name="Conv. Layer 1"/>
          <p:cNvSpPr/>
          <p:nvPr/>
        </p:nvSpPr>
        <p:spPr>
          <a:xfrm>
            <a:off x="9108440" y="6770819"/>
            <a:ext cx="295006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Conv. Layer 1</a:t>
            </a:r>
          </a:p>
        </p:txBody>
      </p:sp>
      <p:sp>
        <p:nvSpPr>
          <p:cNvPr id="767" name="Conv. Layer 2"/>
          <p:cNvSpPr/>
          <p:nvPr/>
        </p:nvSpPr>
        <p:spPr>
          <a:xfrm>
            <a:off x="9108440" y="4630009"/>
            <a:ext cx="295006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Conv. Layer 2</a:t>
            </a:r>
          </a:p>
        </p:txBody>
      </p:sp>
      <p:sp>
        <p:nvSpPr>
          <p:cNvPr id="768" name="Conv. Layer 3"/>
          <p:cNvSpPr/>
          <p:nvPr/>
        </p:nvSpPr>
        <p:spPr>
          <a:xfrm>
            <a:off x="9108440" y="2489199"/>
            <a:ext cx="295006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Conv. Layer 3</a:t>
            </a:r>
          </a:p>
        </p:txBody>
      </p:sp>
      <p:sp>
        <p:nvSpPr>
          <p:cNvPr id="769" name="Line"/>
          <p:cNvSpPr/>
          <p:nvPr/>
        </p:nvSpPr>
        <p:spPr>
          <a:xfrm flipV="1">
            <a:off x="10583470" y="8129254"/>
            <a:ext cx="1" cy="4945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0" name="Line"/>
          <p:cNvSpPr/>
          <p:nvPr/>
        </p:nvSpPr>
        <p:spPr>
          <a:xfrm flipV="1">
            <a:off x="10583470" y="6112494"/>
            <a:ext cx="1" cy="4945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1" name="Line"/>
          <p:cNvSpPr/>
          <p:nvPr/>
        </p:nvSpPr>
        <p:spPr>
          <a:xfrm flipV="1">
            <a:off x="10583470" y="4065323"/>
            <a:ext cx="1" cy="4945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2" name="400 Feature Maps"/>
          <p:cNvSpPr txBox="1"/>
          <p:nvPr/>
        </p:nvSpPr>
        <p:spPr>
          <a:xfrm>
            <a:off x="13039497" y="2983250"/>
            <a:ext cx="1759408" cy="53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/>
            <a:r>
              <a:t>400 Feature Maps</a:t>
            </a:r>
          </a:p>
        </p:txBody>
      </p:sp>
      <p:sp>
        <p:nvSpPr>
          <p:cNvPr id="773" name="200 Feature Maps"/>
          <p:cNvSpPr txBox="1"/>
          <p:nvPr/>
        </p:nvSpPr>
        <p:spPr>
          <a:xfrm>
            <a:off x="13039497" y="5081290"/>
            <a:ext cx="1759408" cy="53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/>
            <a:r>
              <a:t>200 Feature Maps</a:t>
            </a:r>
          </a:p>
        </p:txBody>
      </p:sp>
      <p:sp>
        <p:nvSpPr>
          <p:cNvPr id="774" name="100 Feature Maps"/>
          <p:cNvSpPr txBox="1"/>
          <p:nvPr/>
        </p:nvSpPr>
        <p:spPr>
          <a:xfrm>
            <a:off x="13039497" y="7137869"/>
            <a:ext cx="1759408" cy="53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/>
            <a:r>
              <a:t>100 Feature Maps</a:t>
            </a:r>
          </a:p>
        </p:txBody>
      </p:sp>
      <p:sp>
        <p:nvSpPr>
          <p:cNvPr id="775" name="200x300x3"/>
          <p:cNvSpPr txBox="1"/>
          <p:nvPr/>
        </p:nvSpPr>
        <p:spPr>
          <a:xfrm>
            <a:off x="13361365" y="9079250"/>
            <a:ext cx="1115671" cy="53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/>
            <a:r>
              <a:t>200x300x3</a:t>
            </a:r>
          </a:p>
        </p:txBody>
      </p:sp>
      <p:sp>
        <p:nvSpPr>
          <p:cNvPr id="776" name="Stride 2"/>
          <p:cNvSpPr txBox="1"/>
          <p:nvPr/>
        </p:nvSpPr>
        <p:spPr>
          <a:xfrm rot="16200000">
            <a:off x="15482975" y="5955534"/>
            <a:ext cx="22369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Stride 2</a:t>
            </a:r>
          </a:p>
        </p:txBody>
      </p:sp>
      <p:sp>
        <p:nvSpPr>
          <p:cNvPr id="777" name="Zero Padding"/>
          <p:cNvSpPr txBox="1"/>
          <p:nvPr/>
        </p:nvSpPr>
        <p:spPr>
          <a:xfrm rot="16200000">
            <a:off x="15410026" y="5176465"/>
            <a:ext cx="379506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Zero 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3,0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6" name="i"/>
          <p:cNvSpPr txBox="1"/>
          <p:nvPr/>
        </p:nvSpPr>
        <p:spPr>
          <a:xfrm>
            <a:off x="143955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217" name="j"/>
          <p:cNvSpPr txBox="1"/>
          <p:nvPr/>
        </p:nvSpPr>
        <p:spPr>
          <a:xfrm>
            <a:off x="18405368" y="73906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218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19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220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221" name="fh = 3"/>
          <p:cNvSpPr txBox="1"/>
          <p:nvPr/>
        </p:nvSpPr>
        <p:spPr>
          <a:xfrm>
            <a:off x="2293740" y="5485015"/>
            <a:ext cx="51934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222" name="fw = 3"/>
          <p:cNvSpPr txBox="1"/>
          <p:nvPr/>
        </p:nvSpPr>
        <p:spPr>
          <a:xfrm>
            <a:off x="5378570" y="88208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223" name="i + fh -1 = 5"/>
          <p:cNvSpPr txBox="1"/>
          <p:nvPr/>
        </p:nvSpPr>
        <p:spPr>
          <a:xfrm>
            <a:off x="2848459" y="6160050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5</a:t>
            </a:r>
          </a:p>
        </p:txBody>
      </p:sp>
      <p:sp>
        <p:nvSpPr>
          <p:cNvPr id="224" name="I=3"/>
          <p:cNvSpPr txBox="1"/>
          <p:nvPr/>
        </p:nvSpPr>
        <p:spPr>
          <a:xfrm>
            <a:off x="3218173" y="4963576"/>
            <a:ext cx="32994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I=3</a:t>
            </a:r>
          </a:p>
        </p:txBody>
      </p:sp>
      <p:sp>
        <p:nvSpPr>
          <p:cNvPr id="225" name="j=0"/>
          <p:cNvSpPr txBox="1"/>
          <p:nvPr/>
        </p:nvSpPr>
        <p:spPr>
          <a:xfrm>
            <a:off x="4852051" y="83375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j=0 </a:t>
            </a:r>
          </a:p>
        </p:txBody>
      </p:sp>
      <p:sp>
        <p:nvSpPr>
          <p:cNvPr id="226" name="j + fw -1 = 2"/>
          <p:cNvSpPr txBox="1"/>
          <p:nvPr/>
        </p:nvSpPr>
        <p:spPr>
          <a:xfrm>
            <a:off x="6020451" y="83190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2 </a:t>
            </a:r>
          </a:p>
        </p:txBody>
      </p:sp>
      <p:sp>
        <p:nvSpPr>
          <p:cNvPr id="227" name="Line"/>
          <p:cNvSpPr/>
          <p:nvPr/>
        </p:nvSpPr>
        <p:spPr>
          <a:xfrm>
            <a:off x="3595101" y="5101143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>
            <a:off x="4079463" y="631613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V="1">
            <a:off x="4947301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V="1">
            <a:off x="6339577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( I, j ) = 3,0"/>
          <p:cNvSpPr txBox="1"/>
          <p:nvPr/>
        </p:nvSpPr>
        <p:spPr>
          <a:xfrm>
            <a:off x="2141400" y="4574110"/>
            <a:ext cx="82402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3,0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Rectangle"/>
          <p:cNvSpPr/>
          <p:nvPr/>
        </p:nvSpPr>
        <p:spPr>
          <a:xfrm>
            <a:off x="8571255" y="8788175"/>
            <a:ext cx="5816577" cy="17079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0" name="Rectangle"/>
          <p:cNvSpPr/>
          <p:nvPr/>
        </p:nvSpPr>
        <p:spPr>
          <a:xfrm>
            <a:off x="8844074" y="8788175"/>
            <a:ext cx="5773521" cy="17079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1" name="Rectangle"/>
          <p:cNvSpPr/>
          <p:nvPr/>
        </p:nvSpPr>
        <p:spPr>
          <a:xfrm>
            <a:off x="9041232" y="8788419"/>
            <a:ext cx="5773521" cy="17074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2" name="Rectangle"/>
          <p:cNvSpPr/>
          <p:nvPr/>
        </p:nvSpPr>
        <p:spPr>
          <a:xfrm>
            <a:off x="8646881" y="2474685"/>
            <a:ext cx="5588632" cy="5679678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3" name="Rectangle"/>
          <p:cNvSpPr/>
          <p:nvPr/>
        </p:nvSpPr>
        <p:spPr>
          <a:xfrm>
            <a:off x="8876644" y="2474685"/>
            <a:ext cx="5588631" cy="5679678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4" name="Rectangle"/>
          <p:cNvSpPr/>
          <p:nvPr/>
        </p:nvSpPr>
        <p:spPr>
          <a:xfrm>
            <a:off x="9149461" y="2474685"/>
            <a:ext cx="5588632" cy="57298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85" name="FeatureMap0…"/>
          <p:cNvSpPr txBox="1"/>
          <p:nvPr/>
        </p:nvSpPr>
        <p:spPr>
          <a:xfrm>
            <a:off x="15438349" y="4473983"/>
            <a:ext cx="2983466" cy="142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00"/>
              </a:spcBef>
              <a:defRPr sz="1600"/>
            </a:pPr>
            <a:r>
              <a:t>FeatureMap0</a:t>
            </a:r>
          </a:p>
          <a:p>
            <a:pPr>
              <a:spcBef>
                <a:spcPts val="400"/>
              </a:spcBef>
              <a:defRPr sz="1600"/>
            </a:pPr>
            <a:r>
              <a:t>100 Feature Maps</a:t>
            </a:r>
          </a:p>
          <a:p>
            <a:pPr>
              <a:spcBef>
                <a:spcPts val="400"/>
              </a:spcBef>
              <a:defRPr sz="1600"/>
            </a:pPr>
            <a:r>
              <a:t>100 x 150</a:t>
            </a:r>
          </a:p>
        </p:txBody>
      </p:sp>
      <p:sp>
        <p:nvSpPr>
          <p:cNvPr id="786" name="Image - 200x300x3"/>
          <p:cNvSpPr txBox="1"/>
          <p:nvPr/>
        </p:nvSpPr>
        <p:spPr>
          <a:xfrm>
            <a:off x="15281716" y="9367231"/>
            <a:ext cx="3264292" cy="55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Image - 200x300x3 </a:t>
            </a:r>
          </a:p>
        </p:txBody>
      </p:sp>
      <p:sp>
        <p:nvSpPr>
          <p:cNvPr id="787" name="Rectangle"/>
          <p:cNvSpPr txBox="1"/>
          <p:nvPr/>
        </p:nvSpPr>
        <p:spPr>
          <a:xfrm>
            <a:off x="15648998" y="2365467"/>
            <a:ext cx="5477159" cy="9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788" name="Rectangle"/>
          <p:cNvSpPr txBox="1"/>
          <p:nvPr/>
        </p:nvSpPr>
        <p:spPr>
          <a:xfrm>
            <a:off x="15438349" y="7333447"/>
            <a:ext cx="1778610" cy="59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>
              <a:solidFill>
                <a:srgbClr val="EE220C"/>
              </a:solidFill>
            </a:endParaRPr>
          </a:p>
        </p:txBody>
      </p:sp>
      <p:sp>
        <p:nvSpPr>
          <p:cNvPr id="789" name="Equation"/>
          <p:cNvSpPr txBox="1"/>
          <p:nvPr/>
        </p:nvSpPr>
        <p:spPr>
          <a:xfrm flipH="1" rot="18304030">
            <a:off x="8428031" y="5219416"/>
            <a:ext cx="53226" cy="2975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3300"/>
          </a:p>
        </p:txBody>
      </p:sp>
      <p:sp>
        <p:nvSpPr>
          <p:cNvPr id="790" name="Line"/>
          <p:cNvSpPr/>
          <p:nvPr/>
        </p:nvSpPr>
        <p:spPr>
          <a:xfrm>
            <a:off x="9708067" y="2598585"/>
            <a:ext cx="239062" cy="6164434"/>
          </a:xfrm>
          <a:prstGeom prst="line">
            <a:avLst/>
          </a:prstGeom>
          <a:ln w="6350"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1" name="Line"/>
          <p:cNvSpPr/>
          <p:nvPr/>
        </p:nvSpPr>
        <p:spPr>
          <a:xfrm flipH="1">
            <a:off x="9321070" y="2612927"/>
            <a:ext cx="1" cy="6135628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2" name="3x3 kernel"/>
          <p:cNvSpPr txBox="1"/>
          <p:nvPr/>
        </p:nvSpPr>
        <p:spPr>
          <a:xfrm>
            <a:off x="9361557" y="8639162"/>
            <a:ext cx="393242" cy="215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3x3 kernel</a:t>
            </a:r>
          </a:p>
        </p:txBody>
      </p:sp>
      <p:sp>
        <p:nvSpPr>
          <p:cNvPr id="793" name="i=1"/>
          <p:cNvSpPr txBox="1"/>
          <p:nvPr/>
        </p:nvSpPr>
        <p:spPr>
          <a:xfrm>
            <a:off x="9120293" y="7805584"/>
            <a:ext cx="401555" cy="34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794" name="2"/>
          <p:cNvSpPr txBox="1"/>
          <p:nvPr/>
        </p:nvSpPr>
        <p:spPr>
          <a:xfrm>
            <a:off x="8849551" y="7740446"/>
            <a:ext cx="277639" cy="34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5" name="3"/>
          <p:cNvSpPr txBox="1"/>
          <p:nvPr/>
        </p:nvSpPr>
        <p:spPr>
          <a:xfrm>
            <a:off x="8616180" y="7740446"/>
            <a:ext cx="277639" cy="34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6" name="k=1"/>
          <p:cNvSpPr txBox="1"/>
          <p:nvPr/>
        </p:nvSpPr>
        <p:spPr>
          <a:xfrm>
            <a:off x="9048245" y="10108483"/>
            <a:ext cx="277639" cy="34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797" name="3"/>
          <p:cNvSpPr txBox="1"/>
          <p:nvPr/>
        </p:nvSpPr>
        <p:spPr>
          <a:xfrm>
            <a:off x="8582671" y="10108483"/>
            <a:ext cx="277639" cy="34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8" name="2"/>
          <p:cNvSpPr txBox="1"/>
          <p:nvPr/>
        </p:nvSpPr>
        <p:spPr>
          <a:xfrm>
            <a:off x="8849551" y="10116374"/>
            <a:ext cx="277639" cy="34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9" name="Line"/>
          <p:cNvSpPr/>
          <p:nvPr/>
        </p:nvSpPr>
        <p:spPr>
          <a:xfrm>
            <a:off x="15843812" y="1971969"/>
            <a:ext cx="1617910" cy="614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0" name="activation"/>
          <p:cNvSpPr txBox="1"/>
          <p:nvPr/>
        </p:nvSpPr>
        <p:spPr>
          <a:xfrm>
            <a:off x="16504099" y="1659243"/>
            <a:ext cx="751381" cy="31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801" name="Rectangle"/>
          <p:cNvSpPr txBox="1"/>
          <p:nvPr/>
        </p:nvSpPr>
        <p:spPr>
          <a:xfrm>
            <a:off x="17570667" y="1689888"/>
            <a:ext cx="1187979" cy="564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802" name="99,146"/>
          <p:cNvSpPr txBox="1"/>
          <p:nvPr/>
        </p:nvSpPr>
        <p:spPr>
          <a:xfrm>
            <a:off x="13475317" y="7948488"/>
            <a:ext cx="314206" cy="220742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99,146</a:t>
            </a:r>
          </a:p>
        </p:txBody>
      </p:sp>
      <p:sp>
        <p:nvSpPr>
          <p:cNvPr id="803" name="99,147"/>
          <p:cNvSpPr txBox="1"/>
          <p:nvPr/>
        </p:nvSpPr>
        <p:spPr>
          <a:xfrm>
            <a:off x="13774593" y="7948488"/>
            <a:ext cx="314206" cy="220742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99,147</a:t>
            </a:r>
          </a:p>
        </p:txBody>
      </p:sp>
      <p:sp>
        <p:nvSpPr>
          <p:cNvPr id="804" name="99,148"/>
          <p:cNvSpPr txBox="1"/>
          <p:nvPr/>
        </p:nvSpPr>
        <p:spPr>
          <a:xfrm>
            <a:off x="14067727" y="7950319"/>
            <a:ext cx="314207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99,148</a:t>
            </a:r>
          </a:p>
        </p:txBody>
      </p:sp>
      <p:sp>
        <p:nvSpPr>
          <p:cNvPr id="805" name="99,149"/>
          <p:cNvSpPr txBox="1"/>
          <p:nvPr/>
        </p:nvSpPr>
        <p:spPr>
          <a:xfrm>
            <a:off x="14382154" y="7955777"/>
            <a:ext cx="314207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99,149</a:t>
            </a:r>
          </a:p>
        </p:txBody>
      </p:sp>
      <p:sp>
        <p:nvSpPr>
          <p:cNvPr id="806" name="98,146"/>
          <p:cNvSpPr txBox="1"/>
          <p:nvPr/>
        </p:nvSpPr>
        <p:spPr>
          <a:xfrm>
            <a:off x="13473241" y="7715075"/>
            <a:ext cx="314206" cy="220742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98,146</a:t>
            </a:r>
          </a:p>
        </p:txBody>
      </p:sp>
      <p:sp>
        <p:nvSpPr>
          <p:cNvPr id="807" name="98,147"/>
          <p:cNvSpPr txBox="1"/>
          <p:nvPr/>
        </p:nvSpPr>
        <p:spPr>
          <a:xfrm>
            <a:off x="13772515" y="7715075"/>
            <a:ext cx="314207" cy="220742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98,147</a:t>
            </a:r>
          </a:p>
        </p:txBody>
      </p:sp>
      <p:sp>
        <p:nvSpPr>
          <p:cNvPr id="808" name="98,148"/>
          <p:cNvSpPr txBox="1"/>
          <p:nvPr/>
        </p:nvSpPr>
        <p:spPr>
          <a:xfrm>
            <a:off x="14065649" y="7716906"/>
            <a:ext cx="314207" cy="220742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98,148</a:t>
            </a:r>
          </a:p>
        </p:txBody>
      </p:sp>
      <p:sp>
        <p:nvSpPr>
          <p:cNvPr id="809" name="98,149"/>
          <p:cNvSpPr txBox="1"/>
          <p:nvPr/>
        </p:nvSpPr>
        <p:spPr>
          <a:xfrm>
            <a:off x="14380078" y="7722364"/>
            <a:ext cx="314207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pPr/>
            <a:r>
              <a:t>98,149</a:t>
            </a:r>
          </a:p>
        </p:txBody>
      </p:sp>
      <p:sp>
        <p:nvSpPr>
          <p:cNvPr id="810" name="Line"/>
          <p:cNvSpPr/>
          <p:nvPr/>
        </p:nvSpPr>
        <p:spPr>
          <a:xfrm flipH="1">
            <a:off x="14218023" y="8109773"/>
            <a:ext cx="329016" cy="1782123"/>
          </a:xfrm>
          <a:prstGeom prst="line">
            <a:avLst/>
          </a:prstGeom>
          <a:ln w="6350">
            <a:solidFill>
              <a:schemeClr val="accent4">
                <a:hueOff val="-1247790"/>
                <a:lumOff val="-12326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1" name="Line"/>
          <p:cNvSpPr/>
          <p:nvPr/>
        </p:nvSpPr>
        <p:spPr>
          <a:xfrm flipH="1">
            <a:off x="13142691" y="8111579"/>
            <a:ext cx="1049602" cy="1771671"/>
          </a:xfrm>
          <a:prstGeom prst="line">
            <a:avLst/>
          </a:prstGeom>
          <a:ln w="6350">
            <a:solidFill>
              <a:schemeClr val="accent4">
                <a:hueOff val="-1247790"/>
                <a:lumOff val="-12326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2" name="199,299"/>
          <p:cNvSpPr txBox="1"/>
          <p:nvPr/>
        </p:nvSpPr>
        <p:spPr>
          <a:xfrm>
            <a:off x="14376024" y="10221399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199,299</a:t>
            </a:r>
          </a:p>
        </p:txBody>
      </p:sp>
      <p:sp>
        <p:nvSpPr>
          <p:cNvPr id="813" name="199, 298"/>
          <p:cNvSpPr txBox="1"/>
          <p:nvPr/>
        </p:nvSpPr>
        <p:spPr>
          <a:xfrm>
            <a:off x="13909853" y="10216880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199, 298</a:t>
            </a:r>
          </a:p>
        </p:txBody>
      </p:sp>
      <p:sp>
        <p:nvSpPr>
          <p:cNvPr id="814" name="199, 297"/>
          <p:cNvSpPr txBox="1"/>
          <p:nvPr/>
        </p:nvSpPr>
        <p:spPr>
          <a:xfrm>
            <a:off x="13422445" y="10216880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199, 297</a:t>
            </a:r>
          </a:p>
        </p:txBody>
      </p:sp>
      <p:sp>
        <p:nvSpPr>
          <p:cNvPr id="815" name="199, 296"/>
          <p:cNvSpPr txBox="1"/>
          <p:nvPr/>
        </p:nvSpPr>
        <p:spPr>
          <a:xfrm>
            <a:off x="12962152" y="10221399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199, 296</a:t>
            </a:r>
          </a:p>
        </p:txBody>
      </p:sp>
      <p:sp>
        <p:nvSpPr>
          <p:cNvPr id="816" name="198,299"/>
          <p:cNvSpPr txBox="1"/>
          <p:nvPr/>
        </p:nvSpPr>
        <p:spPr>
          <a:xfrm>
            <a:off x="14377040" y="9922518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198,299</a:t>
            </a:r>
          </a:p>
        </p:txBody>
      </p:sp>
      <p:sp>
        <p:nvSpPr>
          <p:cNvPr id="817" name="198, 298"/>
          <p:cNvSpPr txBox="1"/>
          <p:nvPr/>
        </p:nvSpPr>
        <p:spPr>
          <a:xfrm>
            <a:off x="13910868" y="9918002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198, 298</a:t>
            </a:r>
          </a:p>
        </p:txBody>
      </p:sp>
      <p:sp>
        <p:nvSpPr>
          <p:cNvPr id="818" name="198, 297"/>
          <p:cNvSpPr txBox="1"/>
          <p:nvPr/>
        </p:nvSpPr>
        <p:spPr>
          <a:xfrm>
            <a:off x="13423461" y="9918002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198, 297</a:t>
            </a:r>
          </a:p>
        </p:txBody>
      </p:sp>
      <p:sp>
        <p:nvSpPr>
          <p:cNvPr id="819" name="198, 296"/>
          <p:cNvSpPr txBox="1"/>
          <p:nvPr/>
        </p:nvSpPr>
        <p:spPr>
          <a:xfrm>
            <a:off x="12963169" y="9922518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198, 296</a:t>
            </a:r>
          </a:p>
        </p:txBody>
      </p:sp>
      <p:sp>
        <p:nvSpPr>
          <p:cNvPr id="820" name="Rectangle"/>
          <p:cNvSpPr/>
          <p:nvPr/>
        </p:nvSpPr>
        <p:spPr>
          <a:xfrm>
            <a:off x="13896806" y="9906009"/>
            <a:ext cx="1441017" cy="868797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12949287" y="9891324"/>
            <a:ext cx="1441017" cy="898168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22" name="0, 0"/>
          <p:cNvSpPr txBox="1"/>
          <p:nvPr/>
        </p:nvSpPr>
        <p:spPr>
          <a:xfrm>
            <a:off x="9086735" y="8793803"/>
            <a:ext cx="292900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823" name="0, 1"/>
          <p:cNvSpPr txBox="1"/>
          <p:nvPr/>
        </p:nvSpPr>
        <p:spPr>
          <a:xfrm>
            <a:off x="9381580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0, 1</a:t>
            </a:r>
          </a:p>
        </p:txBody>
      </p:sp>
      <p:sp>
        <p:nvSpPr>
          <p:cNvPr id="824" name="0, 2"/>
          <p:cNvSpPr txBox="1"/>
          <p:nvPr/>
        </p:nvSpPr>
        <p:spPr>
          <a:xfrm>
            <a:off x="9715753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0, 2</a:t>
            </a:r>
          </a:p>
        </p:txBody>
      </p:sp>
      <p:sp>
        <p:nvSpPr>
          <p:cNvPr id="825" name="0, 3"/>
          <p:cNvSpPr txBox="1"/>
          <p:nvPr/>
        </p:nvSpPr>
        <p:spPr>
          <a:xfrm>
            <a:off x="10059692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0, 3</a:t>
            </a:r>
          </a:p>
        </p:txBody>
      </p:sp>
      <p:sp>
        <p:nvSpPr>
          <p:cNvPr id="826" name="1, 0"/>
          <p:cNvSpPr txBox="1"/>
          <p:nvPr/>
        </p:nvSpPr>
        <p:spPr>
          <a:xfrm>
            <a:off x="9091290" y="9014145"/>
            <a:ext cx="292900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1, 0</a:t>
            </a:r>
          </a:p>
        </p:txBody>
      </p:sp>
      <p:sp>
        <p:nvSpPr>
          <p:cNvPr id="827" name="1, 1"/>
          <p:cNvSpPr txBox="1"/>
          <p:nvPr/>
        </p:nvSpPr>
        <p:spPr>
          <a:xfrm>
            <a:off x="9386135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1, 1</a:t>
            </a:r>
          </a:p>
        </p:txBody>
      </p:sp>
      <p:sp>
        <p:nvSpPr>
          <p:cNvPr id="828" name="1, 2"/>
          <p:cNvSpPr txBox="1"/>
          <p:nvPr/>
        </p:nvSpPr>
        <p:spPr>
          <a:xfrm>
            <a:off x="9720308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1, 2</a:t>
            </a:r>
          </a:p>
        </p:txBody>
      </p:sp>
      <p:sp>
        <p:nvSpPr>
          <p:cNvPr id="829" name="1, 3"/>
          <p:cNvSpPr txBox="1"/>
          <p:nvPr/>
        </p:nvSpPr>
        <p:spPr>
          <a:xfrm>
            <a:off x="10064246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1, 3</a:t>
            </a:r>
          </a:p>
        </p:txBody>
      </p:sp>
      <p:sp>
        <p:nvSpPr>
          <p:cNvPr id="830" name="2,0"/>
          <p:cNvSpPr txBox="1"/>
          <p:nvPr/>
        </p:nvSpPr>
        <p:spPr>
          <a:xfrm>
            <a:off x="9091290" y="9251984"/>
            <a:ext cx="292900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500">
                <a:solidFill>
                  <a:srgbClr val="929292"/>
                </a:solidFill>
              </a:defRPr>
            </a:pPr>
            <a:r>
              <a:t>2,0</a:t>
            </a:r>
          </a:p>
        </p:txBody>
      </p:sp>
      <p:sp>
        <p:nvSpPr>
          <p:cNvPr id="831" name="2,1"/>
          <p:cNvSpPr txBox="1"/>
          <p:nvPr/>
        </p:nvSpPr>
        <p:spPr>
          <a:xfrm>
            <a:off x="9386135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832" name="2,2"/>
          <p:cNvSpPr txBox="1"/>
          <p:nvPr/>
        </p:nvSpPr>
        <p:spPr>
          <a:xfrm>
            <a:off x="9720308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833" name="2,3"/>
          <p:cNvSpPr txBox="1"/>
          <p:nvPr/>
        </p:nvSpPr>
        <p:spPr>
          <a:xfrm>
            <a:off x="10064246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834" name="0, 4"/>
          <p:cNvSpPr txBox="1"/>
          <p:nvPr/>
        </p:nvSpPr>
        <p:spPr>
          <a:xfrm>
            <a:off x="10427599" y="8802232"/>
            <a:ext cx="344086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0, 4</a:t>
            </a:r>
          </a:p>
        </p:txBody>
      </p:sp>
      <p:sp>
        <p:nvSpPr>
          <p:cNvPr id="835" name="1, 4"/>
          <p:cNvSpPr txBox="1"/>
          <p:nvPr/>
        </p:nvSpPr>
        <p:spPr>
          <a:xfrm>
            <a:off x="10432154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1, 4</a:t>
            </a:r>
          </a:p>
        </p:txBody>
      </p:sp>
      <p:sp>
        <p:nvSpPr>
          <p:cNvPr id="836" name="2,4"/>
          <p:cNvSpPr txBox="1"/>
          <p:nvPr/>
        </p:nvSpPr>
        <p:spPr>
          <a:xfrm>
            <a:off x="10432154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2,4</a:t>
            </a:r>
          </a:p>
        </p:txBody>
      </p:sp>
      <p:sp>
        <p:nvSpPr>
          <p:cNvPr id="837" name="0, 5"/>
          <p:cNvSpPr txBox="1"/>
          <p:nvPr/>
        </p:nvSpPr>
        <p:spPr>
          <a:xfrm>
            <a:off x="10797839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0, 5</a:t>
            </a:r>
          </a:p>
        </p:txBody>
      </p:sp>
      <p:sp>
        <p:nvSpPr>
          <p:cNvPr id="838" name="1, 5"/>
          <p:cNvSpPr txBox="1"/>
          <p:nvPr/>
        </p:nvSpPr>
        <p:spPr>
          <a:xfrm>
            <a:off x="10802392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1, 5</a:t>
            </a:r>
          </a:p>
        </p:txBody>
      </p:sp>
      <p:sp>
        <p:nvSpPr>
          <p:cNvPr id="839" name="2,5"/>
          <p:cNvSpPr txBox="1"/>
          <p:nvPr/>
        </p:nvSpPr>
        <p:spPr>
          <a:xfrm>
            <a:off x="10802392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2,5</a:t>
            </a:r>
          </a:p>
        </p:txBody>
      </p:sp>
      <p:sp>
        <p:nvSpPr>
          <p:cNvPr id="840" name="Rectangle"/>
          <p:cNvSpPr/>
          <p:nvPr/>
        </p:nvSpPr>
        <p:spPr>
          <a:xfrm>
            <a:off x="9727738" y="8804924"/>
            <a:ext cx="1045810" cy="661428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41" name="Rectangle"/>
          <p:cNvSpPr/>
          <p:nvPr/>
        </p:nvSpPr>
        <p:spPr>
          <a:xfrm>
            <a:off x="9098622" y="8789331"/>
            <a:ext cx="966218" cy="69261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42" name="0, 0"/>
          <p:cNvSpPr txBox="1"/>
          <p:nvPr/>
        </p:nvSpPr>
        <p:spPr>
          <a:xfrm>
            <a:off x="9201862" y="2486637"/>
            <a:ext cx="292900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843" name="0, 1"/>
          <p:cNvSpPr txBox="1"/>
          <p:nvPr/>
        </p:nvSpPr>
        <p:spPr>
          <a:xfrm>
            <a:off x="9496708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0, 1</a:t>
            </a:r>
          </a:p>
        </p:txBody>
      </p:sp>
      <p:sp>
        <p:nvSpPr>
          <p:cNvPr id="844" name="0, 2"/>
          <p:cNvSpPr txBox="1"/>
          <p:nvPr/>
        </p:nvSpPr>
        <p:spPr>
          <a:xfrm>
            <a:off x="9830880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0, 2</a:t>
            </a:r>
          </a:p>
        </p:txBody>
      </p:sp>
      <p:sp>
        <p:nvSpPr>
          <p:cNvPr id="845" name="0, 3"/>
          <p:cNvSpPr txBox="1"/>
          <p:nvPr/>
        </p:nvSpPr>
        <p:spPr>
          <a:xfrm>
            <a:off x="10174819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0, 3</a:t>
            </a:r>
          </a:p>
        </p:txBody>
      </p:sp>
      <p:sp>
        <p:nvSpPr>
          <p:cNvPr id="846" name="1, 0"/>
          <p:cNvSpPr txBox="1"/>
          <p:nvPr/>
        </p:nvSpPr>
        <p:spPr>
          <a:xfrm>
            <a:off x="9206417" y="2706980"/>
            <a:ext cx="292900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1, 0</a:t>
            </a:r>
          </a:p>
        </p:txBody>
      </p:sp>
      <p:sp>
        <p:nvSpPr>
          <p:cNvPr id="847" name="1, 1"/>
          <p:cNvSpPr txBox="1"/>
          <p:nvPr/>
        </p:nvSpPr>
        <p:spPr>
          <a:xfrm>
            <a:off x="9501262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1, 1</a:t>
            </a:r>
          </a:p>
        </p:txBody>
      </p:sp>
      <p:sp>
        <p:nvSpPr>
          <p:cNvPr id="848" name="1, 2"/>
          <p:cNvSpPr txBox="1"/>
          <p:nvPr/>
        </p:nvSpPr>
        <p:spPr>
          <a:xfrm>
            <a:off x="9835435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1, 2</a:t>
            </a:r>
          </a:p>
        </p:txBody>
      </p:sp>
      <p:sp>
        <p:nvSpPr>
          <p:cNvPr id="849" name="1, 3"/>
          <p:cNvSpPr txBox="1"/>
          <p:nvPr/>
        </p:nvSpPr>
        <p:spPr>
          <a:xfrm>
            <a:off x="10179373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1, 3</a:t>
            </a:r>
          </a:p>
        </p:txBody>
      </p:sp>
      <p:sp>
        <p:nvSpPr>
          <p:cNvPr id="850" name="2,0"/>
          <p:cNvSpPr txBox="1"/>
          <p:nvPr/>
        </p:nvSpPr>
        <p:spPr>
          <a:xfrm>
            <a:off x="9206417" y="2944819"/>
            <a:ext cx="292900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600">
                <a:solidFill>
                  <a:srgbClr val="929292"/>
                </a:solidFill>
              </a:defRPr>
            </a:pPr>
            <a:r>
              <a:t>2,0</a:t>
            </a:r>
          </a:p>
        </p:txBody>
      </p:sp>
      <p:sp>
        <p:nvSpPr>
          <p:cNvPr id="851" name="2,1"/>
          <p:cNvSpPr txBox="1"/>
          <p:nvPr/>
        </p:nvSpPr>
        <p:spPr>
          <a:xfrm>
            <a:off x="9501262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852" name="2,2"/>
          <p:cNvSpPr txBox="1"/>
          <p:nvPr/>
        </p:nvSpPr>
        <p:spPr>
          <a:xfrm>
            <a:off x="9835435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853" name="2,3"/>
          <p:cNvSpPr txBox="1"/>
          <p:nvPr/>
        </p:nvSpPr>
        <p:spPr>
          <a:xfrm>
            <a:off x="10179373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854" name="0, 4"/>
          <p:cNvSpPr txBox="1"/>
          <p:nvPr/>
        </p:nvSpPr>
        <p:spPr>
          <a:xfrm>
            <a:off x="10542728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0, 4</a:t>
            </a:r>
          </a:p>
        </p:txBody>
      </p:sp>
      <p:sp>
        <p:nvSpPr>
          <p:cNvPr id="855" name="1, 4"/>
          <p:cNvSpPr txBox="1"/>
          <p:nvPr/>
        </p:nvSpPr>
        <p:spPr>
          <a:xfrm>
            <a:off x="10547281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1, 4</a:t>
            </a:r>
          </a:p>
        </p:txBody>
      </p:sp>
      <p:sp>
        <p:nvSpPr>
          <p:cNvPr id="856" name="2,4"/>
          <p:cNvSpPr txBox="1"/>
          <p:nvPr/>
        </p:nvSpPr>
        <p:spPr>
          <a:xfrm>
            <a:off x="10547281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2,4</a:t>
            </a:r>
          </a:p>
        </p:txBody>
      </p:sp>
      <p:sp>
        <p:nvSpPr>
          <p:cNvPr id="857" name="0, 5"/>
          <p:cNvSpPr txBox="1"/>
          <p:nvPr/>
        </p:nvSpPr>
        <p:spPr>
          <a:xfrm>
            <a:off x="10912967" y="2495067"/>
            <a:ext cx="344086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0, 5</a:t>
            </a:r>
          </a:p>
        </p:txBody>
      </p:sp>
      <p:sp>
        <p:nvSpPr>
          <p:cNvPr id="858" name="1, 5"/>
          <p:cNvSpPr txBox="1"/>
          <p:nvPr/>
        </p:nvSpPr>
        <p:spPr>
          <a:xfrm>
            <a:off x="10917521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1, 5</a:t>
            </a:r>
          </a:p>
        </p:txBody>
      </p:sp>
      <p:sp>
        <p:nvSpPr>
          <p:cNvPr id="859" name="2,5"/>
          <p:cNvSpPr txBox="1"/>
          <p:nvPr/>
        </p:nvSpPr>
        <p:spPr>
          <a:xfrm>
            <a:off x="10917521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2,5</a:t>
            </a:r>
          </a:p>
        </p:txBody>
      </p:sp>
      <p:sp>
        <p:nvSpPr>
          <p:cNvPr id="860" name="Rectangle"/>
          <p:cNvSpPr/>
          <p:nvPr/>
        </p:nvSpPr>
        <p:spPr>
          <a:xfrm>
            <a:off x="9206993" y="2489330"/>
            <a:ext cx="966217" cy="69261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61" name="Input Layer"/>
          <p:cNvSpPr txBox="1"/>
          <p:nvPr/>
        </p:nvSpPr>
        <p:spPr>
          <a:xfrm>
            <a:off x="4885732" y="9208242"/>
            <a:ext cx="164439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Input Layer</a:t>
            </a:r>
          </a:p>
        </p:txBody>
      </p:sp>
      <p:sp>
        <p:nvSpPr>
          <p:cNvPr id="862" name="Convolution Layer 1"/>
          <p:cNvSpPr txBox="1"/>
          <p:nvPr/>
        </p:nvSpPr>
        <p:spPr>
          <a:xfrm>
            <a:off x="4287409" y="4954425"/>
            <a:ext cx="28410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Convolution Layer 1</a:t>
            </a:r>
          </a:p>
        </p:txBody>
      </p:sp>
      <p:sp>
        <p:nvSpPr>
          <p:cNvPr id="863" name="?"/>
          <p:cNvSpPr txBox="1"/>
          <p:nvPr/>
        </p:nvSpPr>
        <p:spPr>
          <a:xfrm>
            <a:off x="14858569" y="9922518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64" name="?"/>
          <p:cNvSpPr txBox="1"/>
          <p:nvPr/>
        </p:nvSpPr>
        <p:spPr>
          <a:xfrm>
            <a:off x="14858569" y="10221399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65" name="?"/>
          <p:cNvSpPr txBox="1"/>
          <p:nvPr/>
        </p:nvSpPr>
        <p:spPr>
          <a:xfrm>
            <a:off x="14858569" y="10494449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66" name="?"/>
          <p:cNvSpPr txBox="1"/>
          <p:nvPr/>
        </p:nvSpPr>
        <p:spPr>
          <a:xfrm>
            <a:off x="12962152" y="10494449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67" name="?"/>
          <p:cNvSpPr txBox="1"/>
          <p:nvPr/>
        </p:nvSpPr>
        <p:spPr>
          <a:xfrm>
            <a:off x="13422445" y="10494449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68" name="?"/>
          <p:cNvSpPr txBox="1"/>
          <p:nvPr/>
        </p:nvSpPr>
        <p:spPr>
          <a:xfrm>
            <a:off x="13897464" y="10501952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69" name="?"/>
          <p:cNvSpPr txBox="1"/>
          <p:nvPr/>
        </p:nvSpPr>
        <p:spPr>
          <a:xfrm>
            <a:off x="14376024" y="10501952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870" name="k - previous level depth index…"/>
          <p:cNvSpPr txBox="1"/>
          <p:nvPr/>
        </p:nvSpPr>
        <p:spPr>
          <a:xfrm>
            <a:off x="15662005" y="3135525"/>
            <a:ext cx="2536152" cy="45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z(u,v) - neuron in feature map located at row u, column v</a:t>
            </a:r>
          </a:p>
        </p:txBody>
      </p:sp>
      <p:sp>
        <p:nvSpPr>
          <p:cNvPr id="871" name="bits_per_map = 100 x 150 x 32"/>
          <p:cNvSpPr txBox="1"/>
          <p:nvPr/>
        </p:nvSpPr>
        <p:spPr>
          <a:xfrm>
            <a:off x="15289364" y="6452585"/>
            <a:ext cx="2924151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bits_per_map = 100 x 150 x 32</a:t>
            </a:r>
          </a:p>
        </p:txBody>
      </p:sp>
      <p:sp>
        <p:nvSpPr>
          <p:cNvPr id="872" name="bits_feature_maps =  100 * bits_per_map = 6000000 bits = 6MB"/>
          <p:cNvSpPr txBox="1"/>
          <p:nvPr/>
        </p:nvSpPr>
        <p:spPr>
          <a:xfrm>
            <a:off x="15289364" y="6695744"/>
            <a:ext cx="5908752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bits_feature_maps =  100 * bits_per_map = 6000000 bits = 6MB</a:t>
            </a:r>
          </a:p>
        </p:txBody>
      </p:sp>
      <p:sp>
        <p:nvSpPr>
          <p:cNvPr id="873" name="bits_per_map = 100 x 150 x 32"/>
          <p:cNvSpPr txBox="1"/>
          <p:nvPr/>
        </p:nvSpPr>
        <p:spPr>
          <a:xfrm>
            <a:off x="5236044" y="1560545"/>
            <a:ext cx="2924150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bits_per_map = 100 x 150 x 32</a:t>
            </a:r>
          </a:p>
        </p:txBody>
      </p:sp>
      <p:sp>
        <p:nvSpPr>
          <p:cNvPr id="874" name="n_param_per_input = 3 x 3 x 3 + 1…"/>
          <p:cNvSpPr txBox="1"/>
          <p:nvPr/>
        </p:nvSpPr>
        <p:spPr>
          <a:xfrm>
            <a:off x="10150240" y="8146693"/>
            <a:ext cx="25133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400">
                <a:solidFill>
                  <a:schemeClr val="accent5">
                    <a:lumOff val="-29866"/>
                  </a:schemeClr>
                </a:solidFill>
              </a:defRPr>
            </a:pPr>
            <a:r>
              <a:t>n_param_per_input = 3 x 3 x 3 + 1</a:t>
            </a:r>
          </a:p>
          <a:p>
            <a:pPr>
              <a:spcBef>
                <a:spcPts val="0"/>
              </a:spcBef>
              <a:defRPr sz="400">
                <a:solidFill>
                  <a:schemeClr val="accent5">
                    <a:lumOff val="-29866"/>
                  </a:schemeClr>
                </a:solidFill>
              </a:defRPr>
            </a:pPr>
            <a:r>
              <a:t>n_param_per_input = n_param_per_input  x n_feature_maps = n_param_per_input *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Rectangle"/>
          <p:cNvSpPr/>
          <p:nvPr/>
        </p:nvSpPr>
        <p:spPr>
          <a:xfrm>
            <a:off x="8571255" y="8788175"/>
            <a:ext cx="5816577" cy="17079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77" name="Rectangle"/>
          <p:cNvSpPr/>
          <p:nvPr/>
        </p:nvSpPr>
        <p:spPr>
          <a:xfrm>
            <a:off x="8801018" y="8788175"/>
            <a:ext cx="5816577" cy="17079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78" name="Rectangle"/>
          <p:cNvSpPr/>
          <p:nvPr/>
        </p:nvSpPr>
        <p:spPr>
          <a:xfrm>
            <a:off x="9041232" y="8788419"/>
            <a:ext cx="5773521" cy="17074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79" name="Rectangle"/>
          <p:cNvSpPr/>
          <p:nvPr/>
        </p:nvSpPr>
        <p:spPr>
          <a:xfrm>
            <a:off x="8646881" y="2474685"/>
            <a:ext cx="5588632" cy="5679678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80" name="Rectangle"/>
          <p:cNvSpPr/>
          <p:nvPr/>
        </p:nvSpPr>
        <p:spPr>
          <a:xfrm>
            <a:off x="8876644" y="2474685"/>
            <a:ext cx="5588631" cy="5679678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81" name="Rectangle"/>
          <p:cNvSpPr/>
          <p:nvPr/>
        </p:nvSpPr>
        <p:spPr>
          <a:xfrm>
            <a:off x="9149461" y="2474685"/>
            <a:ext cx="5588632" cy="57298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82" name="FeatureMap0…"/>
          <p:cNvSpPr txBox="1"/>
          <p:nvPr/>
        </p:nvSpPr>
        <p:spPr>
          <a:xfrm>
            <a:off x="15661868" y="4473983"/>
            <a:ext cx="2983467" cy="142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00"/>
              </a:spcBef>
              <a:defRPr sz="1600"/>
            </a:pPr>
            <a:r>
              <a:t>FeatureMap0</a:t>
            </a:r>
          </a:p>
          <a:p>
            <a:pPr>
              <a:spcBef>
                <a:spcPts val="400"/>
              </a:spcBef>
              <a:defRPr sz="1600"/>
            </a:pPr>
            <a:r>
              <a:t>100 Feature Maps</a:t>
            </a:r>
          </a:p>
          <a:p>
            <a:pPr>
              <a:spcBef>
                <a:spcPts val="400"/>
              </a:spcBef>
              <a:defRPr sz="1600"/>
            </a:pPr>
            <a:r>
              <a:t>100 x 150</a:t>
            </a:r>
          </a:p>
        </p:txBody>
      </p:sp>
      <p:sp>
        <p:nvSpPr>
          <p:cNvPr id="883" name="Image - 200x300x3"/>
          <p:cNvSpPr txBox="1"/>
          <p:nvPr/>
        </p:nvSpPr>
        <p:spPr>
          <a:xfrm>
            <a:off x="15281716" y="9367231"/>
            <a:ext cx="3264292" cy="55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Image - 200x300x3 </a:t>
            </a:r>
          </a:p>
        </p:txBody>
      </p:sp>
      <p:sp>
        <p:nvSpPr>
          <p:cNvPr id="884" name="Rectangle"/>
          <p:cNvSpPr txBox="1"/>
          <p:nvPr/>
        </p:nvSpPr>
        <p:spPr>
          <a:xfrm>
            <a:off x="15648998" y="2365467"/>
            <a:ext cx="5477159" cy="9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885" name="Rectangle"/>
          <p:cNvSpPr txBox="1"/>
          <p:nvPr/>
        </p:nvSpPr>
        <p:spPr>
          <a:xfrm>
            <a:off x="15659557" y="5374661"/>
            <a:ext cx="1778611" cy="596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>
              <a:solidFill>
                <a:srgbClr val="EE220C"/>
              </a:solidFill>
            </a:endParaRPr>
          </a:p>
        </p:txBody>
      </p:sp>
      <p:sp>
        <p:nvSpPr>
          <p:cNvPr id="886" name="Equation"/>
          <p:cNvSpPr txBox="1"/>
          <p:nvPr/>
        </p:nvSpPr>
        <p:spPr>
          <a:xfrm flipH="1" rot="18304030">
            <a:off x="8428031" y="5219416"/>
            <a:ext cx="53226" cy="2975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3300"/>
          </a:p>
        </p:txBody>
      </p:sp>
      <p:sp>
        <p:nvSpPr>
          <p:cNvPr id="887" name="Line"/>
          <p:cNvSpPr/>
          <p:nvPr/>
        </p:nvSpPr>
        <p:spPr>
          <a:xfrm>
            <a:off x="9708066" y="2598585"/>
            <a:ext cx="239035" cy="6148843"/>
          </a:xfrm>
          <a:prstGeom prst="line">
            <a:avLst/>
          </a:prstGeom>
          <a:ln w="6350"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8" name="Line"/>
          <p:cNvSpPr/>
          <p:nvPr/>
        </p:nvSpPr>
        <p:spPr>
          <a:xfrm flipH="1">
            <a:off x="9321070" y="2612927"/>
            <a:ext cx="1" cy="6120038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9" name="3x3 kernel"/>
          <p:cNvSpPr txBox="1"/>
          <p:nvPr/>
        </p:nvSpPr>
        <p:spPr>
          <a:xfrm>
            <a:off x="9361557" y="8639162"/>
            <a:ext cx="393242" cy="215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3x3 kernel</a:t>
            </a:r>
          </a:p>
        </p:txBody>
      </p:sp>
      <p:sp>
        <p:nvSpPr>
          <p:cNvPr id="890" name="i=1"/>
          <p:cNvSpPr txBox="1"/>
          <p:nvPr/>
        </p:nvSpPr>
        <p:spPr>
          <a:xfrm>
            <a:off x="9120293" y="7746007"/>
            <a:ext cx="401555" cy="34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891" name="2"/>
          <p:cNvSpPr txBox="1"/>
          <p:nvPr/>
        </p:nvSpPr>
        <p:spPr>
          <a:xfrm>
            <a:off x="8849551" y="7740446"/>
            <a:ext cx="277639" cy="34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2" name="3"/>
          <p:cNvSpPr txBox="1"/>
          <p:nvPr/>
        </p:nvSpPr>
        <p:spPr>
          <a:xfrm>
            <a:off x="8616180" y="7740446"/>
            <a:ext cx="277639" cy="34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93" name="3"/>
          <p:cNvSpPr txBox="1"/>
          <p:nvPr/>
        </p:nvSpPr>
        <p:spPr>
          <a:xfrm>
            <a:off x="8616180" y="10184917"/>
            <a:ext cx="277639" cy="34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94" name="2"/>
          <p:cNvSpPr txBox="1"/>
          <p:nvPr/>
        </p:nvSpPr>
        <p:spPr>
          <a:xfrm>
            <a:off x="8849551" y="10184917"/>
            <a:ext cx="277639" cy="34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5" name="Line"/>
          <p:cNvSpPr/>
          <p:nvPr/>
        </p:nvSpPr>
        <p:spPr>
          <a:xfrm>
            <a:off x="15843812" y="1971969"/>
            <a:ext cx="1617910" cy="614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6" name="activation"/>
          <p:cNvSpPr txBox="1"/>
          <p:nvPr/>
        </p:nvSpPr>
        <p:spPr>
          <a:xfrm>
            <a:off x="16504099" y="1659243"/>
            <a:ext cx="751381" cy="31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897" name="Rectangle"/>
          <p:cNvSpPr txBox="1"/>
          <p:nvPr/>
        </p:nvSpPr>
        <p:spPr>
          <a:xfrm>
            <a:off x="17570667" y="1689888"/>
            <a:ext cx="1187979" cy="564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898" name="99,146"/>
          <p:cNvSpPr txBox="1"/>
          <p:nvPr/>
        </p:nvSpPr>
        <p:spPr>
          <a:xfrm>
            <a:off x="13344072" y="7953363"/>
            <a:ext cx="347260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99,146</a:t>
            </a:r>
          </a:p>
        </p:txBody>
      </p:sp>
      <p:sp>
        <p:nvSpPr>
          <p:cNvPr id="899" name="99,147"/>
          <p:cNvSpPr txBox="1"/>
          <p:nvPr/>
        </p:nvSpPr>
        <p:spPr>
          <a:xfrm>
            <a:off x="13676678" y="7950319"/>
            <a:ext cx="343108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99,147</a:t>
            </a:r>
          </a:p>
        </p:txBody>
      </p:sp>
      <p:sp>
        <p:nvSpPr>
          <p:cNvPr id="900" name="99,148"/>
          <p:cNvSpPr txBox="1"/>
          <p:nvPr/>
        </p:nvSpPr>
        <p:spPr>
          <a:xfrm>
            <a:off x="14034673" y="7950319"/>
            <a:ext cx="347260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99,148</a:t>
            </a:r>
          </a:p>
        </p:txBody>
      </p:sp>
      <p:sp>
        <p:nvSpPr>
          <p:cNvPr id="901" name="99,149"/>
          <p:cNvSpPr txBox="1"/>
          <p:nvPr/>
        </p:nvSpPr>
        <p:spPr>
          <a:xfrm>
            <a:off x="14382154" y="7955777"/>
            <a:ext cx="343109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99,149</a:t>
            </a:r>
          </a:p>
        </p:txBody>
      </p:sp>
      <p:sp>
        <p:nvSpPr>
          <p:cNvPr id="902" name="98,146"/>
          <p:cNvSpPr txBox="1"/>
          <p:nvPr/>
        </p:nvSpPr>
        <p:spPr>
          <a:xfrm>
            <a:off x="13336168" y="7727656"/>
            <a:ext cx="374647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98,146</a:t>
            </a:r>
          </a:p>
        </p:txBody>
      </p:sp>
      <p:sp>
        <p:nvSpPr>
          <p:cNvPr id="903" name="98,147"/>
          <p:cNvSpPr txBox="1"/>
          <p:nvPr/>
        </p:nvSpPr>
        <p:spPr>
          <a:xfrm>
            <a:off x="13699529" y="7727656"/>
            <a:ext cx="347260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98,147</a:t>
            </a:r>
          </a:p>
        </p:txBody>
      </p:sp>
      <p:sp>
        <p:nvSpPr>
          <p:cNvPr id="904" name="98,148"/>
          <p:cNvSpPr txBox="1"/>
          <p:nvPr/>
        </p:nvSpPr>
        <p:spPr>
          <a:xfrm>
            <a:off x="14052046" y="7727656"/>
            <a:ext cx="347260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98,148</a:t>
            </a:r>
          </a:p>
        </p:txBody>
      </p:sp>
      <p:sp>
        <p:nvSpPr>
          <p:cNvPr id="905" name="98,149"/>
          <p:cNvSpPr txBox="1"/>
          <p:nvPr/>
        </p:nvSpPr>
        <p:spPr>
          <a:xfrm>
            <a:off x="14380078" y="7722364"/>
            <a:ext cx="347260" cy="220741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">
                <a:solidFill>
                  <a:srgbClr val="FFFFFF"/>
                </a:solidFill>
              </a:defRPr>
            </a:lvl1pPr>
          </a:lstStyle>
          <a:p>
            <a:pPr/>
            <a:r>
              <a:t>98,149</a:t>
            </a:r>
          </a:p>
        </p:txBody>
      </p:sp>
      <p:sp>
        <p:nvSpPr>
          <p:cNvPr id="906" name="Line"/>
          <p:cNvSpPr/>
          <p:nvPr/>
        </p:nvSpPr>
        <p:spPr>
          <a:xfrm flipH="1">
            <a:off x="14218023" y="8109773"/>
            <a:ext cx="329016" cy="1782123"/>
          </a:xfrm>
          <a:prstGeom prst="line">
            <a:avLst/>
          </a:prstGeom>
          <a:ln w="6350">
            <a:solidFill>
              <a:schemeClr val="accent4">
                <a:hueOff val="-1247790"/>
                <a:lumOff val="-12326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7" name="Line"/>
          <p:cNvSpPr/>
          <p:nvPr/>
        </p:nvSpPr>
        <p:spPr>
          <a:xfrm flipH="1">
            <a:off x="13142691" y="8111579"/>
            <a:ext cx="1049602" cy="1771671"/>
          </a:xfrm>
          <a:prstGeom prst="line">
            <a:avLst/>
          </a:prstGeom>
          <a:ln w="6350">
            <a:solidFill>
              <a:schemeClr val="accent4">
                <a:hueOff val="-1247790"/>
                <a:lumOff val="-12326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8" name="199,299"/>
          <p:cNvSpPr txBox="1"/>
          <p:nvPr/>
        </p:nvSpPr>
        <p:spPr>
          <a:xfrm>
            <a:off x="14376024" y="10221399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199,299</a:t>
            </a:r>
          </a:p>
        </p:txBody>
      </p:sp>
      <p:sp>
        <p:nvSpPr>
          <p:cNvPr id="909" name="199, 298"/>
          <p:cNvSpPr txBox="1"/>
          <p:nvPr/>
        </p:nvSpPr>
        <p:spPr>
          <a:xfrm>
            <a:off x="13909853" y="10216880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199, 298</a:t>
            </a:r>
          </a:p>
        </p:txBody>
      </p:sp>
      <p:sp>
        <p:nvSpPr>
          <p:cNvPr id="910" name="199, 297"/>
          <p:cNvSpPr txBox="1"/>
          <p:nvPr/>
        </p:nvSpPr>
        <p:spPr>
          <a:xfrm>
            <a:off x="13422445" y="10216880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199, 297</a:t>
            </a:r>
          </a:p>
        </p:txBody>
      </p:sp>
      <p:sp>
        <p:nvSpPr>
          <p:cNvPr id="911" name="199, 296"/>
          <p:cNvSpPr txBox="1"/>
          <p:nvPr/>
        </p:nvSpPr>
        <p:spPr>
          <a:xfrm>
            <a:off x="12962152" y="10221399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199, 296</a:t>
            </a:r>
          </a:p>
        </p:txBody>
      </p:sp>
      <p:sp>
        <p:nvSpPr>
          <p:cNvPr id="912" name="198,299"/>
          <p:cNvSpPr txBox="1"/>
          <p:nvPr/>
        </p:nvSpPr>
        <p:spPr>
          <a:xfrm>
            <a:off x="14377040" y="9922518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198,299</a:t>
            </a:r>
          </a:p>
        </p:txBody>
      </p:sp>
      <p:sp>
        <p:nvSpPr>
          <p:cNvPr id="913" name="198, 298"/>
          <p:cNvSpPr txBox="1"/>
          <p:nvPr/>
        </p:nvSpPr>
        <p:spPr>
          <a:xfrm>
            <a:off x="13910868" y="9918002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198, 298</a:t>
            </a:r>
          </a:p>
        </p:txBody>
      </p:sp>
      <p:sp>
        <p:nvSpPr>
          <p:cNvPr id="914" name="198, 297"/>
          <p:cNvSpPr txBox="1"/>
          <p:nvPr/>
        </p:nvSpPr>
        <p:spPr>
          <a:xfrm>
            <a:off x="13423461" y="9918002"/>
            <a:ext cx="468670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198, 297</a:t>
            </a:r>
          </a:p>
        </p:txBody>
      </p:sp>
      <p:sp>
        <p:nvSpPr>
          <p:cNvPr id="915" name="198, 296"/>
          <p:cNvSpPr txBox="1"/>
          <p:nvPr/>
        </p:nvSpPr>
        <p:spPr>
          <a:xfrm>
            <a:off x="12963169" y="9922518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198, 296</a:t>
            </a:r>
          </a:p>
        </p:txBody>
      </p:sp>
      <p:sp>
        <p:nvSpPr>
          <p:cNvPr id="916" name="Rectangle"/>
          <p:cNvSpPr/>
          <p:nvPr/>
        </p:nvSpPr>
        <p:spPr>
          <a:xfrm rot="5400000">
            <a:off x="11968415" y="7567835"/>
            <a:ext cx="189957" cy="6050215"/>
          </a:xfrm>
          <a:prstGeom prst="rect">
            <a:avLst/>
          </a:prstGeom>
          <a:solidFill>
            <a:srgbClr val="C4B6A6"/>
          </a:solidFill>
          <a:ln w="3175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17" name="Rectangle"/>
          <p:cNvSpPr/>
          <p:nvPr/>
        </p:nvSpPr>
        <p:spPr>
          <a:xfrm>
            <a:off x="12949287" y="9891324"/>
            <a:ext cx="1441017" cy="793346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18" name="0, 0"/>
          <p:cNvSpPr txBox="1"/>
          <p:nvPr/>
        </p:nvSpPr>
        <p:spPr>
          <a:xfrm>
            <a:off x="9086735" y="8793803"/>
            <a:ext cx="292900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919" name="0, 1"/>
          <p:cNvSpPr txBox="1"/>
          <p:nvPr/>
        </p:nvSpPr>
        <p:spPr>
          <a:xfrm>
            <a:off x="9381580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0, 1</a:t>
            </a:r>
          </a:p>
        </p:txBody>
      </p:sp>
      <p:sp>
        <p:nvSpPr>
          <p:cNvPr id="920" name="0, 2"/>
          <p:cNvSpPr txBox="1"/>
          <p:nvPr/>
        </p:nvSpPr>
        <p:spPr>
          <a:xfrm>
            <a:off x="9715753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0, 2</a:t>
            </a:r>
          </a:p>
        </p:txBody>
      </p:sp>
      <p:sp>
        <p:nvSpPr>
          <p:cNvPr id="921" name="0, 3"/>
          <p:cNvSpPr txBox="1"/>
          <p:nvPr/>
        </p:nvSpPr>
        <p:spPr>
          <a:xfrm>
            <a:off x="10059692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0, 3</a:t>
            </a:r>
          </a:p>
        </p:txBody>
      </p:sp>
      <p:sp>
        <p:nvSpPr>
          <p:cNvPr id="922" name="1, 0"/>
          <p:cNvSpPr txBox="1"/>
          <p:nvPr/>
        </p:nvSpPr>
        <p:spPr>
          <a:xfrm>
            <a:off x="9091290" y="9014145"/>
            <a:ext cx="292900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1, 0</a:t>
            </a:r>
          </a:p>
        </p:txBody>
      </p:sp>
      <p:sp>
        <p:nvSpPr>
          <p:cNvPr id="923" name="1, 1"/>
          <p:cNvSpPr txBox="1"/>
          <p:nvPr/>
        </p:nvSpPr>
        <p:spPr>
          <a:xfrm>
            <a:off x="9386135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1, 1</a:t>
            </a:r>
          </a:p>
        </p:txBody>
      </p:sp>
      <p:sp>
        <p:nvSpPr>
          <p:cNvPr id="924" name="1, 2"/>
          <p:cNvSpPr txBox="1"/>
          <p:nvPr/>
        </p:nvSpPr>
        <p:spPr>
          <a:xfrm>
            <a:off x="9720308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1, 2</a:t>
            </a:r>
          </a:p>
        </p:txBody>
      </p:sp>
      <p:sp>
        <p:nvSpPr>
          <p:cNvPr id="925" name="1, 3"/>
          <p:cNvSpPr txBox="1"/>
          <p:nvPr/>
        </p:nvSpPr>
        <p:spPr>
          <a:xfrm>
            <a:off x="10064246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1, 3</a:t>
            </a:r>
          </a:p>
        </p:txBody>
      </p:sp>
      <p:sp>
        <p:nvSpPr>
          <p:cNvPr id="926" name="2,0"/>
          <p:cNvSpPr txBox="1"/>
          <p:nvPr/>
        </p:nvSpPr>
        <p:spPr>
          <a:xfrm>
            <a:off x="9091290" y="9251984"/>
            <a:ext cx="292900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600">
                <a:solidFill>
                  <a:srgbClr val="929292"/>
                </a:solidFill>
              </a:defRPr>
            </a:pPr>
            <a:r>
              <a:t>2,0</a:t>
            </a:r>
          </a:p>
        </p:txBody>
      </p:sp>
      <p:sp>
        <p:nvSpPr>
          <p:cNvPr id="927" name="2,1"/>
          <p:cNvSpPr txBox="1"/>
          <p:nvPr/>
        </p:nvSpPr>
        <p:spPr>
          <a:xfrm>
            <a:off x="9386135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928" name="2,2"/>
          <p:cNvSpPr txBox="1"/>
          <p:nvPr/>
        </p:nvSpPr>
        <p:spPr>
          <a:xfrm>
            <a:off x="9720308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929" name="2,3"/>
          <p:cNvSpPr txBox="1"/>
          <p:nvPr/>
        </p:nvSpPr>
        <p:spPr>
          <a:xfrm>
            <a:off x="10064246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930" name="0, 4"/>
          <p:cNvSpPr txBox="1"/>
          <p:nvPr/>
        </p:nvSpPr>
        <p:spPr>
          <a:xfrm>
            <a:off x="10427599" y="8802232"/>
            <a:ext cx="344086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0, 4</a:t>
            </a:r>
          </a:p>
        </p:txBody>
      </p:sp>
      <p:sp>
        <p:nvSpPr>
          <p:cNvPr id="931" name="1, 4"/>
          <p:cNvSpPr txBox="1"/>
          <p:nvPr/>
        </p:nvSpPr>
        <p:spPr>
          <a:xfrm>
            <a:off x="10432154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1, 4</a:t>
            </a:r>
          </a:p>
        </p:txBody>
      </p:sp>
      <p:sp>
        <p:nvSpPr>
          <p:cNvPr id="932" name="2,4"/>
          <p:cNvSpPr txBox="1"/>
          <p:nvPr/>
        </p:nvSpPr>
        <p:spPr>
          <a:xfrm>
            <a:off x="10432154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2,4</a:t>
            </a:r>
          </a:p>
        </p:txBody>
      </p:sp>
      <p:sp>
        <p:nvSpPr>
          <p:cNvPr id="933" name="0, 5"/>
          <p:cNvSpPr txBox="1"/>
          <p:nvPr/>
        </p:nvSpPr>
        <p:spPr>
          <a:xfrm>
            <a:off x="10797839" y="8802232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0, 5</a:t>
            </a:r>
          </a:p>
        </p:txBody>
      </p:sp>
      <p:sp>
        <p:nvSpPr>
          <p:cNvPr id="934" name="1, 5"/>
          <p:cNvSpPr txBox="1"/>
          <p:nvPr/>
        </p:nvSpPr>
        <p:spPr>
          <a:xfrm>
            <a:off x="10802392" y="9022574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1, 5</a:t>
            </a:r>
          </a:p>
        </p:txBody>
      </p:sp>
      <p:sp>
        <p:nvSpPr>
          <p:cNvPr id="935" name="2,5"/>
          <p:cNvSpPr txBox="1"/>
          <p:nvPr/>
        </p:nvSpPr>
        <p:spPr>
          <a:xfrm>
            <a:off x="10802392" y="9260413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2,5</a:t>
            </a:r>
          </a:p>
        </p:txBody>
      </p:sp>
      <p:sp>
        <p:nvSpPr>
          <p:cNvPr id="936" name="Rectangle"/>
          <p:cNvSpPr/>
          <p:nvPr/>
        </p:nvSpPr>
        <p:spPr>
          <a:xfrm>
            <a:off x="9727738" y="8788065"/>
            <a:ext cx="1045810" cy="678287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37" name="Rectangle"/>
          <p:cNvSpPr/>
          <p:nvPr/>
        </p:nvSpPr>
        <p:spPr>
          <a:xfrm>
            <a:off x="9098622" y="8789331"/>
            <a:ext cx="966218" cy="69261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38" name="0, 0"/>
          <p:cNvSpPr txBox="1"/>
          <p:nvPr/>
        </p:nvSpPr>
        <p:spPr>
          <a:xfrm>
            <a:off x="9201862" y="2486637"/>
            <a:ext cx="292900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939" name="0, 1"/>
          <p:cNvSpPr txBox="1"/>
          <p:nvPr/>
        </p:nvSpPr>
        <p:spPr>
          <a:xfrm>
            <a:off x="9496708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0, 1</a:t>
            </a:r>
          </a:p>
        </p:txBody>
      </p:sp>
      <p:sp>
        <p:nvSpPr>
          <p:cNvPr id="940" name="0, 2"/>
          <p:cNvSpPr txBox="1"/>
          <p:nvPr/>
        </p:nvSpPr>
        <p:spPr>
          <a:xfrm>
            <a:off x="9830880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0, 2</a:t>
            </a:r>
          </a:p>
        </p:txBody>
      </p:sp>
      <p:sp>
        <p:nvSpPr>
          <p:cNvPr id="941" name="0, 3"/>
          <p:cNvSpPr txBox="1"/>
          <p:nvPr/>
        </p:nvSpPr>
        <p:spPr>
          <a:xfrm>
            <a:off x="10174819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0, 3</a:t>
            </a:r>
          </a:p>
        </p:txBody>
      </p:sp>
      <p:sp>
        <p:nvSpPr>
          <p:cNvPr id="942" name="1, 0"/>
          <p:cNvSpPr txBox="1"/>
          <p:nvPr/>
        </p:nvSpPr>
        <p:spPr>
          <a:xfrm>
            <a:off x="9206417" y="2706980"/>
            <a:ext cx="292900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1, 0</a:t>
            </a:r>
          </a:p>
        </p:txBody>
      </p:sp>
      <p:sp>
        <p:nvSpPr>
          <p:cNvPr id="943" name="1, 1"/>
          <p:cNvSpPr txBox="1"/>
          <p:nvPr/>
        </p:nvSpPr>
        <p:spPr>
          <a:xfrm>
            <a:off x="9501262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1, 1</a:t>
            </a:r>
          </a:p>
        </p:txBody>
      </p:sp>
      <p:sp>
        <p:nvSpPr>
          <p:cNvPr id="944" name="1, 2"/>
          <p:cNvSpPr txBox="1"/>
          <p:nvPr/>
        </p:nvSpPr>
        <p:spPr>
          <a:xfrm>
            <a:off x="9835435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1, 2</a:t>
            </a:r>
          </a:p>
        </p:txBody>
      </p:sp>
      <p:sp>
        <p:nvSpPr>
          <p:cNvPr id="945" name="1, 3"/>
          <p:cNvSpPr txBox="1"/>
          <p:nvPr/>
        </p:nvSpPr>
        <p:spPr>
          <a:xfrm>
            <a:off x="10179373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1, 3</a:t>
            </a:r>
          </a:p>
        </p:txBody>
      </p:sp>
      <p:sp>
        <p:nvSpPr>
          <p:cNvPr id="946" name="2,0"/>
          <p:cNvSpPr txBox="1"/>
          <p:nvPr/>
        </p:nvSpPr>
        <p:spPr>
          <a:xfrm>
            <a:off x="9206417" y="2944819"/>
            <a:ext cx="292900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 sz="600">
                <a:solidFill>
                  <a:srgbClr val="929292"/>
                </a:solidFill>
              </a:defRPr>
            </a:pPr>
            <a:r>
              <a:t>2,0</a:t>
            </a:r>
          </a:p>
        </p:txBody>
      </p:sp>
      <p:sp>
        <p:nvSpPr>
          <p:cNvPr id="947" name="2,1"/>
          <p:cNvSpPr txBox="1"/>
          <p:nvPr/>
        </p:nvSpPr>
        <p:spPr>
          <a:xfrm>
            <a:off x="9501262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948" name="2,2"/>
          <p:cNvSpPr txBox="1"/>
          <p:nvPr/>
        </p:nvSpPr>
        <p:spPr>
          <a:xfrm>
            <a:off x="9835435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949" name="2,3"/>
          <p:cNvSpPr txBox="1"/>
          <p:nvPr/>
        </p:nvSpPr>
        <p:spPr>
          <a:xfrm>
            <a:off x="10179373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950" name="0, 4"/>
          <p:cNvSpPr txBox="1"/>
          <p:nvPr/>
        </p:nvSpPr>
        <p:spPr>
          <a:xfrm>
            <a:off x="10542728" y="2495067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0, 4</a:t>
            </a:r>
          </a:p>
        </p:txBody>
      </p:sp>
      <p:sp>
        <p:nvSpPr>
          <p:cNvPr id="951" name="1, 4"/>
          <p:cNvSpPr txBox="1"/>
          <p:nvPr/>
        </p:nvSpPr>
        <p:spPr>
          <a:xfrm>
            <a:off x="10547281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1, 4</a:t>
            </a:r>
          </a:p>
        </p:txBody>
      </p:sp>
      <p:sp>
        <p:nvSpPr>
          <p:cNvPr id="952" name="2,4"/>
          <p:cNvSpPr txBox="1"/>
          <p:nvPr/>
        </p:nvSpPr>
        <p:spPr>
          <a:xfrm>
            <a:off x="10547281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2,4</a:t>
            </a:r>
          </a:p>
        </p:txBody>
      </p:sp>
      <p:sp>
        <p:nvSpPr>
          <p:cNvPr id="953" name="0, 5"/>
          <p:cNvSpPr txBox="1"/>
          <p:nvPr/>
        </p:nvSpPr>
        <p:spPr>
          <a:xfrm>
            <a:off x="10912967" y="2495067"/>
            <a:ext cx="344086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0, 5</a:t>
            </a:r>
          </a:p>
        </p:txBody>
      </p:sp>
      <p:sp>
        <p:nvSpPr>
          <p:cNvPr id="954" name="1, 5"/>
          <p:cNvSpPr txBox="1"/>
          <p:nvPr/>
        </p:nvSpPr>
        <p:spPr>
          <a:xfrm>
            <a:off x="10917521" y="2715409"/>
            <a:ext cx="344085" cy="22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1, 5</a:t>
            </a:r>
          </a:p>
        </p:txBody>
      </p:sp>
      <p:sp>
        <p:nvSpPr>
          <p:cNvPr id="955" name="2,5"/>
          <p:cNvSpPr txBox="1"/>
          <p:nvPr/>
        </p:nvSpPr>
        <p:spPr>
          <a:xfrm>
            <a:off x="10917521" y="2953248"/>
            <a:ext cx="344085" cy="22612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600">
                <a:solidFill>
                  <a:srgbClr val="929292"/>
                </a:solidFill>
              </a:defRPr>
            </a:lvl1pPr>
          </a:lstStyle>
          <a:p>
            <a:pPr/>
            <a:r>
              <a:t>2,5</a:t>
            </a:r>
          </a:p>
        </p:txBody>
      </p:sp>
      <p:sp>
        <p:nvSpPr>
          <p:cNvPr id="956" name="Rectangle"/>
          <p:cNvSpPr/>
          <p:nvPr/>
        </p:nvSpPr>
        <p:spPr>
          <a:xfrm>
            <a:off x="9206993" y="2489330"/>
            <a:ext cx="966217" cy="69261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7" name="Rectangle"/>
          <p:cNvSpPr/>
          <p:nvPr/>
        </p:nvSpPr>
        <p:spPr>
          <a:xfrm>
            <a:off x="14070855" y="7708304"/>
            <a:ext cx="935810" cy="692095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8" name="Rectangle"/>
          <p:cNvSpPr/>
          <p:nvPr/>
        </p:nvSpPr>
        <p:spPr>
          <a:xfrm>
            <a:off x="13353792" y="7710852"/>
            <a:ext cx="1045810" cy="686999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9" name="Input Layer"/>
          <p:cNvSpPr txBox="1"/>
          <p:nvPr/>
        </p:nvSpPr>
        <p:spPr>
          <a:xfrm>
            <a:off x="5517108" y="9411442"/>
            <a:ext cx="164439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Input Layer</a:t>
            </a:r>
          </a:p>
        </p:txBody>
      </p:sp>
      <p:sp>
        <p:nvSpPr>
          <p:cNvPr id="960" name="Convolution Layer 1"/>
          <p:cNvSpPr txBox="1"/>
          <p:nvPr/>
        </p:nvSpPr>
        <p:spPr>
          <a:xfrm>
            <a:off x="4918785" y="5083841"/>
            <a:ext cx="28410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Convolution Layer 1</a:t>
            </a:r>
          </a:p>
        </p:txBody>
      </p:sp>
      <p:sp>
        <p:nvSpPr>
          <p:cNvPr id="961" name="k=1"/>
          <p:cNvSpPr txBox="1"/>
          <p:nvPr/>
        </p:nvSpPr>
        <p:spPr>
          <a:xfrm>
            <a:off x="9035140" y="10254737"/>
            <a:ext cx="263209" cy="200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962" name="Column = 298…"/>
          <p:cNvSpPr txBox="1"/>
          <p:nvPr/>
        </p:nvSpPr>
        <p:spPr>
          <a:xfrm>
            <a:off x="13300659" y="12266487"/>
            <a:ext cx="4001873" cy="119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Column = 298</a:t>
            </a:r>
          </a:p>
          <a:p>
            <a:pPr>
              <a:spcBef>
                <a:spcPts val="100"/>
              </a:spcBef>
              <a:defRPr sz="1200"/>
            </a:pPr>
            <a:r>
              <a:t>Column Edge = Column_size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ReceptiveField_Column_Max = nuCol_298 + fw - 1 = 300</a:t>
            </a:r>
          </a:p>
          <a:p>
            <a:pPr>
              <a:spcBef>
                <a:spcPts val="200"/>
              </a:spcBef>
              <a:defRPr sz="1200"/>
            </a:pPr>
            <a:r>
              <a:t>dist = Column_Edge - ReceptiveField_Column_Max</a:t>
            </a:r>
          </a:p>
          <a:p>
            <a:pPr>
              <a:spcBef>
                <a:spcPts val="200"/>
              </a:spcBef>
              <a:defRPr sz="1200"/>
            </a:pPr>
            <a:r>
              <a:t>dist = 299 - 300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</a:t>
            </a:r>
          </a:p>
          <a:p>
            <a:pPr>
              <a:spcBef>
                <a:spcPts val="200"/>
              </a:spcBef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Padding required if dist &lt; 0 </a:t>
            </a:r>
          </a:p>
        </p:txBody>
      </p:sp>
      <p:sp>
        <p:nvSpPr>
          <p:cNvPr id="963" name="Column = 296…"/>
          <p:cNvSpPr txBox="1"/>
          <p:nvPr/>
        </p:nvSpPr>
        <p:spPr>
          <a:xfrm>
            <a:off x="13313359" y="10970034"/>
            <a:ext cx="4001873" cy="11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Column = 296</a:t>
            </a:r>
          </a:p>
          <a:p>
            <a:pPr>
              <a:spcBef>
                <a:spcPts val="100"/>
              </a:spcBef>
              <a:defRPr sz="1200"/>
            </a:pPr>
            <a:r>
              <a:t>Column Edge = Column_size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ReceptiveField_Column_Max = nuCol_296 + fw - 1 = 298</a:t>
            </a:r>
          </a:p>
          <a:p>
            <a:pPr>
              <a:spcBef>
                <a:spcPts val="200"/>
              </a:spcBef>
              <a:defRPr sz="1200"/>
            </a:pPr>
            <a:r>
              <a:t>dist = Column_Edge - ReceptiveField_Column_Max</a:t>
            </a:r>
          </a:p>
          <a:p>
            <a:pPr>
              <a:spcBef>
                <a:spcPts val="200"/>
              </a:spcBef>
              <a:defRPr sz="1200"/>
            </a:pPr>
            <a:r>
              <a:t>dist = 299 - 298 = 1 </a:t>
            </a:r>
          </a:p>
          <a:p>
            <a:pPr>
              <a:spcBef>
                <a:spcPts val="200"/>
              </a:spcBef>
              <a:defRPr sz="1200"/>
            </a:pPr>
            <a:r>
              <a:t>Padding required if dist &lt; 0</a:t>
            </a:r>
          </a:p>
        </p:txBody>
      </p:sp>
      <p:sp>
        <p:nvSpPr>
          <p:cNvPr id="964" name="Row  = 0…"/>
          <p:cNvSpPr txBox="1"/>
          <p:nvPr/>
        </p:nvSpPr>
        <p:spPr>
          <a:xfrm>
            <a:off x="6915703" y="11073834"/>
            <a:ext cx="3527147" cy="11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Row  = 0</a:t>
            </a:r>
          </a:p>
          <a:p>
            <a:pPr>
              <a:spcBef>
                <a:spcPts val="100"/>
              </a:spcBef>
              <a:defRPr sz="1200"/>
            </a:pPr>
            <a:r>
              <a:t>Row Edge = Row_size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ReceptiveField_Row_Max = nuRow_0 + fh - 1 = 2 </a:t>
            </a:r>
          </a:p>
          <a:p>
            <a:pPr>
              <a:spcBef>
                <a:spcPts val="200"/>
              </a:spcBef>
              <a:defRPr sz="1200"/>
            </a:pPr>
            <a:r>
              <a:t>dist = Row_Edge - ReceptiveField_Row_Max</a:t>
            </a:r>
          </a:p>
          <a:p>
            <a:pPr>
              <a:spcBef>
                <a:spcPts val="200"/>
              </a:spcBef>
              <a:defRPr sz="1200"/>
            </a:pPr>
            <a:r>
              <a:t>dist = 199 - 2 = 197</a:t>
            </a:r>
          </a:p>
          <a:p>
            <a:pPr>
              <a:spcBef>
                <a:spcPts val="200"/>
              </a:spcBef>
              <a:defRPr sz="1200"/>
            </a:pPr>
            <a:r>
              <a:t>Padding required if dist &lt; 0</a:t>
            </a:r>
          </a:p>
        </p:txBody>
      </p:sp>
      <p:sp>
        <p:nvSpPr>
          <p:cNvPr id="965" name="Row  = 198…"/>
          <p:cNvSpPr txBox="1"/>
          <p:nvPr/>
        </p:nvSpPr>
        <p:spPr>
          <a:xfrm>
            <a:off x="6923920" y="12352804"/>
            <a:ext cx="3823717" cy="119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Row  = 198</a:t>
            </a:r>
          </a:p>
          <a:p>
            <a:pPr>
              <a:spcBef>
                <a:spcPts val="100"/>
              </a:spcBef>
              <a:defRPr sz="1200"/>
            </a:pPr>
            <a:r>
              <a:t>Row Edge = Row_size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ReceptiveField_Row_Max = nuRow_198 + fh - 1 = 200</a:t>
            </a:r>
          </a:p>
          <a:p>
            <a:pPr>
              <a:spcBef>
                <a:spcPts val="200"/>
              </a:spcBef>
              <a:defRPr sz="1200"/>
            </a:pPr>
            <a:r>
              <a:t>dist = Row_Edge - ReceptiveField_Row_Max</a:t>
            </a:r>
          </a:p>
          <a:p>
            <a:pPr>
              <a:spcBef>
                <a:spcPts val="200"/>
              </a:spcBef>
              <a:defRPr sz="1200"/>
            </a:pPr>
            <a:r>
              <a:t>dist = 199 - 200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</a:t>
            </a:r>
          </a:p>
          <a:p>
            <a:pPr>
              <a:spcBef>
                <a:spcPts val="200"/>
              </a:spcBef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Padding required if dist &lt; 0</a:t>
            </a:r>
          </a:p>
        </p:txBody>
      </p:sp>
      <p:sp>
        <p:nvSpPr>
          <p:cNvPr id="966" name="Rectangle"/>
          <p:cNvSpPr/>
          <p:nvPr/>
        </p:nvSpPr>
        <p:spPr>
          <a:xfrm>
            <a:off x="14810837" y="8797042"/>
            <a:ext cx="277638" cy="1889325"/>
          </a:xfrm>
          <a:prstGeom prst="rect">
            <a:avLst/>
          </a:prstGeom>
          <a:solidFill>
            <a:srgbClr val="C4B6A6"/>
          </a:solidFill>
          <a:ln w="3175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67" name="Padding 1/1"/>
          <p:cNvSpPr txBox="1"/>
          <p:nvPr/>
        </p:nvSpPr>
        <p:spPr>
          <a:xfrm>
            <a:off x="11685409" y="10473893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968" name="Padding 1/1"/>
          <p:cNvSpPr txBox="1"/>
          <p:nvPr/>
        </p:nvSpPr>
        <p:spPr>
          <a:xfrm rot="16200000">
            <a:off x="14581267" y="9702374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969" name="Rectangle"/>
          <p:cNvSpPr/>
          <p:nvPr/>
        </p:nvSpPr>
        <p:spPr>
          <a:xfrm>
            <a:off x="13896806" y="9906009"/>
            <a:ext cx="1171828" cy="789376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Convolution Layer 2"/>
          <p:cNvSpPr txBox="1"/>
          <p:nvPr/>
        </p:nvSpPr>
        <p:spPr>
          <a:xfrm>
            <a:off x="4479983" y="2720495"/>
            <a:ext cx="28410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Convolution Layer 2</a:t>
            </a:r>
          </a:p>
        </p:txBody>
      </p:sp>
      <p:sp>
        <p:nvSpPr>
          <p:cNvPr id="972" name="Convolution Layer 1"/>
          <p:cNvSpPr txBox="1"/>
          <p:nvPr/>
        </p:nvSpPr>
        <p:spPr>
          <a:xfrm>
            <a:off x="4479983" y="7114695"/>
            <a:ext cx="28410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Convolution Layer 1</a:t>
            </a:r>
          </a:p>
        </p:txBody>
      </p:sp>
      <p:sp>
        <p:nvSpPr>
          <p:cNvPr id="973" name="Rectangle"/>
          <p:cNvSpPr/>
          <p:nvPr/>
        </p:nvSpPr>
        <p:spPr>
          <a:xfrm>
            <a:off x="8602768" y="199284"/>
            <a:ext cx="4524991" cy="417943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74" name="Rectangle"/>
          <p:cNvSpPr/>
          <p:nvPr/>
        </p:nvSpPr>
        <p:spPr>
          <a:xfrm>
            <a:off x="8771841" y="199284"/>
            <a:ext cx="4524991" cy="417943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75" name="Rectangle"/>
          <p:cNvSpPr/>
          <p:nvPr/>
        </p:nvSpPr>
        <p:spPr>
          <a:xfrm>
            <a:off x="8981022" y="190691"/>
            <a:ext cx="4938888" cy="41794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76" name="Rectangle"/>
          <p:cNvSpPr/>
          <p:nvPr/>
        </p:nvSpPr>
        <p:spPr>
          <a:xfrm>
            <a:off x="9394248" y="5367569"/>
            <a:ext cx="4112436" cy="4179433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77" name="Rectangle"/>
          <p:cNvSpPr/>
          <p:nvPr/>
        </p:nvSpPr>
        <p:spPr>
          <a:xfrm>
            <a:off x="9563321" y="5367569"/>
            <a:ext cx="4112436" cy="4179433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78" name="Rectangle"/>
          <p:cNvSpPr/>
          <p:nvPr/>
        </p:nvSpPr>
        <p:spPr>
          <a:xfrm>
            <a:off x="9764076" y="5367569"/>
            <a:ext cx="4112436" cy="42163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79" name="FeatureMap0…"/>
          <p:cNvSpPr txBox="1"/>
          <p:nvPr/>
        </p:nvSpPr>
        <p:spPr>
          <a:xfrm>
            <a:off x="14477041" y="5470627"/>
            <a:ext cx="2195406" cy="104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00"/>
              </a:spcBef>
              <a:defRPr sz="1600"/>
            </a:pPr>
            <a:r>
              <a:t>FeatureMap0</a:t>
            </a:r>
          </a:p>
          <a:p>
            <a:pPr>
              <a:spcBef>
                <a:spcPts val="400"/>
              </a:spcBef>
              <a:defRPr sz="1600"/>
            </a:pPr>
            <a:r>
              <a:t>100 Feature Maps</a:t>
            </a:r>
          </a:p>
          <a:p>
            <a:pPr>
              <a:spcBef>
                <a:spcPts val="400"/>
              </a:spcBef>
              <a:defRPr sz="1600"/>
            </a:pPr>
            <a:r>
              <a:t>100 x 150</a:t>
            </a:r>
          </a:p>
        </p:txBody>
      </p:sp>
      <p:sp>
        <p:nvSpPr>
          <p:cNvPr id="980" name="FeatureMap1…"/>
          <p:cNvSpPr txBox="1"/>
          <p:nvPr/>
        </p:nvSpPr>
        <p:spPr>
          <a:xfrm>
            <a:off x="14424986" y="2081446"/>
            <a:ext cx="2195406" cy="93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50x75</a:t>
            </a:r>
          </a:p>
        </p:txBody>
      </p:sp>
      <p:sp>
        <p:nvSpPr>
          <p:cNvPr id="981" name="Equation"/>
          <p:cNvSpPr txBox="1"/>
          <p:nvPr/>
        </p:nvSpPr>
        <p:spPr>
          <a:xfrm flipH="1" rot="18304030">
            <a:off x="9233206" y="7387299"/>
            <a:ext cx="37097" cy="2073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300"/>
          </a:p>
        </p:txBody>
      </p:sp>
      <p:sp>
        <p:nvSpPr>
          <p:cNvPr id="982" name="Line"/>
          <p:cNvSpPr/>
          <p:nvPr/>
        </p:nvSpPr>
        <p:spPr>
          <a:xfrm>
            <a:off x="9171581" y="354108"/>
            <a:ext cx="704006" cy="5041850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3" name="k=1"/>
          <p:cNvSpPr txBox="1"/>
          <p:nvPr/>
        </p:nvSpPr>
        <p:spPr>
          <a:xfrm>
            <a:off x="9789669" y="9242418"/>
            <a:ext cx="328433" cy="2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984" name="2"/>
          <p:cNvSpPr txBox="1"/>
          <p:nvPr/>
        </p:nvSpPr>
        <p:spPr>
          <a:xfrm>
            <a:off x="9543384" y="9242418"/>
            <a:ext cx="204303" cy="2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5" name="3"/>
          <p:cNvSpPr txBox="1"/>
          <p:nvPr/>
        </p:nvSpPr>
        <p:spPr>
          <a:xfrm>
            <a:off x="9371656" y="9242418"/>
            <a:ext cx="204303" cy="2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6" name="2"/>
          <p:cNvSpPr txBox="1"/>
          <p:nvPr/>
        </p:nvSpPr>
        <p:spPr>
          <a:xfrm>
            <a:off x="8823025" y="4068003"/>
            <a:ext cx="204303" cy="25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7" name="3"/>
          <p:cNvSpPr txBox="1"/>
          <p:nvPr/>
        </p:nvSpPr>
        <p:spPr>
          <a:xfrm>
            <a:off x="8574810" y="4068003"/>
            <a:ext cx="204303" cy="25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8" name="Rectangle"/>
          <p:cNvSpPr txBox="1"/>
          <p:nvPr/>
        </p:nvSpPr>
        <p:spPr>
          <a:xfrm>
            <a:off x="14536422" y="538932"/>
            <a:ext cx="4455301" cy="67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989" name="k - previous level depth index…"/>
          <p:cNvSpPr txBox="1"/>
          <p:nvPr/>
        </p:nvSpPr>
        <p:spPr>
          <a:xfrm>
            <a:off x="14609520" y="1155576"/>
            <a:ext cx="1391352" cy="345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990" name="Rectangle"/>
          <p:cNvSpPr txBox="1"/>
          <p:nvPr/>
        </p:nvSpPr>
        <p:spPr>
          <a:xfrm>
            <a:off x="15978384" y="113173"/>
            <a:ext cx="874184" cy="415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991" name="Line"/>
          <p:cNvSpPr/>
          <p:nvPr/>
        </p:nvSpPr>
        <p:spPr>
          <a:xfrm>
            <a:off x="14750809" y="344752"/>
            <a:ext cx="1190551" cy="452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2" name="activation"/>
          <p:cNvSpPr txBox="1"/>
          <p:nvPr/>
        </p:nvSpPr>
        <p:spPr>
          <a:xfrm>
            <a:off x="15236687" y="114631"/>
            <a:ext cx="552909" cy="23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993" name="Line"/>
          <p:cNvSpPr/>
          <p:nvPr/>
        </p:nvSpPr>
        <p:spPr>
          <a:xfrm flipH="1">
            <a:off x="13028881" y="4235654"/>
            <a:ext cx="659445" cy="4892361"/>
          </a:xfrm>
          <a:prstGeom prst="line">
            <a:avLst/>
          </a:prstGeom>
          <a:ln w="6350"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4" name="Rectangle"/>
          <p:cNvSpPr/>
          <p:nvPr/>
        </p:nvSpPr>
        <p:spPr>
          <a:xfrm>
            <a:off x="12835752" y="9061043"/>
            <a:ext cx="1510941" cy="80432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95" name="48, 74"/>
          <p:cNvSpPr txBox="1"/>
          <p:nvPr/>
        </p:nvSpPr>
        <p:spPr>
          <a:xfrm>
            <a:off x="13501916" y="3810307"/>
            <a:ext cx="429494" cy="25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996" name="Equation"/>
          <p:cNvSpPr txBox="1"/>
          <p:nvPr/>
        </p:nvSpPr>
        <p:spPr>
          <a:xfrm flipH="1" rot="18304030">
            <a:off x="8453494" y="2276583"/>
            <a:ext cx="37097" cy="2073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300"/>
          </a:p>
        </p:txBody>
      </p:sp>
      <p:sp>
        <p:nvSpPr>
          <p:cNvPr id="997" name="i=1"/>
          <p:cNvSpPr txBox="1"/>
          <p:nvPr/>
        </p:nvSpPr>
        <p:spPr>
          <a:xfrm>
            <a:off x="9038983" y="4070825"/>
            <a:ext cx="295487" cy="25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998" name="49, 74"/>
          <p:cNvSpPr txBox="1"/>
          <p:nvPr/>
        </p:nvSpPr>
        <p:spPr>
          <a:xfrm>
            <a:off x="13501916" y="4094998"/>
            <a:ext cx="425481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999" name="0, 0"/>
          <p:cNvSpPr txBox="1"/>
          <p:nvPr/>
        </p:nvSpPr>
        <p:spPr>
          <a:xfrm>
            <a:off x="9794005" y="5379708"/>
            <a:ext cx="398343" cy="24409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1000" name="0, 1"/>
          <p:cNvSpPr txBox="1"/>
          <p:nvPr/>
        </p:nvSpPr>
        <p:spPr>
          <a:xfrm>
            <a:off x="10202014" y="5379708"/>
            <a:ext cx="398343" cy="24409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0, 1</a:t>
            </a:r>
          </a:p>
        </p:txBody>
      </p:sp>
      <p:sp>
        <p:nvSpPr>
          <p:cNvPr id="1001" name="0, 2"/>
          <p:cNvSpPr txBox="1"/>
          <p:nvPr/>
        </p:nvSpPr>
        <p:spPr>
          <a:xfrm>
            <a:off x="10614764" y="5379708"/>
            <a:ext cx="398343" cy="24409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0, 2</a:t>
            </a:r>
          </a:p>
        </p:txBody>
      </p:sp>
      <p:sp>
        <p:nvSpPr>
          <p:cNvPr id="1002" name="0, 3"/>
          <p:cNvSpPr txBox="1"/>
          <p:nvPr/>
        </p:nvSpPr>
        <p:spPr>
          <a:xfrm>
            <a:off x="11002731" y="5388183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0, 3</a:t>
            </a:r>
          </a:p>
        </p:txBody>
      </p:sp>
      <p:sp>
        <p:nvSpPr>
          <p:cNvPr id="1003" name="1, 0"/>
          <p:cNvSpPr txBox="1"/>
          <p:nvPr/>
        </p:nvSpPr>
        <p:spPr>
          <a:xfrm>
            <a:off x="9790647" y="5608155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1, 0</a:t>
            </a:r>
          </a:p>
        </p:txBody>
      </p:sp>
      <p:sp>
        <p:nvSpPr>
          <p:cNvPr id="1004" name="1, 1"/>
          <p:cNvSpPr txBox="1"/>
          <p:nvPr/>
        </p:nvSpPr>
        <p:spPr>
          <a:xfrm>
            <a:off x="10204384" y="5608155"/>
            <a:ext cx="398344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1, 1</a:t>
            </a:r>
          </a:p>
        </p:txBody>
      </p:sp>
      <p:sp>
        <p:nvSpPr>
          <p:cNvPr id="1005" name="1, 2"/>
          <p:cNvSpPr txBox="1"/>
          <p:nvPr/>
        </p:nvSpPr>
        <p:spPr>
          <a:xfrm>
            <a:off x="10608790" y="5621474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1, 2</a:t>
            </a:r>
          </a:p>
        </p:txBody>
      </p:sp>
      <p:sp>
        <p:nvSpPr>
          <p:cNvPr id="1006" name="1, 3"/>
          <p:cNvSpPr txBox="1"/>
          <p:nvPr/>
        </p:nvSpPr>
        <p:spPr>
          <a:xfrm>
            <a:off x="11011565" y="5621474"/>
            <a:ext cx="398344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1, 3</a:t>
            </a:r>
          </a:p>
        </p:txBody>
      </p:sp>
      <p:sp>
        <p:nvSpPr>
          <p:cNvPr id="1007" name="2, 0"/>
          <p:cNvSpPr txBox="1"/>
          <p:nvPr/>
        </p:nvSpPr>
        <p:spPr>
          <a:xfrm>
            <a:off x="9794005" y="5834492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2, 0</a:t>
            </a:r>
          </a:p>
        </p:txBody>
      </p:sp>
      <p:sp>
        <p:nvSpPr>
          <p:cNvPr id="1008" name="2, 1"/>
          <p:cNvSpPr txBox="1"/>
          <p:nvPr/>
        </p:nvSpPr>
        <p:spPr>
          <a:xfrm>
            <a:off x="10202014" y="5834492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2, 1</a:t>
            </a:r>
          </a:p>
        </p:txBody>
      </p:sp>
      <p:sp>
        <p:nvSpPr>
          <p:cNvPr id="1009" name="2, 2"/>
          <p:cNvSpPr txBox="1"/>
          <p:nvPr/>
        </p:nvSpPr>
        <p:spPr>
          <a:xfrm>
            <a:off x="10600714" y="5822466"/>
            <a:ext cx="398344" cy="25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2, 2</a:t>
            </a:r>
          </a:p>
        </p:txBody>
      </p:sp>
      <p:sp>
        <p:nvSpPr>
          <p:cNvPr id="1010" name="2, 3"/>
          <p:cNvSpPr txBox="1"/>
          <p:nvPr/>
        </p:nvSpPr>
        <p:spPr>
          <a:xfrm>
            <a:off x="11011565" y="5828479"/>
            <a:ext cx="398344" cy="250113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2, 3</a:t>
            </a:r>
          </a:p>
        </p:txBody>
      </p:sp>
      <p:sp>
        <p:nvSpPr>
          <p:cNvPr id="1011" name="Rectangle"/>
          <p:cNvSpPr/>
          <p:nvPr/>
        </p:nvSpPr>
        <p:spPr>
          <a:xfrm>
            <a:off x="9806410" y="5378344"/>
            <a:ext cx="1184201" cy="70372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12" name="0, 0"/>
          <p:cNvSpPr txBox="1"/>
          <p:nvPr/>
        </p:nvSpPr>
        <p:spPr>
          <a:xfrm>
            <a:off x="8987555" y="198666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1013" name="98,149"/>
          <p:cNvSpPr txBox="1"/>
          <p:nvPr/>
        </p:nvSpPr>
        <p:spPr>
          <a:xfrm>
            <a:off x="13317943" y="9059455"/>
            <a:ext cx="546559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98,149</a:t>
            </a:r>
          </a:p>
        </p:txBody>
      </p:sp>
      <p:sp>
        <p:nvSpPr>
          <p:cNvPr id="1014" name="99,149"/>
          <p:cNvSpPr txBox="1"/>
          <p:nvPr/>
        </p:nvSpPr>
        <p:spPr>
          <a:xfrm>
            <a:off x="13326777" y="9292745"/>
            <a:ext cx="546559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99,149</a:t>
            </a:r>
          </a:p>
        </p:txBody>
      </p:sp>
      <p:sp>
        <p:nvSpPr>
          <p:cNvPr id="1015" name="98,148"/>
          <p:cNvSpPr txBox="1"/>
          <p:nvPr/>
        </p:nvSpPr>
        <p:spPr>
          <a:xfrm>
            <a:off x="12828017" y="9059455"/>
            <a:ext cx="483577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98,148</a:t>
            </a:r>
          </a:p>
        </p:txBody>
      </p:sp>
      <p:sp>
        <p:nvSpPr>
          <p:cNvPr id="1016" name="99,148"/>
          <p:cNvSpPr txBox="1"/>
          <p:nvPr/>
        </p:nvSpPr>
        <p:spPr>
          <a:xfrm>
            <a:off x="12831201" y="9292745"/>
            <a:ext cx="483577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99,148</a:t>
            </a:r>
          </a:p>
        </p:txBody>
      </p:sp>
      <p:sp>
        <p:nvSpPr>
          <p:cNvPr id="1017" name="98,147"/>
          <p:cNvSpPr txBox="1"/>
          <p:nvPr/>
        </p:nvSpPr>
        <p:spPr>
          <a:xfrm>
            <a:off x="12327553" y="9054351"/>
            <a:ext cx="483577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98,147</a:t>
            </a:r>
          </a:p>
        </p:txBody>
      </p:sp>
      <p:sp>
        <p:nvSpPr>
          <p:cNvPr id="1018" name="99,147"/>
          <p:cNvSpPr txBox="1"/>
          <p:nvPr/>
        </p:nvSpPr>
        <p:spPr>
          <a:xfrm>
            <a:off x="12330737" y="9287641"/>
            <a:ext cx="483576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99,147</a:t>
            </a:r>
          </a:p>
        </p:txBody>
      </p:sp>
      <p:sp>
        <p:nvSpPr>
          <p:cNvPr id="1019" name="48, 73"/>
          <p:cNvSpPr txBox="1"/>
          <p:nvPr/>
        </p:nvSpPr>
        <p:spPr>
          <a:xfrm>
            <a:off x="13076466" y="3810307"/>
            <a:ext cx="429494" cy="25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020" name="49, 73"/>
          <p:cNvSpPr txBox="1"/>
          <p:nvPr/>
        </p:nvSpPr>
        <p:spPr>
          <a:xfrm>
            <a:off x="13076466" y="4094998"/>
            <a:ext cx="425481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021" name="49, 72"/>
          <p:cNvSpPr txBox="1"/>
          <p:nvPr/>
        </p:nvSpPr>
        <p:spPr>
          <a:xfrm>
            <a:off x="12642808" y="4094998"/>
            <a:ext cx="425481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022" name="48, 72"/>
          <p:cNvSpPr txBox="1"/>
          <p:nvPr/>
        </p:nvSpPr>
        <p:spPr>
          <a:xfrm>
            <a:off x="12640059" y="3810839"/>
            <a:ext cx="429494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023" name="?"/>
          <p:cNvSpPr txBox="1"/>
          <p:nvPr/>
        </p:nvSpPr>
        <p:spPr>
          <a:xfrm>
            <a:off x="12835470" y="9586399"/>
            <a:ext cx="483577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024" name="?"/>
          <p:cNvSpPr txBox="1"/>
          <p:nvPr/>
        </p:nvSpPr>
        <p:spPr>
          <a:xfrm>
            <a:off x="13320300" y="9586399"/>
            <a:ext cx="559514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025" name="?"/>
          <p:cNvSpPr txBox="1"/>
          <p:nvPr/>
        </p:nvSpPr>
        <p:spPr>
          <a:xfrm>
            <a:off x="13892641" y="9586399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026" name="?"/>
          <p:cNvSpPr txBox="1"/>
          <p:nvPr/>
        </p:nvSpPr>
        <p:spPr>
          <a:xfrm>
            <a:off x="13892641" y="9071099"/>
            <a:ext cx="468671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027" name="?"/>
          <p:cNvSpPr txBox="1"/>
          <p:nvPr/>
        </p:nvSpPr>
        <p:spPr>
          <a:xfrm>
            <a:off x="13892641" y="9329510"/>
            <a:ext cx="468671" cy="26738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5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028" name="bits_per_map = 50 x 75 x 32"/>
          <p:cNvSpPr txBox="1"/>
          <p:nvPr/>
        </p:nvSpPr>
        <p:spPr>
          <a:xfrm>
            <a:off x="15823066" y="3878874"/>
            <a:ext cx="2698192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bits_per_map = 50 x 75 x 32</a:t>
            </a:r>
          </a:p>
        </p:txBody>
      </p:sp>
      <p:sp>
        <p:nvSpPr>
          <p:cNvPr id="1029" name="bits_feature_maps =  200 * bits_per_map = 3000000 bits = 3MB"/>
          <p:cNvSpPr txBox="1"/>
          <p:nvPr/>
        </p:nvSpPr>
        <p:spPr>
          <a:xfrm>
            <a:off x="15823066" y="4122034"/>
            <a:ext cx="5908752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bits_feature_maps =  200 * bits_per_map = 3000000 bits = 3MB</a:t>
            </a:r>
          </a:p>
        </p:txBody>
      </p:sp>
      <p:sp>
        <p:nvSpPr>
          <p:cNvPr id="1030" name="n_param_per_input = 3 x 3 x 100 + 1…"/>
          <p:cNvSpPr txBox="1"/>
          <p:nvPr/>
        </p:nvSpPr>
        <p:spPr>
          <a:xfrm>
            <a:off x="10260537" y="4722858"/>
            <a:ext cx="25621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400">
                <a:solidFill>
                  <a:schemeClr val="accent5">
                    <a:lumOff val="-29866"/>
                  </a:schemeClr>
                </a:solidFill>
              </a:defRPr>
            </a:pPr>
            <a:r>
              <a:t>n_param_per_input = 3 x 3 x 100 + 1</a:t>
            </a:r>
          </a:p>
          <a:p>
            <a:pPr>
              <a:spcBef>
                <a:spcPts val="0"/>
              </a:spcBef>
              <a:defRPr sz="400">
                <a:solidFill>
                  <a:schemeClr val="accent5">
                    <a:lumOff val="-29866"/>
                  </a:schemeClr>
                </a:solidFill>
              </a:defRPr>
            </a:pPr>
            <a:r>
              <a:t>n_param_per_input = n_param_per_input  x n_feature_maps  = n_param_per_input x 200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Convolution Layer 2"/>
          <p:cNvSpPr txBox="1"/>
          <p:nvPr/>
        </p:nvSpPr>
        <p:spPr>
          <a:xfrm>
            <a:off x="4479983" y="2720495"/>
            <a:ext cx="28410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Convolution Layer 2</a:t>
            </a:r>
          </a:p>
        </p:txBody>
      </p:sp>
      <p:sp>
        <p:nvSpPr>
          <p:cNvPr id="1033" name="Convolution Layer 1"/>
          <p:cNvSpPr txBox="1"/>
          <p:nvPr/>
        </p:nvSpPr>
        <p:spPr>
          <a:xfrm>
            <a:off x="4479983" y="7114695"/>
            <a:ext cx="28410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Convolution Layer 1</a:t>
            </a:r>
          </a:p>
        </p:txBody>
      </p:sp>
      <p:sp>
        <p:nvSpPr>
          <p:cNvPr id="1034" name="Rectangle"/>
          <p:cNvSpPr/>
          <p:nvPr/>
        </p:nvSpPr>
        <p:spPr>
          <a:xfrm>
            <a:off x="8602768" y="199284"/>
            <a:ext cx="4524991" cy="417943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5" name="Rectangle"/>
          <p:cNvSpPr/>
          <p:nvPr/>
        </p:nvSpPr>
        <p:spPr>
          <a:xfrm>
            <a:off x="8771841" y="199284"/>
            <a:ext cx="4524991" cy="417943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6" name="Rectangle"/>
          <p:cNvSpPr/>
          <p:nvPr/>
        </p:nvSpPr>
        <p:spPr>
          <a:xfrm>
            <a:off x="8981022" y="190691"/>
            <a:ext cx="4938888" cy="41794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7" name="Rectangle"/>
          <p:cNvSpPr/>
          <p:nvPr/>
        </p:nvSpPr>
        <p:spPr>
          <a:xfrm>
            <a:off x="9394248" y="5367569"/>
            <a:ext cx="4112436" cy="4179433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8" name="Rectangle"/>
          <p:cNvSpPr/>
          <p:nvPr/>
        </p:nvSpPr>
        <p:spPr>
          <a:xfrm>
            <a:off x="9563321" y="5367569"/>
            <a:ext cx="4112436" cy="4179433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9" name="Rectangle"/>
          <p:cNvSpPr/>
          <p:nvPr/>
        </p:nvSpPr>
        <p:spPr>
          <a:xfrm>
            <a:off x="9764076" y="5367569"/>
            <a:ext cx="4112436" cy="42163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40" name="FeatureMap0…"/>
          <p:cNvSpPr txBox="1"/>
          <p:nvPr/>
        </p:nvSpPr>
        <p:spPr>
          <a:xfrm>
            <a:off x="14477041" y="5470627"/>
            <a:ext cx="2195406" cy="104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400"/>
              </a:spcBef>
              <a:defRPr sz="1600"/>
            </a:pPr>
            <a:r>
              <a:t>FeatureMap0</a:t>
            </a:r>
          </a:p>
          <a:p>
            <a:pPr>
              <a:spcBef>
                <a:spcPts val="400"/>
              </a:spcBef>
              <a:defRPr sz="1600"/>
            </a:pPr>
            <a:r>
              <a:t>100 Feature Maps</a:t>
            </a:r>
          </a:p>
          <a:p>
            <a:pPr>
              <a:spcBef>
                <a:spcPts val="400"/>
              </a:spcBef>
              <a:defRPr sz="1600"/>
            </a:pPr>
            <a:r>
              <a:t>100 x 150</a:t>
            </a:r>
          </a:p>
        </p:txBody>
      </p:sp>
      <p:sp>
        <p:nvSpPr>
          <p:cNvPr id="1041" name="FeatureMap1…"/>
          <p:cNvSpPr txBox="1"/>
          <p:nvPr/>
        </p:nvSpPr>
        <p:spPr>
          <a:xfrm>
            <a:off x="14424986" y="2081446"/>
            <a:ext cx="2195406" cy="93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50x75</a:t>
            </a:r>
          </a:p>
        </p:txBody>
      </p:sp>
      <p:sp>
        <p:nvSpPr>
          <p:cNvPr id="1042" name="Rectangle"/>
          <p:cNvSpPr txBox="1"/>
          <p:nvPr/>
        </p:nvSpPr>
        <p:spPr>
          <a:xfrm>
            <a:off x="14348786" y="4567106"/>
            <a:ext cx="1308804" cy="43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ED220B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>
              <a:solidFill>
                <a:srgbClr val="EE220C"/>
              </a:solidFill>
            </a:endParaRPr>
          </a:p>
        </p:txBody>
      </p:sp>
      <p:sp>
        <p:nvSpPr>
          <p:cNvPr id="1043" name="Equation"/>
          <p:cNvSpPr txBox="1"/>
          <p:nvPr/>
        </p:nvSpPr>
        <p:spPr>
          <a:xfrm flipH="1" rot="18304030">
            <a:off x="9233206" y="7387299"/>
            <a:ext cx="37097" cy="2073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300"/>
          </a:p>
        </p:txBody>
      </p:sp>
      <p:sp>
        <p:nvSpPr>
          <p:cNvPr id="1044" name="Line"/>
          <p:cNvSpPr/>
          <p:nvPr/>
        </p:nvSpPr>
        <p:spPr>
          <a:xfrm>
            <a:off x="9171581" y="354108"/>
            <a:ext cx="704006" cy="5041850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5" name="k=1"/>
          <p:cNvSpPr txBox="1"/>
          <p:nvPr/>
        </p:nvSpPr>
        <p:spPr>
          <a:xfrm>
            <a:off x="9763350" y="9242418"/>
            <a:ext cx="328434" cy="2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1046" name="2"/>
          <p:cNvSpPr txBox="1"/>
          <p:nvPr/>
        </p:nvSpPr>
        <p:spPr>
          <a:xfrm>
            <a:off x="9543384" y="9242418"/>
            <a:ext cx="204303" cy="2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7" name="3"/>
          <p:cNvSpPr txBox="1"/>
          <p:nvPr/>
        </p:nvSpPr>
        <p:spPr>
          <a:xfrm>
            <a:off x="9371656" y="9242418"/>
            <a:ext cx="204303" cy="2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48" name="2"/>
          <p:cNvSpPr txBox="1"/>
          <p:nvPr/>
        </p:nvSpPr>
        <p:spPr>
          <a:xfrm>
            <a:off x="8755360" y="4068003"/>
            <a:ext cx="204303" cy="25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9" name="3"/>
          <p:cNvSpPr txBox="1"/>
          <p:nvPr/>
        </p:nvSpPr>
        <p:spPr>
          <a:xfrm>
            <a:off x="8574810" y="4068003"/>
            <a:ext cx="204303" cy="25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0" name="Rectangle"/>
          <p:cNvSpPr txBox="1"/>
          <p:nvPr/>
        </p:nvSpPr>
        <p:spPr>
          <a:xfrm>
            <a:off x="14536422" y="538932"/>
            <a:ext cx="4455301" cy="67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051" name="k - previous level depth index…"/>
          <p:cNvSpPr txBox="1"/>
          <p:nvPr/>
        </p:nvSpPr>
        <p:spPr>
          <a:xfrm>
            <a:off x="14609520" y="1155576"/>
            <a:ext cx="1391352" cy="345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052" name="Rectangle"/>
          <p:cNvSpPr txBox="1"/>
          <p:nvPr/>
        </p:nvSpPr>
        <p:spPr>
          <a:xfrm>
            <a:off x="15978384" y="113173"/>
            <a:ext cx="874184" cy="415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053" name="Line"/>
          <p:cNvSpPr/>
          <p:nvPr/>
        </p:nvSpPr>
        <p:spPr>
          <a:xfrm>
            <a:off x="14750809" y="344752"/>
            <a:ext cx="1190551" cy="452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4" name="activation"/>
          <p:cNvSpPr txBox="1"/>
          <p:nvPr/>
        </p:nvSpPr>
        <p:spPr>
          <a:xfrm>
            <a:off x="15236687" y="114631"/>
            <a:ext cx="552909" cy="235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055" name="Line"/>
          <p:cNvSpPr/>
          <p:nvPr/>
        </p:nvSpPr>
        <p:spPr>
          <a:xfrm flipH="1">
            <a:off x="13083961" y="4235655"/>
            <a:ext cx="604365" cy="4892360"/>
          </a:xfrm>
          <a:prstGeom prst="line">
            <a:avLst/>
          </a:prstGeom>
          <a:ln w="6350"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6" name="48, 74"/>
          <p:cNvSpPr txBox="1"/>
          <p:nvPr/>
        </p:nvSpPr>
        <p:spPr>
          <a:xfrm>
            <a:off x="13501916" y="3810307"/>
            <a:ext cx="429494" cy="25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057" name="Equation"/>
          <p:cNvSpPr txBox="1"/>
          <p:nvPr/>
        </p:nvSpPr>
        <p:spPr>
          <a:xfrm flipH="1" rot="18304030">
            <a:off x="8453494" y="2276583"/>
            <a:ext cx="37097" cy="20739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300"/>
          </a:p>
        </p:txBody>
      </p:sp>
      <p:sp>
        <p:nvSpPr>
          <p:cNvPr id="1058" name="i=1"/>
          <p:cNvSpPr txBox="1"/>
          <p:nvPr/>
        </p:nvSpPr>
        <p:spPr>
          <a:xfrm>
            <a:off x="8973774" y="4068003"/>
            <a:ext cx="295488" cy="25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059" name="49, 74"/>
          <p:cNvSpPr txBox="1"/>
          <p:nvPr/>
        </p:nvSpPr>
        <p:spPr>
          <a:xfrm>
            <a:off x="13501916" y="4094998"/>
            <a:ext cx="425481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060" name="0, 0"/>
          <p:cNvSpPr txBox="1"/>
          <p:nvPr/>
        </p:nvSpPr>
        <p:spPr>
          <a:xfrm>
            <a:off x="9794005" y="5379708"/>
            <a:ext cx="398343" cy="24409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1061" name="0, 1"/>
          <p:cNvSpPr txBox="1"/>
          <p:nvPr/>
        </p:nvSpPr>
        <p:spPr>
          <a:xfrm>
            <a:off x="10202014" y="5379708"/>
            <a:ext cx="398343" cy="24409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0, 1</a:t>
            </a:r>
          </a:p>
        </p:txBody>
      </p:sp>
      <p:sp>
        <p:nvSpPr>
          <p:cNvPr id="1062" name="0, 2"/>
          <p:cNvSpPr txBox="1"/>
          <p:nvPr/>
        </p:nvSpPr>
        <p:spPr>
          <a:xfrm>
            <a:off x="10614764" y="5379708"/>
            <a:ext cx="398343" cy="24409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0, 2</a:t>
            </a:r>
          </a:p>
        </p:txBody>
      </p:sp>
      <p:sp>
        <p:nvSpPr>
          <p:cNvPr id="1063" name="0, 3"/>
          <p:cNvSpPr txBox="1"/>
          <p:nvPr/>
        </p:nvSpPr>
        <p:spPr>
          <a:xfrm>
            <a:off x="11002731" y="5388183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0, 3</a:t>
            </a:r>
          </a:p>
        </p:txBody>
      </p:sp>
      <p:sp>
        <p:nvSpPr>
          <p:cNvPr id="1064" name="1, 0"/>
          <p:cNvSpPr txBox="1"/>
          <p:nvPr/>
        </p:nvSpPr>
        <p:spPr>
          <a:xfrm>
            <a:off x="9790647" y="5608155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1, 0</a:t>
            </a:r>
          </a:p>
        </p:txBody>
      </p:sp>
      <p:sp>
        <p:nvSpPr>
          <p:cNvPr id="1065" name="1, 1"/>
          <p:cNvSpPr txBox="1"/>
          <p:nvPr/>
        </p:nvSpPr>
        <p:spPr>
          <a:xfrm>
            <a:off x="10204384" y="5608155"/>
            <a:ext cx="398344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1, 1</a:t>
            </a:r>
          </a:p>
        </p:txBody>
      </p:sp>
      <p:sp>
        <p:nvSpPr>
          <p:cNvPr id="1066" name="1, 2"/>
          <p:cNvSpPr txBox="1"/>
          <p:nvPr/>
        </p:nvSpPr>
        <p:spPr>
          <a:xfrm>
            <a:off x="10608790" y="5621474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1, 2</a:t>
            </a:r>
          </a:p>
        </p:txBody>
      </p:sp>
      <p:sp>
        <p:nvSpPr>
          <p:cNvPr id="1067" name="1, 3"/>
          <p:cNvSpPr txBox="1"/>
          <p:nvPr/>
        </p:nvSpPr>
        <p:spPr>
          <a:xfrm>
            <a:off x="11011565" y="5621474"/>
            <a:ext cx="398344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1, 3</a:t>
            </a:r>
          </a:p>
        </p:txBody>
      </p:sp>
      <p:sp>
        <p:nvSpPr>
          <p:cNvPr id="1068" name="2, 0"/>
          <p:cNvSpPr txBox="1"/>
          <p:nvPr/>
        </p:nvSpPr>
        <p:spPr>
          <a:xfrm>
            <a:off x="9794005" y="5834492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2, 0</a:t>
            </a:r>
          </a:p>
        </p:txBody>
      </p:sp>
      <p:sp>
        <p:nvSpPr>
          <p:cNvPr id="1069" name="2, 1"/>
          <p:cNvSpPr txBox="1"/>
          <p:nvPr/>
        </p:nvSpPr>
        <p:spPr>
          <a:xfrm>
            <a:off x="10202014" y="5834492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2, 1</a:t>
            </a:r>
          </a:p>
        </p:txBody>
      </p:sp>
      <p:sp>
        <p:nvSpPr>
          <p:cNvPr id="1070" name="2, 2"/>
          <p:cNvSpPr txBox="1"/>
          <p:nvPr/>
        </p:nvSpPr>
        <p:spPr>
          <a:xfrm>
            <a:off x="10600714" y="5822466"/>
            <a:ext cx="398344" cy="25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2, 2</a:t>
            </a:r>
          </a:p>
        </p:txBody>
      </p:sp>
      <p:sp>
        <p:nvSpPr>
          <p:cNvPr id="1071" name="2, 3"/>
          <p:cNvSpPr txBox="1"/>
          <p:nvPr/>
        </p:nvSpPr>
        <p:spPr>
          <a:xfrm>
            <a:off x="11011565" y="5828479"/>
            <a:ext cx="398344" cy="250113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2, 3</a:t>
            </a:r>
          </a:p>
        </p:txBody>
      </p:sp>
      <p:sp>
        <p:nvSpPr>
          <p:cNvPr id="1072" name="Rectangle"/>
          <p:cNvSpPr/>
          <p:nvPr/>
        </p:nvSpPr>
        <p:spPr>
          <a:xfrm>
            <a:off x="9806410" y="5378344"/>
            <a:ext cx="1184201" cy="70372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73" name="0, 0"/>
          <p:cNvSpPr txBox="1"/>
          <p:nvPr/>
        </p:nvSpPr>
        <p:spPr>
          <a:xfrm>
            <a:off x="8987555" y="198666"/>
            <a:ext cx="398343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0, 0</a:t>
            </a:r>
          </a:p>
        </p:txBody>
      </p:sp>
      <p:sp>
        <p:nvSpPr>
          <p:cNvPr id="1074" name="98,149"/>
          <p:cNvSpPr txBox="1"/>
          <p:nvPr/>
        </p:nvSpPr>
        <p:spPr>
          <a:xfrm>
            <a:off x="13317943" y="9059455"/>
            <a:ext cx="546559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98,149</a:t>
            </a:r>
          </a:p>
        </p:txBody>
      </p:sp>
      <p:sp>
        <p:nvSpPr>
          <p:cNvPr id="1075" name="99,149"/>
          <p:cNvSpPr txBox="1"/>
          <p:nvPr/>
        </p:nvSpPr>
        <p:spPr>
          <a:xfrm>
            <a:off x="13326777" y="9292745"/>
            <a:ext cx="546559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99,149</a:t>
            </a:r>
          </a:p>
        </p:txBody>
      </p:sp>
      <p:sp>
        <p:nvSpPr>
          <p:cNvPr id="1076" name="98,148"/>
          <p:cNvSpPr txBox="1"/>
          <p:nvPr/>
        </p:nvSpPr>
        <p:spPr>
          <a:xfrm>
            <a:off x="12828017" y="9059455"/>
            <a:ext cx="483577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98,148</a:t>
            </a:r>
          </a:p>
        </p:txBody>
      </p:sp>
      <p:sp>
        <p:nvSpPr>
          <p:cNvPr id="1077" name="99,148"/>
          <p:cNvSpPr txBox="1"/>
          <p:nvPr/>
        </p:nvSpPr>
        <p:spPr>
          <a:xfrm>
            <a:off x="12831201" y="9292745"/>
            <a:ext cx="483577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99,148</a:t>
            </a:r>
          </a:p>
        </p:txBody>
      </p:sp>
      <p:sp>
        <p:nvSpPr>
          <p:cNvPr id="1078" name="98,147"/>
          <p:cNvSpPr txBox="1"/>
          <p:nvPr/>
        </p:nvSpPr>
        <p:spPr>
          <a:xfrm>
            <a:off x="12327553" y="9054351"/>
            <a:ext cx="483577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98,147</a:t>
            </a:r>
          </a:p>
        </p:txBody>
      </p:sp>
      <p:sp>
        <p:nvSpPr>
          <p:cNvPr id="1079" name="99,147"/>
          <p:cNvSpPr txBox="1"/>
          <p:nvPr/>
        </p:nvSpPr>
        <p:spPr>
          <a:xfrm>
            <a:off x="12330737" y="9287641"/>
            <a:ext cx="483576" cy="244100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900">
                <a:solidFill>
                  <a:srgbClr val="929292"/>
                </a:solidFill>
              </a:defRPr>
            </a:lvl1pPr>
          </a:lstStyle>
          <a:p>
            <a:pPr/>
            <a:r>
              <a:t>99,147</a:t>
            </a:r>
          </a:p>
        </p:txBody>
      </p:sp>
      <p:sp>
        <p:nvSpPr>
          <p:cNvPr id="1080" name="48, 73"/>
          <p:cNvSpPr txBox="1"/>
          <p:nvPr/>
        </p:nvSpPr>
        <p:spPr>
          <a:xfrm>
            <a:off x="13076466" y="3810307"/>
            <a:ext cx="429494" cy="256126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081" name="49, 73"/>
          <p:cNvSpPr txBox="1"/>
          <p:nvPr/>
        </p:nvSpPr>
        <p:spPr>
          <a:xfrm>
            <a:off x="13076466" y="4094998"/>
            <a:ext cx="425481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082" name="49, 72"/>
          <p:cNvSpPr txBox="1"/>
          <p:nvPr/>
        </p:nvSpPr>
        <p:spPr>
          <a:xfrm>
            <a:off x="12642808" y="4094998"/>
            <a:ext cx="425481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083" name="48, 72"/>
          <p:cNvSpPr txBox="1"/>
          <p:nvPr/>
        </p:nvSpPr>
        <p:spPr>
          <a:xfrm>
            <a:off x="12640059" y="3810839"/>
            <a:ext cx="429494" cy="256127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084" name="Column = 148…"/>
          <p:cNvSpPr txBox="1"/>
          <p:nvPr/>
        </p:nvSpPr>
        <p:spPr>
          <a:xfrm>
            <a:off x="13313359" y="11073834"/>
            <a:ext cx="3959505" cy="11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Column = 148</a:t>
            </a:r>
          </a:p>
          <a:p>
            <a:pPr>
              <a:spcBef>
                <a:spcPts val="100"/>
              </a:spcBef>
              <a:defRPr sz="1200"/>
            </a:pPr>
            <a:r>
              <a:t>Column Edge = Column_size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ReceptiveField_Column_Max = nuCol_148 + fw - 1 =150</a:t>
            </a:r>
          </a:p>
          <a:p>
            <a:pPr>
              <a:spcBef>
                <a:spcPts val="200"/>
              </a:spcBef>
              <a:defRPr sz="1200"/>
            </a:pPr>
            <a:r>
              <a:t>dist = Column_Edge - ReceptiveField_Column_Max</a:t>
            </a:r>
          </a:p>
          <a:p>
            <a:pPr>
              <a:spcBef>
                <a:spcPts val="200"/>
              </a:spcBef>
              <a:defRPr sz="1200"/>
            </a:pPr>
            <a:r>
              <a:t>dist = 149 - 150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</a:t>
            </a:r>
          </a:p>
          <a:p>
            <a:pPr>
              <a:spcBef>
                <a:spcPts val="200"/>
              </a:spcBef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Padding required if dist &lt; 0 </a:t>
            </a:r>
          </a:p>
        </p:txBody>
      </p:sp>
      <p:sp>
        <p:nvSpPr>
          <p:cNvPr id="1085" name="Row  = 0…"/>
          <p:cNvSpPr txBox="1"/>
          <p:nvPr/>
        </p:nvSpPr>
        <p:spPr>
          <a:xfrm>
            <a:off x="6915703" y="11166757"/>
            <a:ext cx="3527147" cy="100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Row  = 0</a:t>
            </a:r>
          </a:p>
          <a:p>
            <a:pPr>
              <a:spcBef>
                <a:spcPts val="100"/>
              </a:spcBef>
              <a:defRPr sz="1200"/>
            </a:pPr>
            <a:r>
              <a:t>Row Edge = Row_size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ReceptiveField_Row_Max = nuRow_0 + fh - 1 = 2 </a:t>
            </a:r>
          </a:p>
          <a:p>
            <a:pPr>
              <a:spcBef>
                <a:spcPts val="200"/>
              </a:spcBef>
              <a:defRPr sz="1200"/>
            </a:pPr>
            <a:r>
              <a:t>dist = Row_Edge - ReceptiveField_Row_Max</a:t>
            </a:r>
          </a:p>
          <a:p>
            <a:pPr>
              <a:spcBef>
                <a:spcPts val="200"/>
              </a:spcBef>
              <a:defRPr sz="1200"/>
            </a:pPr>
            <a:r>
              <a:t>dist = 99 - 2 =  97 </a:t>
            </a:r>
          </a:p>
        </p:txBody>
      </p:sp>
      <p:sp>
        <p:nvSpPr>
          <p:cNvPr id="1086" name="Rectangle"/>
          <p:cNvSpPr/>
          <p:nvPr/>
        </p:nvSpPr>
        <p:spPr>
          <a:xfrm rot="5400000">
            <a:off x="11788924" y="7549727"/>
            <a:ext cx="189958" cy="4232232"/>
          </a:xfrm>
          <a:prstGeom prst="rect">
            <a:avLst/>
          </a:prstGeom>
          <a:solidFill>
            <a:srgbClr val="C4B6A6"/>
          </a:solidFill>
          <a:ln w="3175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87" name="Rectangle"/>
          <p:cNvSpPr/>
          <p:nvPr/>
        </p:nvSpPr>
        <p:spPr>
          <a:xfrm>
            <a:off x="13876380" y="5377826"/>
            <a:ext cx="292313" cy="4387791"/>
          </a:xfrm>
          <a:prstGeom prst="rect">
            <a:avLst/>
          </a:prstGeom>
          <a:solidFill>
            <a:srgbClr val="C4B6A6"/>
          </a:solidFill>
          <a:ln w="3175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88" name="Rectangle"/>
          <p:cNvSpPr/>
          <p:nvPr/>
        </p:nvSpPr>
        <p:spPr>
          <a:xfrm>
            <a:off x="12835752" y="9061043"/>
            <a:ext cx="1299279" cy="707505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89" name="Row  = 98…"/>
          <p:cNvSpPr txBox="1"/>
          <p:nvPr/>
        </p:nvSpPr>
        <p:spPr>
          <a:xfrm>
            <a:off x="6988019" y="12299384"/>
            <a:ext cx="3738983" cy="11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Row  = 98</a:t>
            </a:r>
          </a:p>
          <a:p>
            <a:pPr>
              <a:spcBef>
                <a:spcPts val="100"/>
              </a:spcBef>
              <a:defRPr sz="1200"/>
            </a:pPr>
            <a:r>
              <a:t>Row Edge = Row_size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ReceptiveField_Row_Max = nuRow_98 + fh - 1 = 100</a:t>
            </a:r>
          </a:p>
          <a:p>
            <a:pPr>
              <a:spcBef>
                <a:spcPts val="200"/>
              </a:spcBef>
              <a:defRPr sz="1200"/>
            </a:pPr>
            <a:r>
              <a:t>dist = Row_Edge - ReceptiveField_Row_Max</a:t>
            </a:r>
          </a:p>
          <a:p>
            <a:pPr>
              <a:spcBef>
                <a:spcPts val="200"/>
              </a:spcBef>
              <a:defRPr sz="1200"/>
            </a:pPr>
            <a:r>
              <a:t>dist = 99 - 100 =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</a:t>
            </a:r>
          </a:p>
          <a:p>
            <a:pPr>
              <a:spcBef>
                <a:spcPts val="200"/>
              </a:spcBef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Padding required if dist &lt; 0 </a:t>
            </a:r>
          </a:p>
        </p:txBody>
      </p:sp>
      <p:sp>
        <p:nvSpPr>
          <p:cNvPr id="1090" name="Padding 1/1"/>
          <p:cNvSpPr txBox="1"/>
          <p:nvPr/>
        </p:nvSpPr>
        <p:spPr>
          <a:xfrm>
            <a:off x="11613107" y="9546792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1091" name="Padding 1/1"/>
          <p:cNvSpPr txBox="1"/>
          <p:nvPr/>
        </p:nvSpPr>
        <p:spPr>
          <a:xfrm rot="16200000">
            <a:off x="13642455" y="7950374"/>
            <a:ext cx="736778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"/>
          <p:cNvSpPr/>
          <p:nvPr/>
        </p:nvSpPr>
        <p:spPr>
          <a:xfrm>
            <a:off x="9647506" y="7235558"/>
            <a:ext cx="4867759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94" name="Rectangle"/>
          <p:cNvSpPr/>
          <p:nvPr/>
        </p:nvSpPr>
        <p:spPr>
          <a:xfrm>
            <a:off x="9829386" y="7235558"/>
            <a:ext cx="4867758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95" name="Rectangle"/>
          <p:cNvSpPr/>
          <p:nvPr/>
        </p:nvSpPr>
        <p:spPr>
          <a:xfrm>
            <a:off x="10054412" y="7226313"/>
            <a:ext cx="5278926" cy="44960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96" name="FeatureMap1…"/>
          <p:cNvSpPr txBox="1"/>
          <p:nvPr/>
        </p:nvSpPr>
        <p:spPr>
          <a:xfrm>
            <a:off x="16319924" y="7024516"/>
            <a:ext cx="2361708" cy="100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{50x75}</a:t>
            </a:r>
          </a:p>
        </p:txBody>
      </p:sp>
      <p:sp>
        <p:nvSpPr>
          <p:cNvPr id="1097" name="Rectangle"/>
          <p:cNvSpPr/>
          <p:nvPr/>
        </p:nvSpPr>
        <p:spPr>
          <a:xfrm>
            <a:off x="9622894" y="1504516"/>
            <a:ext cx="4423952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98" name="Rectangle"/>
          <p:cNvSpPr/>
          <p:nvPr/>
        </p:nvSpPr>
        <p:spPr>
          <a:xfrm>
            <a:off x="9804774" y="1504516"/>
            <a:ext cx="4423953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99" name="Rectangle"/>
          <p:cNvSpPr/>
          <p:nvPr/>
        </p:nvSpPr>
        <p:spPr>
          <a:xfrm>
            <a:off x="10020735" y="1544214"/>
            <a:ext cx="5027191" cy="4496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00" name="Equation"/>
          <p:cNvSpPr txBox="1"/>
          <p:nvPr/>
        </p:nvSpPr>
        <p:spPr>
          <a:xfrm flipH="1" rot="18145042">
            <a:off x="9483852" y="9563317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101" name="Equation"/>
          <p:cNvSpPr txBox="1"/>
          <p:nvPr/>
        </p:nvSpPr>
        <p:spPr>
          <a:xfrm flipH="1" rot="18145042">
            <a:off x="9483852" y="3677239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102" name="Line"/>
          <p:cNvSpPr/>
          <p:nvPr/>
        </p:nvSpPr>
        <p:spPr>
          <a:xfrm>
            <a:off x="13887611" y="5937133"/>
            <a:ext cx="252323" cy="5272391"/>
          </a:xfrm>
          <a:prstGeom prst="line">
            <a:avLst/>
          </a:prstGeom>
          <a:ln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03" name="Line"/>
          <p:cNvSpPr/>
          <p:nvPr/>
        </p:nvSpPr>
        <p:spPr>
          <a:xfrm>
            <a:off x="10160863" y="1648778"/>
            <a:ext cx="144427" cy="5493929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04" name="FeatureMap2…"/>
          <p:cNvSpPr txBox="1"/>
          <p:nvPr/>
        </p:nvSpPr>
        <p:spPr>
          <a:xfrm>
            <a:off x="16127127" y="3479360"/>
            <a:ext cx="2548822" cy="100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FeatureMap2</a:t>
            </a:r>
          </a:p>
          <a:p>
            <a:pPr>
              <a:spcBef>
                <a:spcPts val="0"/>
              </a:spcBef>
              <a:defRPr sz="1600"/>
            </a:pPr>
            <a:r>
              <a:t>400 Feature Maps</a:t>
            </a:r>
          </a:p>
          <a:p>
            <a:pPr>
              <a:spcBef>
                <a:spcPts val="0"/>
              </a:spcBef>
              <a:defRPr sz="1600"/>
            </a:pPr>
            <a:r>
              <a:t>25 x 37.5 (25 x 38)  </a:t>
            </a:r>
          </a:p>
        </p:txBody>
      </p:sp>
      <p:sp>
        <p:nvSpPr>
          <p:cNvPr id="1105" name="Rectangle"/>
          <p:cNvSpPr txBox="1"/>
          <p:nvPr/>
        </p:nvSpPr>
        <p:spPr>
          <a:xfrm>
            <a:off x="16210205" y="1556277"/>
            <a:ext cx="4792789" cy="72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106" name="2"/>
          <p:cNvSpPr txBox="1"/>
          <p:nvPr/>
        </p:nvSpPr>
        <p:spPr>
          <a:xfrm>
            <a:off x="9844877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7" name="3"/>
          <p:cNvSpPr txBox="1"/>
          <p:nvPr/>
        </p:nvSpPr>
        <p:spPr>
          <a:xfrm>
            <a:off x="9642830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8" name="i=1"/>
          <p:cNvSpPr txBox="1"/>
          <p:nvPr/>
        </p:nvSpPr>
        <p:spPr>
          <a:xfrm>
            <a:off x="10005461" y="5674456"/>
            <a:ext cx="317870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109" name="2"/>
          <p:cNvSpPr txBox="1"/>
          <p:nvPr/>
        </p:nvSpPr>
        <p:spPr>
          <a:xfrm>
            <a:off x="9770987" y="5674830"/>
            <a:ext cx="219779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0" name="3"/>
          <p:cNvSpPr txBox="1"/>
          <p:nvPr/>
        </p:nvSpPr>
        <p:spPr>
          <a:xfrm>
            <a:off x="9586251" y="5674830"/>
            <a:ext cx="219778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11" name="k - previous level depth index…"/>
          <p:cNvSpPr txBox="1"/>
          <p:nvPr/>
        </p:nvSpPr>
        <p:spPr>
          <a:xfrm>
            <a:off x="17069981" y="2238343"/>
            <a:ext cx="1496746" cy="37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112" name="Line"/>
          <p:cNvSpPr/>
          <p:nvPr/>
        </p:nvSpPr>
        <p:spPr>
          <a:xfrm>
            <a:off x="16417146" y="1158920"/>
            <a:ext cx="1280735" cy="4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3" name="Rectangle"/>
          <p:cNvSpPr txBox="1"/>
          <p:nvPr/>
        </p:nvSpPr>
        <p:spPr>
          <a:xfrm>
            <a:off x="17725831" y="942808"/>
            <a:ext cx="940403" cy="44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114" name="activation"/>
          <p:cNvSpPr txBox="1"/>
          <p:nvPr/>
        </p:nvSpPr>
        <p:spPr>
          <a:xfrm>
            <a:off x="16905733" y="928165"/>
            <a:ext cx="594792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115" name="Line"/>
          <p:cNvSpPr/>
          <p:nvPr/>
        </p:nvSpPr>
        <p:spPr>
          <a:xfrm>
            <a:off x="14268900" y="5928743"/>
            <a:ext cx="774507" cy="5277059"/>
          </a:xfrm>
          <a:prstGeom prst="line">
            <a:avLst/>
          </a:prstGeom>
          <a:ln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6" name="k=1"/>
          <p:cNvSpPr txBox="1"/>
          <p:nvPr/>
        </p:nvSpPr>
        <p:spPr>
          <a:xfrm>
            <a:off x="10072323" y="11386472"/>
            <a:ext cx="353313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1117" name="24,38"/>
          <p:cNvSpPr txBox="1"/>
          <p:nvPr/>
        </p:nvSpPr>
        <p:spPr>
          <a:xfrm>
            <a:off x="14543568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24,38</a:t>
            </a:r>
          </a:p>
        </p:txBody>
      </p:sp>
      <p:sp>
        <p:nvSpPr>
          <p:cNvPr id="1118" name="49, 74"/>
          <p:cNvSpPr txBox="1"/>
          <p:nvPr/>
        </p:nvSpPr>
        <p:spPr>
          <a:xfrm>
            <a:off x="14908085" y="1149490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119" name="48, 74"/>
          <p:cNvSpPr txBox="1"/>
          <p:nvPr/>
        </p:nvSpPr>
        <p:spPr>
          <a:xfrm>
            <a:off x="14908085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120" name="Line"/>
          <p:cNvSpPr/>
          <p:nvPr/>
        </p:nvSpPr>
        <p:spPr>
          <a:xfrm>
            <a:off x="14721533" y="5941159"/>
            <a:ext cx="1250907" cy="5272391"/>
          </a:xfrm>
          <a:prstGeom prst="line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21" name="Convolution Layer 3"/>
          <p:cNvSpPr txBox="1"/>
          <p:nvPr/>
        </p:nvSpPr>
        <p:spPr>
          <a:xfrm>
            <a:off x="369040" y="3052705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3</a:t>
            </a:r>
          </a:p>
        </p:txBody>
      </p:sp>
      <p:sp>
        <p:nvSpPr>
          <p:cNvPr id="1122" name="Convolution Layer 2"/>
          <p:cNvSpPr txBox="1"/>
          <p:nvPr/>
        </p:nvSpPr>
        <p:spPr>
          <a:xfrm>
            <a:off x="369040" y="8951176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2</a:t>
            </a:r>
          </a:p>
        </p:txBody>
      </p:sp>
      <p:sp>
        <p:nvSpPr>
          <p:cNvPr id="1123" name="Rectangle"/>
          <p:cNvSpPr/>
          <p:nvPr/>
        </p:nvSpPr>
        <p:spPr>
          <a:xfrm>
            <a:off x="13977697" y="11277070"/>
            <a:ext cx="1352080" cy="68048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24" name="Rectangle"/>
          <p:cNvSpPr/>
          <p:nvPr/>
        </p:nvSpPr>
        <p:spPr>
          <a:xfrm>
            <a:off x="14890281" y="11260500"/>
            <a:ext cx="1315163" cy="680482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25" name="Rectangle"/>
          <p:cNvSpPr/>
          <p:nvPr/>
        </p:nvSpPr>
        <p:spPr>
          <a:xfrm>
            <a:off x="15777497" y="11260500"/>
            <a:ext cx="1315163" cy="680482"/>
          </a:xfrm>
          <a:prstGeom prst="rect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26" name="24,37"/>
          <p:cNvSpPr txBox="1"/>
          <p:nvPr/>
        </p:nvSpPr>
        <p:spPr>
          <a:xfrm>
            <a:off x="14061160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24,37</a:t>
            </a:r>
          </a:p>
        </p:txBody>
      </p:sp>
      <p:sp>
        <p:nvSpPr>
          <p:cNvPr id="1127" name="24,36"/>
          <p:cNvSpPr txBox="1"/>
          <p:nvPr/>
        </p:nvSpPr>
        <p:spPr>
          <a:xfrm>
            <a:off x="13563306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24,36</a:t>
            </a:r>
          </a:p>
        </p:txBody>
      </p:sp>
      <p:sp>
        <p:nvSpPr>
          <p:cNvPr id="1128" name="24,35"/>
          <p:cNvSpPr txBox="1"/>
          <p:nvPr/>
        </p:nvSpPr>
        <p:spPr>
          <a:xfrm>
            <a:off x="13060402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24,35</a:t>
            </a:r>
          </a:p>
        </p:txBody>
      </p:sp>
      <p:sp>
        <p:nvSpPr>
          <p:cNvPr id="1129" name="24,34"/>
          <p:cNvSpPr txBox="1"/>
          <p:nvPr/>
        </p:nvSpPr>
        <p:spPr>
          <a:xfrm>
            <a:off x="12587165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24,34</a:t>
            </a:r>
          </a:p>
        </p:txBody>
      </p:sp>
      <p:sp>
        <p:nvSpPr>
          <p:cNvPr id="1130" name="48, 73"/>
          <p:cNvSpPr txBox="1"/>
          <p:nvPr/>
        </p:nvSpPr>
        <p:spPr>
          <a:xfrm>
            <a:off x="14454322" y="11264070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131" name="49, 73"/>
          <p:cNvSpPr txBox="1"/>
          <p:nvPr/>
        </p:nvSpPr>
        <p:spPr>
          <a:xfrm>
            <a:off x="14454322" y="11494909"/>
            <a:ext cx="416651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132" name="48, 72"/>
          <p:cNvSpPr txBox="1"/>
          <p:nvPr/>
        </p:nvSpPr>
        <p:spPr>
          <a:xfrm>
            <a:off x="13998660" y="1126309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133" name="49, 72"/>
          <p:cNvSpPr txBox="1"/>
          <p:nvPr/>
        </p:nvSpPr>
        <p:spPr>
          <a:xfrm>
            <a:off x="13998660" y="11499856"/>
            <a:ext cx="416651" cy="23490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134" name="0,0"/>
          <p:cNvSpPr txBox="1"/>
          <p:nvPr/>
        </p:nvSpPr>
        <p:spPr>
          <a:xfrm>
            <a:off x="10057588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135" name="0,1"/>
          <p:cNvSpPr txBox="1"/>
          <p:nvPr/>
        </p:nvSpPr>
        <p:spPr>
          <a:xfrm>
            <a:off x="10482003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136" name="0,2"/>
          <p:cNvSpPr txBox="1"/>
          <p:nvPr/>
        </p:nvSpPr>
        <p:spPr>
          <a:xfrm>
            <a:off x="10898043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137" name="0,3"/>
          <p:cNvSpPr txBox="1"/>
          <p:nvPr/>
        </p:nvSpPr>
        <p:spPr>
          <a:xfrm>
            <a:off x="11315671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138" name="1,0"/>
          <p:cNvSpPr txBox="1"/>
          <p:nvPr/>
        </p:nvSpPr>
        <p:spPr>
          <a:xfrm>
            <a:off x="10057588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139" name="1,1"/>
          <p:cNvSpPr txBox="1"/>
          <p:nvPr/>
        </p:nvSpPr>
        <p:spPr>
          <a:xfrm>
            <a:off x="10482003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140" name="1,2"/>
          <p:cNvSpPr txBox="1"/>
          <p:nvPr/>
        </p:nvSpPr>
        <p:spPr>
          <a:xfrm>
            <a:off x="10898043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141" name="1,3"/>
          <p:cNvSpPr txBox="1"/>
          <p:nvPr/>
        </p:nvSpPr>
        <p:spPr>
          <a:xfrm>
            <a:off x="11315671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142" name="2,0"/>
          <p:cNvSpPr txBox="1"/>
          <p:nvPr/>
        </p:nvSpPr>
        <p:spPr>
          <a:xfrm>
            <a:off x="10049121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143" name="2,1"/>
          <p:cNvSpPr txBox="1"/>
          <p:nvPr/>
        </p:nvSpPr>
        <p:spPr>
          <a:xfrm>
            <a:off x="10473536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144" name="2,2"/>
          <p:cNvSpPr txBox="1"/>
          <p:nvPr/>
        </p:nvSpPr>
        <p:spPr>
          <a:xfrm>
            <a:off x="10889576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145" name="2,3"/>
          <p:cNvSpPr txBox="1"/>
          <p:nvPr/>
        </p:nvSpPr>
        <p:spPr>
          <a:xfrm>
            <a:off x="11307204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146" name="Rectangle"/>
          <p:cNvSpPr/>
          <p:nvPr/>
        </p:nvSpPr>
        <p:spPr>
          <a:xfrm>
            <a:off x="10059175" y="7231853"/>
            <a:ext cx="1262868" cy="71576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47" name="0,0"/>
          <p:cNvSpPr txBox="1"/>
          <p:nvPr/>
        </p:nvSpPr>
        <p:spPr>
          <a:xfrm>
            <a:off x="10040655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148" name="0,1"/>
          <p:cNvSpPr txBox="1"/>
          <p:nvPr/>
        </p:nvSpPr>
        <p:spPr>
          <a:xfrm>
            <a:off x="1046507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149" name="0,2"/>
          <p:cNvSpPr txBox="1"/>
          <p:nvPr/>
        </p:nvSpPr>
        <p:spPr>
          <a:xfrm>
            <a:off x="1088111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150" name="0,3"/>
          <p:cNvSpPr txBox="1"/>
          <p:nvPr/>
        </p:nvSpPr>
        <p:spPr>
          <a:xfrm>
            <a:off x="11298738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151" name="1,0"/>
          <p:cNvSpPr txBox="1"/>
          <p:nvPr/>
        </p:nvSpPr>
        <p:spPr>
          <a:xfrm>
            <a:off x="10040655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152" name="1,1"/>
          <p:cNvSpPr txBox="1"/>
          <p:nvPr/>
        </p:nvSpPr>
        <p:spPr>
          <a:xfrm>
            <a:off x="1046507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153" name="1,2"/>
          <p:cNvSpPr txBox="1"/>
          <p:nvPr/>
        </p:nvSpPr>
        <p:spPr>
          <a:xfrm>
            <a:off x="1088111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154" name="1,3"/>
          <p:cNvSpPr txBox="1"/>
          <p:nvPr/>
        </p:nvSpPr>
        <p:spPr>
          <a:xfrm>
            <a:off x="11298738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155" name="2,0"/>
          <p:cNvSpPr txBox="1"/>
          <p:nvPr/>
        </p:nvSpPr>
        <p:spPr>
          <a:xfrm>
            <a:off x="10032188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156" name="2,1"/>
          <p:cNvSpPr txBox="1"/>
          <p:nvPr/>
        </p:nvSpPr>
        <p:spPr>
          <a:xfrm>
            <a:off x="1045660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157" name="2,2"/>
          <p:cNvSpPr txBox="1"/>
          <p:nvPr/>
        </p:nvSpPr>
        <p:spPr>
          <a:xfrm>
            <a:off x="1087264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158" name="2,3"/>
          <p:cNvSpPr txBox="1"/>
          <p:nvPr/>
        </p:nvSpPr>
        <p:spPr>
          <a:xfrm>
            <a:off x="11290271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159" name="Column = 76 (outside feature map)…"/>
          <p:cNvSpPr txBox="1"/>
          <p:nvPr/>
        </p:nvSpPr>
        <p:spPr>
          <a:xfrm>
            <a:off x="13300659" y="12266487"/>
            <a:ext cx="3832404" cy="119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Column = 76 (outside feature map)</a:t>
            </a:r>
          </a:p>
          <a:p>
            <a:pPr>
              <a:spcBef>
                <a:spcPts val="100"/>
              </a:spcBef>
              <a:defRPr sz="1200"/>
            </a:pPr>
            <a:r>
              <a:t>Column Edge = Column_size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ReceptiveField_Column_Max = nuCol_76 + fw - 1 = 78</a:t>
            </a:r>
          </a:p>
          <a:p>
            <a:pPr>
              <a:spcBef>
                <a:spcPts val="200"/>
              </a:spcBef>
              <a:defRPr sz="1200"/>
            </a:pPr>
            <a:r>
              <a:t>dist = Column_Edge - ReceptiveField_Column_Max</a:t>
            </a:r>
          </a:p>
          <a:p>
            <a:pPr>
              <a:spcBef>
                <a:spcPts val="200"/>
              </a:spcBef>
              <a:defRPr sz="1200"/>
            </a:pPr>
            <a:r>
              <a:t>dist = 74 - 78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-4</a:t>
            </a:r>
          </a:p>
          <a:p>
            <a:pPr>
              <a:spcBef>
                <a:spcPts val="200"/>
              </a:spcBef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Padding required if dist &lt; 0</a:t>
            </a:r>
          </a:p>
        </p:txBody>
      </p:sp>
      <p:sp>
        <p:nvSpPr>
          <p:cNvPr id="1160" name="Row  = 48…"/>
          <p:cNvSpPr txBox="1"/>
          <p:nvPr/>
        </p:nvSpPr>
        <p:spPr>
          <a:xfrm>
            <a:off x="6923920" y="12352804"/>
            <a:ext cx="3654248" cy="119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100"/>
              </a:spcBef>
              <a:defRPr sz="1200"/>
            </a:pPr>
            <a:r>
              <a:t>Row  = 48</a:t>
            </a:r>
          </a:p>
          <a:p>
            <a:pPr>
              <a:spcBef>
                <a:spcPts val="100"/>
              </a:spcBef>
              <a:defRPr sz="1200"/>
            </a:pPr>
            <a:r>
              <a:t>Row Edge = Row_size - 1</a:t>
            </a:r>
          </a:p>
          <a:p>
            <a:pPr>
              <a:spcBef>
                <a:spcPts val="200"/>
              </a:spcBef>
              <a:defRPr sz="1200"/>
            </a:pPr>
            <a:r>
              <a:t>ReceptiveField_Row_Max = nuRow_48 + fh - 1 = 50</a:t>
            </a:r>
          </a:p>
          <a:p>
            <a:pPr>
              <a:spcBef>
                <a:spcPts val="200"/>
              </a:spcBef>
              <a:defRPr sz="1200"/>
            </a:pPr>
            <a:r>
              <a:t>dist = Row_Edge - ReceptiveField_Row_Max</a:t>
            </a:r>
          </a:p>
          <a:p>
            <a:pPr>
              <a:spcBef>
                <a:spcPts val="200"/>
              </a:spcBef>
              <a:defRPr sz="1200"/>
            </a:pPr>
            <a:r>
              <a:t>dist = 49 - 50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spcBef>
                <a:spcPts val="200"/>
              </a:spcBef>
              <a:defRPr sz="1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Padding required if dist &lt; 0</a:t>
            </a:r>
          </a:p>
        </p:txBody>
      </p:sp>
      <p:sp>
        <p:nvSpPr>
          <p:cNvPr id="1161" name="?"/>
          <p:cNvSpPr txBox="1"/>
          <p:nvPr/>
        </p:nvSpPr>
        <p:spPr>
          <a:xfrm>
            <a:off x="15337173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2" name="?"/>
          <p:cNvSpPr txBox="1"/>
          <p:nvPr/>
        </p:nvSpPr>
        <p:spPr>
          <a:xfrm>
            <a:off x="15775909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3" name="?"/>
          <p:cNvSpPr txBox="1"/>
          <p:nvPr/>
        </p:nvSpPr>
        <p:spPr>
          <a:xfrm>
            <a:off x="16218441" y="11264070"/>
            <a:ext cx="421377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4" name="?"/>
          <p:cNvSpPr txBox="1"/>
          <p:nvPr/>
        </p:nvSpPr>
        <p:spPr>
          <a:xfrm>
            <a:off x="16643734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5" name="?"/>
          <p:cNvSpPr txBox="1"/>
          <p:nvPr/>
        </p:nvSpPr>
        <p:spPr>
          <a:xfrm>
            <a:off x="13996297" y="11697765"/>
            <a:ext cx="465342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6" name="?"/>
          <p:cNvSpPr txBox="1"/>
          <p:nvPr/>
        </p:nvSpPr>
        <p:spPr>
          <a:xfrm>
            <a:off x="14454151" y="11697765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7" name="?"/>
          <p:cNvSpPr txBox="1"/>
          <p:nvPr/>
        </p:nvSpPr>
        <p:spPr>
          <a:xfrm>
            <a:off x="14898889" y="11697765"/>
            <a:ext cx="421377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168" name="bits_per_map = 25 x 38 x 32"/>
          <p:cNvSpPr txBox="1"/>
          <p:nvPr/>
        </p:nvSpPr>
        <p:spPr>
          <a:xfrm>
            <a:off x="16190655" y="5351303"/>
            <a:ext cx="2698192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bits_per_map = 25 x 38 x 32</a:t>
            </a:r>
          </a:p>
        </p:txBody>
      </p:sp>
      <p:sp>
        <p:nvSpPr>
          <p:cNvPr id="1169" name="bits_feature_maps =  400 * bits_per_map = 1520000 bits = 1.52MB"/>
          <p:cNvSpPr txBox="1"/>
          <p:nvPr/>
        </p:nvSpPr>
        <p:spPr>
          <a:xfrm>
            <a:off x="16190655" y="5594462"/>
            <a:ext cx="619120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bits_feature_maps =  400 * bits_per_map = 1520000 bits = 1.52MB</a:t>
            </a:r>
          </a:p>
        </p:txBody>
      </p:sp>
      <p:sp>
        <p:nvSpPr>
          <p:cNvPr id="1170" name="n_param_per_input = 3 x 3 x 200 + 1…"/>
          <p:cNvSpPr txBox="1"/>
          <p:nvPr/>
        </p:nvSpPr>
        <p:spPr>
          <a:xfrm>
            <a:off x="10773233" y="6501666"/>
            <a:ext cx="25621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400">
                <a:solidFill>
                  <a:schemeClr val="accent5">
                    <a:lumOff val="-29866"/>
                  </a:schemeClr>
                </a:solidFill>
              </a:defRPr>
            </a:pPr>
            <a:r>
              <a:t>n_param_per_input = 3 x 3 x 200 + 1</a:t>
            </a:r>
          </a:p>
          <a:p>
            <a:pPr>
              <a:spcBef>
                <a:spcPts val="0"/>
              </a:spcBef>
              <a:defRPr sz="400">
                <a:solidFill>
                  <a:schemeClr val="accent5">
                    <a:lumOff val="-29866"/>
                  </a:schemeClr>
                </a:solidFill>
              </a:defRPr>
            </a:pPr>
            <a:r>
              <a:t>n_param_per_input = n_param_per_input  x n_feature_maps  = n_param_per_input x 400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"/>
          <p:cNvSpPr/>
          <p:nvPr/>
        </p:nvSpPr>
        <p:spPr>
          <a:xfrm>
            <a:off x="9647506" y="7235558"/>
            <a:ext cx="4867759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73" name="Rectangle"/>
          <p:cNvSpPr/>
          <p:nvPr/>
        </p:nvSpPr>
        <p:spPr>
          <a:xfrm>
            <a:off x="9829386" y="7235558"/>
            <a:ext cx="4867758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74" name="Rectangle"/>
          <p:cNvSpPr/>
          <p:nvPr/>
        </p:nvSpPr>
        <p:spPr>
          <a:xfrm>
            <a:off x="10054412" y="7226313"/>
            <a:ext cx="5278926" cy="44960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75" name="FeatureMap1…"/>
          <p:cNvSpPr txBox="1"/>
          <p:nvPr/>
        </p:nvSpPr>
        <p:spPr>
          <a:xfrm>
            <a:off x="16319924" y="7024516"/>
            <a:ext cx="2361708" cy="100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{50x75}</a:t>
            </a:r>
          </a:p>
        </p:txBody>
      </p:sp>
      <p:sp>
        <p:nvSpPr>
          <p:cNvPr id="1176" name="Rectangle"/>
          <p:cNvSpPr/>
          <p:nvPr/>
        </p:nvSpPr>
        <p:spPr>
          <a:xfrm>
            <a:off x="9622894" y="1504516"/>
            <a:ext cx="4423952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77" name="Rectangle"/>
          <p:cNvSpPr/>
          <p:nvPr/>
        </p:nvSpPr>
        <p:spPr>
          <a:xfrm>
            <a:off x="9804774" y="1504516"/>
            <a:ext cx="4423953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78" name="Rectangle"/>
          <p:cNvSpPr/>
          <p:nvPr/>
        </p:nvSpPr>
        <p:spPr>
          <a:xfrm>
            <a:off x="10020735" y="1544214"/>
            <a:ext cx="5027191" cy="4496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79" name="* Stride = 2…"/>
          <p:cNvSpPr txBox="1"/>
          <p:nvPr/>
        </p:nvSpPr>
        <p:spPr>
          <a:xfrm>
            <a:off x="16311457" y="8138356"/>
            <a:ext cx="1407946" cy="82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Stride = 2</a:t>
            </a:r>
          </a:p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zero-padding </a:t>
            </a:r>
          </a:p>
        </p:txBody>
      </p:sp>
      <p:sp>
        <p:nvSpPr>
          <p:cNvPr id="1180" name="Equation"/>
          <p:cNvSpPr txBox="1"/>
          <p:nvPr/>
        </p:nvSpPr>
        <p:spPr>
          <a:xfrm flipH="1" rot="18145042">
            <a:off x="9483852" y="9563317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181" name="Equation"/>
          <p:cNvSpPr txBox="1"/>
          <p:nvPr/>
        </p:nvSpPr>
        <p:spPr>
          <a:xfrm flipH="1" rot="18145042">
            <a:off x="9483852" y="3677239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182" name="Line"/>
          <p:cNvSpPr/>
          <p:nvPr/>
        </p:nvSpPr>
        <p:spPr>
          <a:xfrm>
            <a:off x="13887611" y="5937133"/>
            <a:ext cx="252323" cy="5272391"/>
          </a:xfrm>
          <a:prstGeom prst="line">
            <a:avLst/>
          </a:prstGeom>
          <a:ln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3" name="Line"/>
          <p:cNvSpPr/>
          <p:nvPr/>
        </p:nvSpPr>
        <p:spPr>
          <a:xfrm>
            <a:off x="10160863" y="1648778"/>
            <a:ext cx="144427" cy="5493929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4" name="FeatureMap2…"/>
          <p:cNvSpPr txBox="1"/>
          <p:nvPr/>
        </p:nvSpPr>
        <p:spPr>
          <a:xfrm>
            <a:off x="16127127" y="3479360"/>
            <a:ext cx="2548822" cy="100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FeatureMap2</a:t>
            </a:r>
          </a:p>
          <a:p>
            <a:pPr>
              <a:spcBef>
                <a:spcPts val="0"/>
              </a:spcBef>
              <a:defRPr sz="1600"/>
            </a:pPr>
            <a:r>
              <a:t>400 Feature Maps</a:t>
            </a:r>
          </a:p>
          <a:p>
            <a:pPr>
              <a:spcBef>
                <a:spcPts val="0"/>
              </a:spcBef>
              <a:defRPr sz="1600"/>
            </a:pPr>
            <a:r>
              <a:t>25 x 37.5 (25 x 38)  </a:t>
            </a:r>
          </a:p>
        </p:txBody>
      </p:sp>
      <p:sp>
        <p:nvSpPr>
          <p:cNvPr id="1185" name="Rectangle"/>
          <p:cNvSpPr txBox="1"/>
          <p:nvPr/>
        </p:nvSpPr>
        <p:spPr>
          <a:xfrm>
            <a:off x="16210205" y="1556277"/>
            <a:ext cx="4792789" cy="72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186" name="2"/>
          <p:cNvSpPr txBox="1"/>
          <p:nvPr/>
        </p:nvSpPr>
        <p:spPr>
          <a:xfrm>
            <a:off x="9844877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87" name="3"/>
          <p:cNvSpPr txBox="1"/>
          <p:nvPr/>
        </p:nvSpPr>
        <p:spPr>
          <a:xfrm>
            <a:off x="9642830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88" name="i=1"/>
          <p:cNvSpPr txBox="1"/>
          <p:nvPr/>
        </p:nvSpPr>
        <p:spPr>
          <a:xfrm>
            <a:off x="10005461" y="5674456"/>
            <a:ext cx="317870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189" name="2"/>
          <p:cNvSpPr txBox="1"/>
          <p:nvPr/>
        </p:nvSpPr>
        <p:spPr>
          <a:xfrm>
            <a:off x="9770987" y="5674830"/>
            <a:ext cx="219779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90" name="3"/>
          <p:cNvSpPr txBox="1"/>
          <p:nvPr/>
        </p:nvSpPr>
        <p:spPr>
          <a:xfrm>
            <a:off x="9586251" y="5674830"/>
            <a:ext cx="219778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91" name="k - previous level depth index…"/>
          <p:cNvSpPr txBox="1"/>
          <p:nvPr/>
        </p:nvSpPr>
        <p:spPr>
          <a:xfrm>
            <a:off x="17069981" y="2238343"/>
            <a:ext cx="1496746" cy="37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192" name="Line"/>
          <p:cNvSpPr/>
          <p:nvPr/>
        </p:nvSpPr>
        <p:spPr>
          <a:xfrm>
            <a:off x="16417146" y="1158920"/>
            <a:ext cx="1280735" cy="4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3" name="Rectangle"/>
          <p:cNvSpPr txBox="1"/>
          <p:nvPr/>
        </p:nvSpPr>
        <p:spPr>
          <a:xfrm>
            <a:off x="17725831" y="942808"/>
            <a:ext cx="940403" cy="44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194" name="activation"/>
          <p:cNvSpPr txBox="1"/>
          <p:nvPr/>
        </p:nvSpPr>
        <p:spPr>
          <a:xfrm>
            <a:off x="16905733" y="928165"/>
            <a:ext cx="594792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195" name="Line"/>
          <p:cNvSpPr/>
          <p:nvPr/>
        </p:nvSpPr>
        <p:spPr>
          <a:xfrm>
            <a:off x="14268900" y="5928743"/>
            <a:ext cx="774507" cy="5277059"/>
          </a:xfrm>
          <a:prstGeom prst="line">
            <a:avLst/>
          </a:prstGeom>
          <a:ln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6" name="k=1"/>
          <p:cNvSpPr txBox="1"/>
          <p:nvPr/>
        </p:nvSpPr>
        <p:spPr>
          <a:xfrm>
            <a:off x="10072323" y="11386472"/>
            <a:ext cx="353313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1197" name="24,38"/>
          <p:cNvSpPr txBox="1"/>
          <p:nvPr/>
        </p:nvSpPr>
        <p:spPr>
          <a:xfrm>
            <a:off x="14543568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24,38</a:t>
            </a:r>
          </a:p>
        </p:txBody>
      </p:sp>
      <p:sp>
        <p:nvSpPr>
          <p:cNvPr id="1198" name="49, 74"/>
          <p:cNvSpPr txBox="1"/>
          <p:nvPr/>
        </p:nvSpPr>
        <p:spPr>
          <a:xfrm>
            <a:off x="14908085" y="1149490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199" name="48, 74"/>
          <p:cNvSpPr txBox="1"/>
          <p:nvPr/>
        </p:nvSpPr>
        <p:spPr>
          <a:xfrm>
            <a:off x="14908085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200" name="Line"/>
          <p:cNvSpPr/>
          <p:nvPr/>
        </p:nvSpPr>
        <p:spPr>
          <a:xfrm>
            <a:off x="14721533" y="5941159"/>
            <a:ext cx="1250907" cy="5272391"/>
          </a:xfrm>
          <a:prstGeom prst="line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1" name="Convolution Layer 3"/>
          <p:cNvSpPr txBox="1"/>
          <p:nvPr/>
        </p:nvSpPr>
        <p:spPr>
          <a:xfrm>
            <a:off x="369040" y="3052705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3</a:t>
            </a:r>
          </a:p>
        </p:txBody>
      </p:sp>
      <p:sp>
        <p:nvSpPr>
          <p:cNvPr id="1202" name="Convolution Layer 2"/>
          <p:cNvSpPr txBox="1"/>
          <p:nvPr/>
        </p:nvSpPr>
        <p:spPr>
          <a:xfrm>
            <a:off x="369040" y="8951176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2</a:t>
            </a:r>
          </a:p>
        </p:txBody>
      </p:sp>
      <p:sp>
        <p:nvSpPr>
          <p:cNvPr id="1203" name="Rectangle"/>
          <p:cNvSpPr/>
          <p:nvPr/>
        </p:nvSpPr>
        <p:spPr>
          <a:xfrm>
            <a:off x="13977697" y="11277070"/>
            <a:ext cx="1352080" cy="68048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04" name="Rectangle"/>
          <p:cNvSpPr/>
          <p:nvPr/>
        </p:nvSpPr>
        <p:spPr>
          <a:xfrm>
            <a:off x="14890281" y="11260500"/>
            <a:ext cx="1315163" cy="680482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05" name="Rectangle"/>
          <p:cNvSpPr/>
          <p:nvPr/>
        </p:nvSpPr>
        <p:spPr>
          <a:xfrm>
            <a:off x="15777497" y="11260500"/>
            <a:ext cx="1315163" cy="680482"/>
          </a:xfrm>
          <a:prstGeom prst="rect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06" name="?"/>
          <p:cNvSpPr txBox="1"/>
          <p:nvPr/>
        </p:nvSpPr>
        <p:spPr>
          <a:xfrm>
            <a:off x="15149197" y="11681032"/>
            <a:ext cx="210301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?</a:t>
            </a:r>
          </a:p>
        </p:txBody>
      </p:sp>
      <p:sp>
        <p:nvSpPr>
          <p:cNvPr id="1207" name="24,37"/>
          <p:cNvSpPr txBox="1"/>
          <p:nvPr/>
        </p:nvSpPr>
        <p:spPr>
          <a:xfrm>
            <a:off x="14061160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24,37</a:t>
            </a:r>
          </a:p>
        </p:txBody>
      </p:sp>
      <p:sp>
        <p:nvSpPr>
          <p:cNvPr id="1208" name="24,36"/>
          <p:cNvSpPr txBox="1"/>
          <p:nvPr/>
        </p:nvSpPr>
        <p:spPr>
          <a:xfrm>
            <a:off x="13563306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24,36</a:t>
            </a:r>
          </a:p>
        </p:txBody>
      </p:sp>
      <p:sp>
        <p:nvSpPr>
          <p:cNvPr id="1209" name="24,35"/>
          <p:cNvSpPr txBox="1"/>
          <p:nvPr/>
        </p:nvSpPr>
        <p:spPr>
          <a:xfrm>
            <a:off x="13060402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24,35</a:t>
            </a:r>
          </a:p>
        </p:txBody>
      </p:sp>
      <p:sp>
        <p:nvSpPr>
          <p:cNvPr id="1210" name="24,34"/>
          <p:cNvSpPr txBox="1"/>
          <p:nvPr/>
        </p:nvSpPr>
        <p:spPr>
          <a:xfrm>
            <a:off x="12587165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24,34</a:t>
            </a:r>
          </a:p>
        </p:txBody>
      </p:sp>
      <p:sp>
        <p:nvSpPr>
          <p:cNvPr id="1211" name="48, 73"/>
          <p:cNvSpPr txBox="1"/>
          <p:nvPr/>
        </p:nvSpPr>
        <p:spPr>
          <a:xfrm>
            <a:off x="14454322" y="11264070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212" name="49, 73"/>
          <p:cNvSpPr txBox="1"/>
          <p:nvPr/>
        </p:nvSpPr>
        <p:spPr>
          <a:xfrm>
            <a:off x="14454322" y="11494909"/>
            <a:ext cx="416651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213" name="48, 72"/>
          <p:cNvSpPr txBox="1"/>
          <p:nvPr/>
        </p:nvSpPr>
        <p:spPr>
          <a:xfrm>
            <a:off x="13998660" y="1126309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214" name="49, 72"/>
          <p:cNvSpPr txBox="1"/>
          <p:nvPr/>
        </p:nvSpPr>
        <p:spPr>
          <a:xfrm>
            <a:off x="13998660" y="11499856"/>
            <a:ext cx="416651" cy="23490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215" name="0,0"/>
          <p:cNvSpPr txBox="1"/>
          <p:nvPr/>
        </p:nvSpPr>
        <p:spPr>
          <a:xfrm>
            <a:off x="10057588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216" name="0,1"/>
          <p:cNvSpPr txBox="1"/>
          <p:nvPr/>
        </p:nvSpPr>
        <p:spPr>
          <a:xfrm>
            <a:off x="10482003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217" name="0,2"/>
          <p:cNvSpPr txBox="1"/>
          <p:nvPr/>
        </p:nvSpPr>
        <p:spPr>
          <a:xfrm>
            <a:off x="10898043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218" name="0,3"/>
          <p:cNvSpPr txBox="1"/>
          <p:nvPr/>
        </p:nvSpPr>
        <p:spPr>
          <a:xfrm>
            <a:off x="11315671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219" name="1,0"/>
          <p:cNvSpPr txBox="1"/>
          <p:nvPr/>
        </p:nvSpPr>
        <p:spPr>
          <a:xfrm>
            <a:off x="10057588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220" name="1,1"/>
          <p:cNvSpPr txBox="1"/>
          <p:nvPr/>
        </p:nvSpPr>
        <p:spPr>
          <a:xfrm>
            <a:off x="10482003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221" name="1,2"/>
          <p:cNvSpPr txBox="1"/>
          <p:nvPr/>
        </p:nvSpPr>
        <p:spPr>
          <a:xfrm>
            <a:off x="10898043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222" name="1,3"/>
          <p:cNvSpPr txBox="1"/>
          <p:nvPr/>
        </p:nvSpPr>
        <p:spPr>
          <a:xfrm>
            <a:off x="11315671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223" name="2,0"/>
          <p:cNvSpPr txBox="1"/>
          <p:nvPr/>
        </p:nvSpPr>
        <p:spPr>
          <a:xfrm>
            <a:off x="10049121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224" name="2,1"/>
          <p:cNvSpPr txBox="1"/>
          <p:nvPr/>
        </p:nvSpPr>
        <p:spPr>
          <a:xfrm>
            <a:off x="10473536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225" name="2,2"/>
          <p:cNvSpPr txBox="1"/>
          <p:nvPr/>
        </p:nvSpPr>
        <p:spPr>
          <a:xfrm>
            <a:off x="10889576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226" name="2,3"/>
          <p:cNvSpPr txBox="1"/>
          <p:nvPr/>
        </p:nvSpPr>
        <p:spPr>
          <a:xfrm>
            <a:off x="11307204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227" name="Rectangle"/>
          <p:cNvSpPr/>
          <p:nvPr/>
        </p:nvSpPr>
        <p:spPr>
          <a:xfrm>
            <a:off x="10059175" y="7231853"/>
            <a:ext cx="1262868" cy="71576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28" name="0,0"/>
          <p:cNvSpPr txBox="1"/>
          <p:nvPr/>
        </p:nvSpPr>
        <p:spPr>
          <a:xfrm>
            <a:off x="10040655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229" name="0,1"/>
          <p:cNvSpPr txBox="1"/>
          <p:nvPr/>
        </p:nvSpPr>
        <p:spPr>
          <a:xfrm>
            <a:off x="1046507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230" name="0,2"/>
          <p:cNvSpPr txBox="1"/>
          <p:nvPr/>
        </p:nvSpPr>
        <p:spPr>
          <a:xfrm>
            <a:off x="1088111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231" name="0,3"/>
          <p:cNvSpPr txBox="1"/>
          <p:nvPr/>
        </p:nvSpPr>
        <p:spPr>
          <a:xfrm>
            <a:off x="11298738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232" name="1,0"/>
          <p:cNvSpPr txBox="1"/>
          <p:nvPr/>
        </p:nvSpPr>
        <p:spPr>
          <a:xfrm>
            <a:off x="10040655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233" name="1,1"/>
          <p:cNvSpPr txBox="1"/>
          <p:nvPr/>
        </p:nvSpPr>
        <p:spPr>
          <a:xfrm>
            <a:off x="1046507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234" name="1,2"/>
          <p:cNvSpPr txBox="1"/>
          <p:nvPr/>
        </p:nvSpPr>
        <p:spPr>
          <a:xfrm>
            <a:off x="1088111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235" name="1,3"/>
          <p:cNvSpPr txBox="1"/>
          <p:nvPr/>
        </p:nvSpPr>
        <p:spPr>
          <a:xfrm>
            <a:off x="11298738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236" name="2,0"/>
          <p:cNvSpPr txBox="1"/>
          <p:nvPr/>
        </p:nvSpPr>
        <p:spPr>
          <a:xfrm>
            <a:off x="10032188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237" name="2,1"/>
          <p:cNvSpPr txBox="1"/>
          <p:nvPr/>
        </p:nvSpPr>
        <p:spPr>
          <a:xfrm>
            <a:off x="1045660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238" name="2,2"/>
          <p:cNvSpPr txBox="1"/>
          <p:nvPr/>
        </p:nvSpPr>
        <p:spPr>
          <a:xfrm>
            <a:off x="1087264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239" name="2,3"/>
          <p:cNvSpPr txBox="1"/>
          <p:nvPr/>
        </p:nvSpPr>
        <p:spPr>
          <a:xfrm>
            <a:off x="11290271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240" name="?"/>
          <p:cNvSpPr txBox="1"/>
          <p:nvPr/>
        </p:nvSpPr>
        <p:spPr>
          <a:xfrm>
            <a:off x="15337173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241" name="?"/>
          <p:cNvSpPr txBox="1"/>
          <p:nvPr/>
        </p:nvSpPr>
        <p:spPr>
          <a:xfrm>
            <a:off x="15775909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242" name="?"/>
          <p:cNvSpPr txBox="1"/>
          <p:nvPr/>
        </p:nvSpPr>
        <p:spPr>
          <a:xfrm>
            <a:off x="16218441" y="11264070"/>
            <a:ext cx="421377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243" name="?"/>
          <p:cNvSpPr txBox="1"/>
          <p:nvPr/>
        </p:nvSpPr>
        <p:spPr>
          <a:xfrm>
            <a:off x="16643734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244" name="Rectangle"/>
          <p:cNvSpPr/>
          <p:nvPr/>
        </p:nvSpPr>
        <p:spPr>
          <a:xfrm rot="16200000">
            <a:off x="12552666" y="9172241"/>
            <a:ext cx="264768" cy="5270433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45" name="Padding 1/1"/>
          <p:cNvSpPr txBox="1"/>
          <p:nvPr/>
        </p:nvSpPr>
        <p:spPr>
          <a:xfrm>
            <a:off x="12362407" y="11688407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"/>
          <p:cNvSpPr/>
          <p:nvPr/>
        </p:nvSpPr>
        <p:spPr>
          <a:xfrm>
            <a:off x="9647506" y="7235558"/>
            <a:ext cx="4867759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48" name="Rectangle"/>
          <p:cNvSpPr/>
          <p:nvPr/>
        </p:nvSpPr>
        <p:spPr>
          <a:xfrm>
            <a:off x="9829386" y="7235558"/>
            <a:ext cx="4867758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49" name="Rectangle"/>
          <p:cNvSpPr/>
          <p:nvPr/>
        </p:nvSpPr>
        <p:spPr>
          <a:xfrm>
            <a:off x="10054412" y="7226313"/>
            <a:ext cx="5278926" cy="44960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50" name="FeatureMap1…"/>
          <p:cNvSpPr txBox="1"/>
          <p:nvPr/>
        </p:nvSpPr>
        <p:spPr>
          <a:xfrm>
            <a:off x="16319924" y="7024516"/>
            <a:ext cx="2361708" cy="100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{50x75}</a:t>
            </a:r>
          </a:p>
        </p:txBody>
      </p:sp>
      <p:sp>
        <p:nvSpPr>
          <p:cNvPr id="1251" name="Rectangle"/>
          <p:cNvSpPr/>
          <p:nvPr/>
        </p:nvSpPr>
        <p:spPr>
          <a:xfrm>
            <a:off x="9622894" y="1504516"/>
            <a:ext cx="4423952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52" name="Rectangle"/>
          <p:cNvSpPr/>
          <p:nvPr/>
        </p:nvSpPr>
        <p:spPr>
          <a:xfrm>
            <a:off x="9804774" y="1504516"/>
            <a:ext cx="4423953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53" name="Rectangle"/>
          <p:cNvSpPr/>
          <p:nvPr/>
        </p:nvSpPr>
        <p:spPr>
          <a:xfrm>
            <a:off x="10020735" y="1544214"/>
            <a:ext cx="5027191" cy="4496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54" name="* Stride = 2…"/>
          <p:cNvSpPr txBox="1"/>
          <p:nvPr/>
        </p:nvSpPr>
        <p:spPr>
          <a:xfrm>
            <a:off x="16311457" y="8138356"/>
            <a:ext cx="1407946" cy="82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Stride = 2</a:t>
            </a:r>
          </a:p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zero-padding </a:t>
            </a:r>
          </a:p>
        </p:txBody>
      </p:sp>
      <p:sp>
        <p:nvSpPr>
          <p:cNvPr id="1255" name="Equation"/>
          <p:cNvSpPr txBox="1"/>
          <p:nvPr/>
        </p:nvSpPr>
        <p:spPr>
          <a:xfrm flipH="1" rot="18145042">
            <a:off x="9483852" y="9563317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256" name="Equation"/>
          <p:cNvSpPr txBox="1"/>
          <p:nvPr/>
        </p:nvSpPr>
        <p:spPr>
          <a:xfrm flipH="1" rot="18145042">
            <a:off x="9483852" y="3677239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257" name="Line"/>
          <p:cNvSpPr/>
          <p:nvPr/>
        </p:nvSpPr>
        <p:spPr>
          <a:xfrm>
            <a:off x="13887611" y="5937133"/>
            <a:ext cx="252323" cy="5272391"/>
          </a:xfrm>
          <a:prstGeom prst="line">
            <a:avLst/>
          </a:prstGeom>
          <a:ln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8" name="Line"/>
          <p:cNvSpPr/>
          <p:nvPr/>
        </p:nvSpPr>
        <p:spPr>
          <a:xfrm>
            <a:off x="10160863" y="1648778"/>
            <a:ext cx="144427" cy="5493929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9" name="FeatureMap2…"/>
          <p:cNvSpPr txBox="1"/>
          <p:nvPr/>
        </p:nvSpPr>
        <p:spPr>
          <a:xfrm>
            <a:off x="16127127" y="3479360"/>
            <a:ext cx="2548822" cy="100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FeatureMap2</a:t>
            </a:r>
          </a:p>
          <a:p>
            <a:pPr>
              <a:spcBef>
                <a:spcPts val="0"/>
              </a:spcBef>
              <a:defRPr sz="1600"/>
            </a:pPr>
            <a:r>
              <a:t>400 Feature Maps</a:t>
            </a:r>
          </a:p>
          <a:p>
            <a:pPr>
              <a:spcBef>
                <a:spcPts val="0"/>
              </a:spcBef>
              <a:defRPr sz="1600"/>
            </a:pPr>
            <a:r>
              <a:t>25 x 37.5 (25 x 38)  </a:t>
            </a:r>
          </a:p>
        </p:txBody>
      </p:sp>
      <p:sp>
        <p:nvSpPr>
          <p:cNvPr id="1260" name="Rectangle"/>
          <p:cNvSpPr txBox="1"/>
          <p:nvPr/>
        </p:nvSpPr>
        <p:spPr>
          <a:xfrm>
            <a:off x="16210205" y="1556277"/>
            <a:ext cx="4792789" cy="72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261" name="2"/>
          <p:cNvSpPr txBox="1"/>
          <p:nvPr/>
        </p:nvSpPr>
        <p:spPr>
          <a:xfrm>
            <a:off x="9844877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2" name="3"/>
          <p:cNvSpPr txBox="1"/>
          <p:nvPr/>
        </p:nvSpPr>
        <p:spPr>
          <a:xfrm>
            <a:off x="9642830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3" name="i=1"/>
          <p:cNvSpPr txBox="1"/>
          <p:nvPr/>
        </p:nvSpPr>
        <p:spPr>
          <a:xfrm>
            <a:off x="10005461" y="5674456"/>
            <a:ext cx="317870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264" name="2"/>
          <p:cNvSpPr txBox="1"/>
          <p:nvPr/>
        </p:nvSpPr>
        <p:spPr>
          <a:xfrm>
            <a:off x="9770987" y="5674830"/>
            <a:ext cx="219779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5" name="3"/>
          <p:cNvSpPr txBox="1"/>
          <p:nvPr/>
        </p:nvSpPr>
        <p:spPr>
          <a:xfrm>
            <a:off x="9586251" y="5674830"/>
            <a:ext cx="219778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6" name="k - previous level depth index…"/>
          <p:cNvSpPr txBox="1"/>
          <p:nvPr/>
        </p:nvSpPr>
        <p:spPr>
          <a:xfrm>
            <a:off x="17069981" y="2238343"/>
            <a:ext cx="1496746" cy="37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267" name="Line"/>
          <p:cNvSpPr/>
          <p:nvPr/>
        </p:nvSpPr>
        <p:spPr>
          <a:xfrm>
            <a:off x="16417146" y="1158920"/>
            <a:ext cx="1280735" cy="4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68" name="Rectangle"/>
          <p:cNvSpPr txBox="1"/>
          <p:nvPr/>
        </p:nvSpPr>
        <p:spPr>
          <a:xfrm>
            <a:off x="17725831" y="942808"/>
            <a:ext cx="940403" cy="44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269" name="activation"/>
          <p:cNvSpPr txBox="1"/>
          <p:nvPr/>
        </p:nvSpPr>
        <p:spPr>
          <a:xfrm>
            <a:off x="16905733" y="928165"/>
            <a:ext cx="594792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270" name="Line"/>
          <p:cNvSpPr/>
          <p:nvPr/>
        </p:nvSpPr>
        <p:spPr>
          <a:xfrm>
            <a:off x="14268900" y="5928743"/>
            <a:ext cx="774507" cy="5277059"/>
          </a:xfrm>
          <a:prstGeom prst="line">
            <a:avLst/>
          </a:prstGeom>
          <a:ln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1" name="k=1"/>
          <p:cNvSpPr txBox="1"/>
          <p:nvPr/>
        </p:nvSpPr>
        <p:spPr>
          <a:xfrm>
            <a:off x="10072323" y="11386472"/>
            <a:ext cx="353313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1272" name="24,38"/>
          <p:cNvSpPr txBox="1"/>
          <p:nvPr/>
        </p:nvSpPr>
        <p:spPr>
          <a:xfrm>
            <a:off x="14543568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24,38</a:t>
            </a:r>
          </a:p>
        </p:txBody>
      </p:sp>
      <p:sp>
        <p:nvSpPr>
          <p:cNvPr id="1273" name="49, 74"/>
          <p:cNvSpPr txBox="1"/>
          <p:nvPr/>
        </p:nvSpPr>
        <p:spPr>
          <a:xfrm>
            <a:off x="14908085" y="1149490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274" name="48, 74"/>
          <p:cNvSpPr txBox="1"/>
          <p:nvPr/>
        </p:nvSpPr>
        <p:spPr>
          <a:xfrm>
            <a:off x="14908085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275" name="Line"/>
          <p:cNvSpPr/>
          <p:nvPr/>
        </p:nvSpPr>
        <p:spPr>
          <a:xfrm>
            <a:off x="14721533" y="5941159"/>
            <a:ext cx="1250907" cy="5272391"/>
          </a:xfrm>
          <a:prstGeom prst="line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Convolution Layer 3"/>
          <p:cNvSpPr txBox="1"/>
          <p:nvPr/>
        </p:nvSpPr>
        <p:spPr>
          <a:xfrm>
            <a:off x="369040" y="3052705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3</a:t>
            </a:r>
          </a:p>
        </p:txBody>
      </p:sp>
      <p:sp>
        <p:nvSpPr>
          <p:cNvPr id="1277" name="Convolution Layer 2"/>
          <p:cNvSpPr txBox="1"/>
          <p:nvPr/>
        </p:nvSpPr>
        <p:spPr>
          <a:xfrm>
            <a:off x="369040" y="8951176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2</a:t>
            </a:r>
          </a:p>
        </p:txBody>
      </p:sp>
      <p:sp>
        <p:nvSpPr>
          <p:cNvPr id="1278" name="Rectangle"/>
          <p:cNvSpPr/>
          <p:nvPr/>
        </p:nvSpPr>
        <p:spPr>
          <a:xfrm>
            <a:off x="13977697" y="11277070"/>
            <a:ext cx="1352080" cy="68048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79" name="Rectangle"/>
          <p:cNvSpPr/>
          <p:nvPr/>
        </p:nvSpPr>
        <p:spPr>
          <a:xfrm>
            <a:off x="14890281" y="11260500"/>
            <a:ext cx="1315163" cy="680482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80" name="Rectangle"/>
          <p:cNvSpPr/>
          <p:nvPr/>
        </p:nvSpPr>
        <p:spPr>
          <a:xfrm>
            <a:off x="15777497" y="11260500"/>
            <a:ext cx="1315163" cy="680482"/>
          </a:xfrm>
          <a:prstGeom prst="rect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81" name="?"/>
          <p:cNvSpPr txBox="1"/>
          <p:nvPr/>
        </p:nvSpPr>
        <p:spPr>
          <a:xfrm>
            <a:off x="15149197" y="11681032"/>
            <a:ext cx="210301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?</a:t>
            </a:r>
          </a:p>
        </p:txBody>
      </p:sp>
      <p:sp>
        <p:nvSpPr>
          <p:cNvPr id="1282" name="24,37"/>
          <p:cNvSpPr txBox="1"/>
          <p:nvPr/>
        </p:nvSpPr>
        <p:spPr>
          <a:xfrm>
            <a:off x="14061160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24,37</a:t>
            </a:r>
          </a:p>
        </p:txBody>
      </p:sp>
      <p:sp>
        <p:nvSpPr>
          <p:cNvPr id="1283" name="24,36"/>
          <p:cNvSpPr txBox="1"/>
          <p:nvPr/>
        </p:nvSpPr>
        <p:spPr>
          <a:xfrm>
            <a:off x="13563306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24,36</a:t>
            </a:r>
          </a:p>
        </p:txBody>
      </p:sp>
      <p:sp>
        <p:nvSpPr>
          <p:cNvPr id="1284" name="24,35"/>
          <p:cNvSpPr txBox="1"/>
          <p:nvPr/>
        </p:nvSpPr>
        <p:spPr>
          <a:xfrm>
            <a:off x="13060402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24,35</a:t>
            </a:r>
          </a:p>
        </p:txBody>
      </p:sp>
      <p:sp>
        <p:nvSpPr>
          <p:cNvPr id="1285" name="24,34"/>
          <p:cNvSpPr txBox="1"/>
          <p:nvPr/>
        </p:nvSpPr>
        <p:spPr>
          <a:xfrm>
            <a:off x="12587165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24,34</a:t>
            </a:r>
          </a:p>
        </p:txBody>
      </p:sp>
      <p:sp>
        <p:nvSpPr>
          <p:cNvPr id="1286" name="48, 73"/>
          <p:cNvSpPr txBox="1"/>
          <p:nvPr/>
        </p:nvSpPr>
        <p:spPr>
          <a:xfrm>
            <a:off x="14454322" y="11264070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287" name="49, 73"/>
          <p:cNvSpPr txBox="1"/>
          <p:nvPr/>
        </p:nvSpPr>
        <p:spPr>
          <a:xfrm>
            <a:off x="14454322" y="11494909"/>
            <a:ext cx="416651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288" name="48, 72"/>
          <p:cNvSpPr txBox="1"/>
          <p:nvPr/>
        </p:nvSpPr>
        <p:spPr>
          <a:xfrm>
            <a:off x="13998660" y="1126309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289" name="49, 72"/>
          <p:cNvSpPr txBox="1"/>
          <p:nvPr/>
        </p:nvSpPr>
        <p:spPr>
          <a:xfrm>
            <a:off x="13998660" y="11499856"/>
            <a:ext cx="416651" cy="234909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290" name="0,0"/>
          <p:cNvSpPr txBox="1"/>
          <p:nvPr/>
        </p:nvSpPr>
        <p:spPr>
          <a:xfrm>
            <a:off x="10057588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291" name="0,1"/>
          <p:cNvSpPr txBox="1"/>
          <p:nvPr/>
        </p:nvSpPr>
        <p:spPr>
          <a:xfrm>
            <a:off x="10482003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292" name="0,2"/>
          <p:cNvSpPr txBox="1"/>
          <p:nvPr/>
        </p:nvSpPr>
        <p:spPr>
          <a:xfrm>
            <a:off x="10898043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293" name="0,3"/>
          <p:cNvSpPr txBox="1"/>
          <p:nvPr/>
        </p:nvSpPr>
        <p:spPr>
          <a:xfrm>
            <a:off x="11315671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294" name="1,0"/>
          <p:cNvSpPr txBox="1"/>
          <p:nvPr/>
        </p:nvSpPr>
        <p:spPr>
          <a:xfrm>
            <a:off x="10057588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295" name="1,1"/>
          <p:cNvSpPr txBox="1"/>
          <p:nvPr/>
        </p:nvSpPr>
        <p:spPr>
          <a:xfrm>
            <a:off x="10482003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296" name="1,2"/>
          <p:cNvSpPr txBox="1"/>
          <p:nvPr/>
        </p:nvSpPr>
        <p:spPr>
          <a:xfrm>
            <a:off x="10898043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297" name="1,3"/>
          <p:cNvSpPr txBox="1"/>
          <p:nvPr/>
        </p:nvSpPr>
        <p:spPr>
          <a:xfrm>
            <a:off x="11315671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298" name="2,0"/>
          <p:cNvSpPr txBox="1"/>
          <p:nvPr/>
        </p:nvSpPr>
        <p:spPr>
          <a:xfrm>
            <a:off x="10049121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299" name="2,1"/>
          <p:cNvSpPr txBox="1"/>
          <p:nvPr/>
        </p:nvSpPr>
        <p:spPr>
          <a:xfrm>
            <a:off x="10473536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300" name="2,2"/>
          <p:cNvSpPr txBox="1"/>
          <p:nvPr/>
        </p:nvSpPr>
        <p:spPr>
          <a:xfrm>
            <a:off x="10889576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301" name="2,3"/>
          <p:cNvSpPr txBox="1"/>
          <p:nvPr/>
        </p:nvSpPr>
        <p:spPr>
          <a:xfrm>
            <a:off x="11307204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302" name="Rectangle"/>
          <p:cNvSpPr/>
          <p:nvPr/>
        </p:nvSpPr>
        <p:spPr>
          <a:xfrm>
            <a:off x="10059175" y="7231853"/>
            <a:ext cx="1262868" cy="715763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03" name="0,0"/>
          <p:cNvSpPr txBox="1"/>
          <p:nvPr/>
        </p:nvSpPr>
        <p:spPr>
          <a:xfrm>
            <a:off x="10040655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304" name="0,1"/>
          <p:cNvSpPr txBox="1"/>
          <p:nvPr/>
        </p:nvSpPr>
        <p:spPr>
          <a:xfrm>
            <a:off x="1046507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305" name="0,2"/>
          <p:cNvSpPr txBox="1"/>
          <p:nvPr/>
        </p:nvSpPr>
        <p:spPr>
          <a:xfrm>
            <a:off x="1088111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306" name="0,3"/>
          <p:cNvSpPr txBox="1"/>
          <p:nvPr/>
        </p:nvSpPr>
        <p:spPr>
          <a:xfrm>
            <a:off x="11298738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307" name="1,0"/>
          <p:cNvSpPr txBox="1"/>
          <p:nvPr/>
        </p:nvSpPr>
        <p:spPr>
          <a:xfrm>
            <a:off x="10040655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308" name="1,1"/>
          <p:cNvSpPr txBox="1"/>
          <p:nvPr/>
        </p:nvSpPr>
        <p:spPr>
          <a:xfrm>
            <a:off x="1046507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309" name="1,2"/>
          <p:cNvSpPr txBox="1"/>
          <p:nvPr/>
        </p:nvSpPr>
        <p:spPr>
          <a:xfrm>
            <a:off x="1088111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310" name="1,3"/>
          <p:cNvSpPr txBox="1"/>
          <p:nvPr/>
        </p:nvSpPr>
        <p:spPr>
          <a:xfrm>
            <a:off x="11298738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311" name="2,0"/>
          <p:cNvSpPr txBox="1"/>
          <p:nvPr/>
        </p:nvSpPr>
        <p:spPr>
          <a:xfrm>
            <a:off x="10032188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312" name="2,1"/>
          <p:cNvSpPr txBox="1"/>
          <p:nvPr/>
        </p:nvSpPr>
        <p:spPr>
          <a:xfrm>
            <a:off x="1045660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313" name="2,2"/>
          <p:cNvSpPr txBox="1"/>
          <p:nvPr/>
        </p:nvSpPr>
        <p:spPr>
          <a:xfrm>
            <a:off x="1087264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314" name="2,3"/>
          <p:cNvSpPr txBox="1"/>
          <p:nvPr/>
        </p:nvSpPr>
        <p:spPr>
          <a:xfrm>
            <a:off x="11290271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315" name="?"/>
          <p:cNvSpPr txBox="1"/>
          <p:nvPr/>
        </p:nvSpPr>
        <p:spPr>
          <a:xfrm>
            <a:off x="15337173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16" name="?"/>
          <p:cNvSpPr txBox="1"/>
          <p:nvPr/>
        </p:nvSpPr>
        <p:spPr>
          <a:xfrm>
            <a:off x="15775909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17" name="?"/>
          <p:cNvSpPr txBox="1"/>
          <p:nvPr/>
        </p:nvSpPr>
        <p:spPr>
          <a:xfrm>
            <a:off x="16218441" y="11264070"/>
            <a:ext cx="421377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18" name="?"/>
          <p:cNvSpPr txBox="1"/>
          <p:nvPr/>
        </p:nvSpPr>
        <p:spPr>
          <a:xfrm>
            <a:off x="16643734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19" name="Rectangle"/>
          <p:cNvSpPr/>
          <p:nvPr/>
        </p:nvSpPr>
        <p:spPr>
          <a:xfrm rot="16200000">
            <a:off x="12598232" y="9210341"/>
            <a:ext cx="228601" cy="5270433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20" name="Rectangle"/>
          <p:cNvSpPr/>
          <p:nvPr/>
        </p:nvSpPr>
        <p:spPr>
          <a:xfrm>
            <a:off x="15326616" y="7230124"/>
            <a:ext cx="442494" cy="4725146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21" name="48, 75"/>
          <p:cNvSpPr txBox="1"/>
          <p:nvPr/>
        </p:nvSpPr>
        <p:spPr>
          <a:xfrm>
            <a:off x="15349749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48, 75</a:t>
            </a:r>
          </a:p>
        </p:txBody>
      </p:sp>
      <p:sp>
        <p:nvSpPr>
          <p:cNvPr id="1322" name="49, 75"/>
          <p:cNvSpPr txBox="1"/>
          <p:nvPr/>
        </p:nvSpPr>
        <p:spPr>
          <a:xfrm>
            <a:off x="15326616" y="1151147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49, 75</a:t>
            </a:r>
          </a:p>
        </p:txBody>
      </p:sp>
      <p:sp>
        <p:nvSpPr>
          <p:cNvPr id="1323" name="Padding 1/1"/>
          <p:cNvSpPr txBox="1"/>
          <p:nvPr/>
        </p:nvSpPr>
        <p:spPr>
          <a:xfrm>
            <a:off x="12362407" y="11688407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1324" name="Padding 1/4"/>
          <p:cNvSpPr txBox="1"/>
          <p:nvPr/>
        </p:nvSpPr>
        <p:spPr>
          <a:xfrm rot="16200000">
            <a:off x="15179474" y="9741074"/>
            <a:ext cx="736779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Rectangle"/>
          <p:cNvSpPr/>
          <p:nvPr/>
        </p:nvSpPr>
        <p:spPr>
          <a:xfrm>
            <a:off x="9647506" y="7235558"/>
            <a:ext cx="4867759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27" name="Rectangle"/>
          <p:cNvSpPr/>
          <p:nvPr/>
        </p:nvSpPr>
        <p:spPr>
          <a:xfrm>
            <a:off x="9829386" y="7235558"/>
            <a:ext cx="4867758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28" name="Rectangle"/>
          <p:cNvSpPr/>
          <p:nvPr/>
        </p:nvSpPr>
        <p:spPr>
          <a:xfrm>
            <a:off x="10054412" y="7226313"/>
            <a:ext cx="5278926" cy="44960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29" name="FeatureMap1…"/>
          <p:cNvSpPr txBox="1"/>
          <p:nvPr/>
        </p:nvSpPr>
        <p:spPr>
          <a:xfrm>
            <a:off x="16319924" y="7024516"/>
            <a:ext cx="2361708" cy="100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{50x75}</a:t>
            </a:r>
          </a:p>
        </p:txBody>
      </p:sp>
      <p:sp>
        <p:nvSpPr>
          <p:cNvPr id="1330" name="Rectangle"/>
          <p:cNvSpPr/>
          <p:nvPr/>
        </p:nvSpPr>
        <p:spPr>
          <a:xfrm>
            <a:off x="9622894" y="1504516"/>
            <a:ext cx="4423952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31" name="Rectangle"/>
          <p:cNvSpPr/>
          <p:nvPr/>
        </p:nvSpPr>
        <p:spPr>
          <a:xfrm>
            <a:off x="9804774" y="1504516"/>
            <a:ext cx="4423953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32" name="Rectangle"/>
          <p:cNvSpPr/>
          <p:nvPr/>
        </p:nvSpPr>
        <p:spPr>
          <a:xfrm>
            <a:off x="10020735" y="1544214"/>
            <a:ext cx="5027191" cy="4496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33" name="* Stride = 2…"/>
          <p:cNvSpPr txBox="1"/>
          <p:nvPr/>
        </p:nvSpPr>
        <p:spPr>
          <a:xfrm>
            <a:off x="16311457" y="8138356"/>
            <a:ext cx="1407946" cy="82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Stride = 2</a:t>
            </a:r>
          </a:p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zero-padding </a:t>
            </a:r>
          </a:p>
        </p:txBody>
      </p:sp>
      <p:sp>
        <p:nvSpPr>
          <p:cNvPr id="1334" name="Equation"/>
          <p:cNvSpPr txBox="1"/>
          <p:nvPr/>
        </p:nvSpPr>
        <p:spPr>
          <a:xfrm flipH="1" rot="18145042">
            <a:off x="9483852" y="9563317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335" name="Equation"/>
          <p:cNvSpPr txBox="1"/>
          <p:nvPr/>
        </p:nvSpPr>
        <p:spPr>
          <a:xfrm flipH="1" rot="18145042">
            <a:off x="9483852" y="3677239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336" name="Line"/>
          <p:cNvSpPr/>
          <p:nvPr/>
        </p:nvSpPr>
        <p:spPr>
          <a:xfrm flipH="1">
            <a:off x="13700944" y="5937133"/>
            <a:ext cx="186668" cy="5260279"/>
          </a:xfrm>
          <a:prstGeom prst="line">
            <a:avLst/>
          </a:prstGeom>
          <a:ln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7" name="Line"/>
          <p:cNvSpPr/>
          <p:nvPr/>
        </p:nvSpPr>
        <p:spPr>
          <a:xfrm>
            <a:off x="10160862" y="1648778"/>
            <a:ext cx="161651" cy="5210940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8" name="FeatureMap2…"/>
          <p:cNvSpPr txBox="1"/>
          <p:nvPr/>
        </p:nvSpPr>
        <p:spPr>
          <a:xfrm>
            <a:off x="16127127" y="3479360"/>
            <a:ext cx="2548822" cy="100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FeatureMap2</a:t>
            </a:r>
          </a:p>
          <a:p>
            <a:pPr>
              <a:spcBef>
                <a:spcPts val="0"/>
              </a:spcBef>
              <a:defRPr sz="1600"/>
            </a:pPr>
            <a:r>
              <a:t>400 Feature Maps</a:t>
            </a:r>
          </a:p>
          <a:p>
            <a:pPr>
              <a:spcBef>
                <a:spcPts val="0"/>
              </a:spcBef>
              <a:defRPr sz="1600"/>
            </a:pPr>
            <a:r>
              <a:t>25 x 37.5 (25 x 38)  </a:t>
            </a:r>
          </a:p>
        </p:txBody>
      </p:sp>
      <p:sp>
        <p:nvSpPr>
          <p:cNvPr id="1339" name="Rectangle"/>
          <p:cNvSpPr txBox="1"/>
          <p:nvPr/>
        </p:nvSpPr>
        <p:spPr>
          <a:xfrm>
            <a:off x="16210205" y="1556277"/>
            <a:ext cx="4792789" cy="72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340" name="2"/>
          <p:cNvSpPr txBox="1"/>
          <p:nvPr/>
        </p:nvSpPr>
        <p:spPr>
          <a:xfrm>
            <a:off x="9844877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41" name="3"/>
          <p:cNvSpPr txBox="1"/>
          <p:nvPr/>
        </p:nvSpPr>
        <p:spPr>
          <a:xfrm>
            <a:off x="9642830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2" name="i=1"/>
          <p:cNvSpPr txBox="1"/>
          <p:nvPr/>
        </p:nvSpPr>
        <p:spPr>
          <a:xfrm>
            <a:off x="10005461" y="5674456"/>
            <a:ext cx="317870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343" name="2"/>
          <p:cNvSpPr txBox="1"/>
          <p:nvPr/>
        </p:nvSpPr>
        <p:spPr>
          <a:xfrm>
            <a:off x="9770987" y="5674830"/>
            <a:ext cx="219779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44" name="3"/>
          <p:cNvSpPr txBox="1"/>
          <p:nvPr/>
        </p:nvSpPr>
        <p:spPr>
          <a:xfrm>
            <a:off x="9586251" y="5674830"/>
            <a:ext cx="219778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5" name="k - previous level depth index…"/>
          <p:cNvSpPr txBox="1"/>
          <p:nvPr/>
        </p:nvSpPr>
        <p:spPr>
          <a:xfrm>
            <a:off x="17069981" y="2238343"/>
            <a:ext cx="1496746" cy="37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346" name="Line"/>
          <p:cNvSpPr/>
          <p:nvPr/>
        </p:nvSpPr>
        <p:spPr>
          <a:xfrm>
            <a:off x="16417146" y="1158920"/>
            <a:ext cx="1280735" cy="4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7" name="Rectangle"/>
          <p:cNvSpPr txBox="1"/>
          <p:nvPr/>
        </p:nvSpPr>
        <p:spPr>
          <a:xfrm>
            <a:off x="17725831" y="942808"/>
            <a:ext cx="940403" cy="44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348" name="activation"/>
          <p:cNvSpPr txBox="1"/>
          <p:nvPr/>
        </p:nvSpPr>
        <p:spPr>
          <a:xfrm>
            <a:off x="16905733" y="928165"/>
            <a:ext cx="594792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349" name="Line"/>
          <p:cNvSpPr/>
          <p:nvPr/>
        </p:nvSpPr>
        <p:spPr>
          <a:xfrm>
            <a:off x="14268899" y="5928743"/>
            <a:ext cx="321417" cy="5277059"/>
          </a:xfrm>
          <a:prstGeom prst="line">
            <a:avLst/>
          </a:prstGeom>
          <a:ln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0" name="24,38"/>
          <p:cNvSpPr txBox="1"/>
          <p:nvPr/>
        </p:nvSpPr>
        <p:spPr>
          <a:xfrm>
            <a:off x="14543568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24,38</a:t>
            </a:r>
          </a:p>
        </p:txBody>
      </p:sp>
      <p:sp>
        <p:nvSpPr>
          <p:cNvPr id="1351" name="49, 74"/>
          <p:cNvSpPr txBox="1"/>
          <p:nvPr/>
        </p:nvSpPr>
        <p:spPr>
          <a:xfrm>
            <a:off x="14400085" y="1146880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352" name="48, 74"/>
          <p:cNvSpPr txBox="1"/>
          <p:nvPr/>
        </p:nvSpPr>
        <p:spPr>
          <a:xfrm>
            <a:off x="14400085" y="112379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353" name="Convolution Layer 3"/>
          <p:cNvSpPr txBox="1"/>
          <p:nvPr/>
        </p:nvSpPr>
        <p:spPr>
          <a:xfrm>
            <a:off x="369040" y="3052705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3</a:t>
            </a:r>
          </a:p>
        </p:txBody>
      </p:sp>
      <p:sp>
        <p:nvSpPr>
          <p:cNvPr id="1354" name="Convolution Layer 2"/>
          <p:cNvSpPr txBox="1"/>
          <p:nvPr/>
        </p:nvSpPr>
        <p:spPr>
          <a:xfrm>
            <a:off x="369040" y="8951176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2</a:t>
            </a:r>
          </a:p>
        </p:txBody>
      </p:sp>
      <p:sp>
        <p:nvSpPr>
          <p:cNvPr id="1355" name="?"/>
          <p:cNvSpPr txBox="1"/>
          <p:nvPr/>
        </p:nvSpPr>
        <p:spPr>
          <a:xfrm>
            <a:off x="15149197" y="11681032"/>
            <a:ext cx="210301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?</a:t>
            </a:r>
          </a:p>
        </p:txBody>
      </p:sp>
      <p:sp>
        <p:nvSpPr>
          <p:cNvPr id="1356" name="24,37"/>
          <p:cNvSpPr txBox="1"/>
          <p:nvPr/>
        </p:nvSpPr>
        <p:spPr>
          <a:xfrm>
            <a:off x="14061160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24,37</a:t>
            </a:r>
          </a:p>
        </p:txBody>
      </p:sp>
      <p:sp>
        <p:nvSpPr>
          <p:cNvPr id="1357" name="24,36"/>
          <p:cNvSpPr txBox="1"/>
          <p:nvPr/>
        </p:nvSpPr>
        <p:spPr>
          <a:xfrm>
            <a:off x="13563306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24,36</a:t>
            </a:r>
          </a:p>
        </p:txBody>
      </p:sp>
      <p:sp>
        <p:nvSpPr>
          <p:cNvPr id="1358" name="24,35"/>
          <p:cNvSpPr txBox="1"/>
          <p:nvPr/>
        </p:nvSpPr>
        <p:spPr>
          <a:xfrm>
            <a:off x="13060402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24,35</a:t>
            </a:r>
          </a:p>
        </p:txBody>
      </p:sp>
      <p:sp>
        <p:nvSpPr>
          <p:cNvPr id="1359" name="24,34"/>
          <p:cNvSpPr txBox="1"/>
          <p:nvPr/>
        </p:nvSpPr>
        <p:spPr>
          <a:xfrm>
            <a:off x="12587165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24,34</a:t>
            </a:r>
          </a:p>
        </p:txBody>
      </p:sp>
      <p:sp>
        <p:nvSpPr>
          <p:cNvPr id="1360" name="48, 73"/>
          <p:cNvSpPr txBox="1"/>
          <p:nvPr/>
        </p:nvSpPr>
        <p:spPr>
          <a:xfrm>
            <a:off x="13946322" y="11237970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361" name="49, 73"/>
          <p:cNvSpPr txBox="1"/>
          <p:nvPr/>
        </p:nvSpPr>
        <p:spPr>
          <a:xfrm>
            <a:off x="13946322" y="11468809"/>
            <a:ext cx="416651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362" name="48, 72"/>
          <p:cNvSpPr txBox="1"/>
          <p:nvPr/>
        </p:nvSpPr>
        <p:spPr>
          <a:xfrm>
            <a:off x="13490660" y="1123699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363" name="49, 72"/>
          <p:cNvSpPr txBox="1"/>
          <p:nvPr/>
        </p:nvSpPr>
        <p:spPr>
          <a:xfrm>
            <a:off x="13490660" y="11473757"/>
            <a:ext cx="416651" cy="23490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364" name="0,0"/>
          <p:cNvSpPr txBox="1"/>
          <p:nvPr/>
        </p:nvSpPr>
        <p:spPr>
          <a:xfrm>
            <a:off x="10040655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365" name="0,1"/>
          <p:cNvSpPr txBox="1"/>
          <p:nvPr/>
        </p:nvSpPr>
        <p:spPr>
          <a:xfrm>
            <a:off x="1046507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366" name="0,2"/>
          <p:cNvSpPr txBox="1"/>
          <p:nvPr/>
        </p:nvSpPr>
        <p:spPr>
          <a:xfrm>
            <a:off x="1088111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367" name="0,3"/>
          <p:cNvSpPr txBox="1"/>
          <p:nvPr/>
        </p:nvSpPr>
        <p:spPr>
          <a:xfrm>
            <a:off x="11298738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368" name="1,0"/>
          <p:cNvSpPr txBox="1"/>
          <p:nvPr/>
        </p:nvSpPr>
        <p:spPr>
          <a:xfrm>
            <a:off x="10040655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369" name="1,1"/>
          <p:cNvSpPr txBox="1"/>
          <p:nvPr/>
        </p:nvSpPr>
        <p:spPr>
          <a:xfrm>
            <a:off x="1046507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370" name="1,2"/>
          <p:cNvSpPr txBox="1"/>
          <p:nvPr/>
        </p:nvSpPr>
        <p:spPr>
          <a:xfrm>
            <a:off x="1088111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371" name="1,3"/>
          <p:cNvSpPr txBox="1"/>
          <p:nvPr/>
        </p:nvSpPr>
        <p:spPr>
          <a:xfrm>
            <a:off x="11298738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372" name="2,0"/>
          <p:cNvSpPr txBox="1"/>
          <p:nvPr/>
        </p:nvSpPr>
        <p:spPr>
          <a:xfrm>
            <a:off x="10032188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373" name="2,1"/>
          <p:cNvSpPr txBox="1"/>
          <p:nvPr/>
        </p:nvSpPr>
        <p:spPr>
          <a:xfrm>
            <a:off x="1045660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374" name="2,2"/>
          <p:cNvSpPr txBox="1"/>
          <p:nvPr/>
        </p:nvSpPr>
        <p:spPr>
          <a:xfrm>
            <a:off x="1087264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375" name="2,3"/>
          <p:cNvSpPr txBox="1"/>
          <p:nvPr/>
        </p:nvSpPr>
        <p:spPr>
          <a:xfrm>
            <a:off x="11290271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376" name="?"/>
          <p:cNvSpPr txBox="1"/>
          <p:nvPr/>
        </p:nvSpPr>
        <p:spPr>
          <a:xfrm>
            <a:off x="15337173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77" name="?"/>
          <p:cNvSpPr txBox="1"/>
          <p:nvPr/>
        </p:nvSpPr>
        <p:spPr>
          <a:xfrm>
            <a:off x="15775909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78" name="?"/>
          <p:cNvSpPr txBox="1"/>
          <p:nvPr/>
        </p:nvSpPr>
        <p:spPr>
          <a:xfrm>
            <a:off x="16218441" y="11264070"/>
            <a:ext cx="421377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79" name="?"/>
          <p:cNvSpPr txBox="1"/>
          <p:nvPr/>
        </p:nvSpPr>
        <p:spPr>
          <a:xfrm>
            <a:off x="16643734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380" name="Rectangle"/>
          <p:cNvSpPr/>
          <p:nvPr/>
        </p:nvSpPr>
        <p:spPr>
          <a:xfrm rot="16200000">
            <a:off x="12598232" y="9210341"/>
            <a:ext cx="228601" cy="5270433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81" name="Rectangle"/>
          <p:cNvSpPr/>
          <p:nvPr/>
        </p:nvSpPr>
        <p:spPr>
          <a:xfrm>
            <a:off x="15326616" y="7230124"/>
            <a:ext cx="442494" cy="4725146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82" name="48, 75"/>
          <p:cNvSpPr txBox="1"/>
          <p:nvPr/>
        </p:nvSpPr>
        <p:spPr>
          <a:xfrm>
            <a:off x="14827580" y="11247104"/>
            <a:ext cx="47753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48, 75</a:t>
            </a:r>
          </a:p>
        </p:txBody>
      </p:sp>
      <p:sp>
        <p:nvSpPr>
          <p:cNvPr id="1383" name="49, 75"/>
          <p:cNvSpPr txBox="1"/>
          <p:nvPr/>
        </p:nvSpPr>
        <p:spPr>
          <a:xfrm>
            <a:off x="14818616" y="11485379"/>
            <a:ext cx="484485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49, 75</a:t>
            </a:r>
          </a:p>
        </p:txBody>
      </p:sp>
      <p:sp>
        <p:nvSpPr>
          <p:cNvPr id="1384" name="Rectangle"/>
          <p:cNvSpPr/>
          <p:nvPr/>
        </p:nvSpPr>
        <p:spPr>
          <a:xfrm>
            <a:off x="10067830" y="7231843"/>
            <a:ext cx="442494" cy="4503455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85" name="0,0"/>
          <p:cNvSpPr txBox="1"/>
          <p:nvPr/>
        </p:nvSpPr>
        <p:spPr>
          <a:xfrm>
            <a:off x="10076297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386" name="0,1"/>
          <p:cNvSpPr txBox="1"/>
          <p:nvPr/>
        </p:nvSpPr>
        <p:spPr>
          <a:xfrm>
            <a:off x="10492245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387" name="0,2"/>
          <p:cNvSpPr txBox="1"/>
          <p:nvPr/>
        </p:nvSpPr>
        <p:spPr>
          <a:xfrm>
            <a:off x="10916752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388" name="0,3"/>
          <p:cNvSpPr txBox="1"/>
          <p:nvPr/>
        </p:nvSpPr>
        <p:spPr>
          <a:xfrm>
            <a:off x="11334380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389" name="1,0"/>
          <p:cNvSpPr txBox="1"/>
          <p:nvPr/>
        </p:nvSpPr>
        <p:spPr>
          <a:xfrm>
            <a:off x="10076297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390" name="1,1"/>
          <p:cNvSpPr txBox="1"/>
          <p:nvPr/>
        </p:nvSpPr>
        <p:spPr>
          <a:xfrm>
            <a:off x="10500712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391" name="1,2"/>
          <p:cNvSpPr txBox="1"/>
          <p:nvPr/>
        </p:nvSpPr>
        <p:spPr>
          <a:xfrm>
            <a:off x="10916752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392" name="1,3"/>
          <p:cNvSpPr txBox="1"/>
          <p:nvPr/>
        </p:nvSpPr>
        <p:spPr>
          <a:xfrm>
            <a:off x="11334380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393" name="2,0"/>
          <p:cNvSpPr txBox="1"/>
          <p:nvPr/>
        </p:nvSpPr>
        <p:spPr>
          <a:xfrm>
            <a:off x="10067830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394" name="2,1"/>
          <p:cNvSpPr txBox="1"/>
          <p:nvPr/>
        </p:nvSpPr>
        <p:spPr>
          <a:xfrm>
            <a:off x="10492245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395" name="2,2"/>
          <p:cNvSpPr txBox="1"/>
          <p:nvPr/>
        </p:nvSpPr>
        <p:spPr>
          <a:xfrm>
            <a:off x="10908285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396" name="2,3"/>
          <p:cNvSpPr txBox="1"/>
          <p:nvPr/>
        </p:nvSpPr>
        <p:spPr>
          <a:xfrm>
            <a:off x="11325913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397" name="48, 76"/>
          <p:cNvSpPr txBox="1"/>
          <p:nvPr/>
        </p:nvSpPr>
        <p:spPr>
          <a:xfrm>
            <a:off x="15305620" y="11247104"/>
            <a:ext cx="484485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48, 76</a:t>
            </a:r>
          </a:p>
        </p:txBody>
      </p:sp>
      <p:sp>
        <p:nvSpPr>
          <p:cNvPr id="1398" name="49, 76"/>
          <p:cNvSpPr txBox="1"/>
          <p:nvPr/>
        </p:nvSpPr>
        <p:spPr>
          <a:xfrm>
            <a:off x="15301861" y="11484249"/>
            <a:ext cx="469267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49, 76</a:t>
            </a:r>
          </a:p>
        </p:txBody>
      </p:sp>
      <p:sp>
        <p:nvSpPr>
          <p:cNvPr id="1399" name="Rectangle"/>
          <p:cNvSpPr/>
          <p:nvPr/>
        </p:nvSpPr>
        <p:spPr>
          <a:xfrm>
            <a:off x="13501746" y="11239558"/>
            <a:ext cx="1352080" cy="68048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00" name="Rectangle"/>
          <p:cNvSpPr/>
          <p:nvPr/>
        </p:nvSpPr>
        <p:spPr>
          <a:xfrm>
            <a:off x="14394698" y="11234400"/>
            <a:ext cx="1393820" cy="680482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01" name="Rectangle"/>
          <p:cNvSpPr/>
          <p:nvPr/>
        </p:nvSpPr>
        <p:spPr>
          <a:xfrm>
            <a:off x="15341175" y="11265658"/>
            <a:ext cx="1315163" cy="680482"/>
          </a:xfrm>
          <a:prstGeom prst="rect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02" name="Padding 1/1"/>
          <p:cNvSpPr txBox="1"/>
          <p:nvPr/>
        </p:nvSpPr>
        <p:spPr>
          <a:xfrm>
            <a:off x="12362407" y="11688407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1403" name="Padding 1/4"/>
          <p:cNvSpPr txBox="1"/>
          <p:nvPr/>
        </p:nvSpPr>
        <p:spPr>
          <a:xfrm rot="16200000">
            <a:off x="15179474" y="9741074"/>
            <a:ext cx="736779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1/4</a:t>
            </a:r>
          </a:p>
        </p:txBody>
      </p:sp>
      <p:sp>
        <p:nvSpPr>
          <p:cNvPr id="1404" name="Padding 2/4"/>
          <p:cNvSpPr txBox="1"/>
          <p:nvPr/>
        </p:nvSpPr>
        <p:spPr>
          <a:xfrm rot="16200000">
            <a:off x="9920590" y="9721180"/>
            <a:ext cx="736778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2/4</a:t>
            </a:r>
          </a:p>
        </p:txBody>
      </p:sp>
      <p:sp>
        <p:nvSpPr>
          <p:cNvPr id="1405" name="k=1"/>
          <p:cNvSpPr txBox="1"/>
          <p:nvPr/>
        </p:nvSpPr>
        <p:spPr>
          <a:xfrm>
            <a:off x="10523914" y="11411612"/>
            <a:ext cx="353312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1406" name="Line"/>
          <p:cNvSpPr/>
          <p:nvPr/>
        </p:nvSpPr>
        <p:spPr>
          <a:xfrm>
            <a:off x="14721532" y="5941160"/>
            <a:ext cx="758590" cy="5252225"/>
          </a:xfrm>
          <a:prstGeom prst="line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Rectangle"/>
          <p:cNvSpPr/>
          <p:nvPr/>
        </p:nvSpPr>
        <p:spPr>
          <a:xfrm>
            <a:off x="9647506" y="7235558"/>
            <a:ext cx="4867759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09" name="Rectangle"/>
          <p:cNvSpPr/>
          <p:nvPr/>
        </p:nvSpPr>
        <p:spPr>
          <a:xfrm>
            <a:off x="9829386" y="7235558"/>
            <a:ext cx="4867758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0" name="Rectangle"/>
          <p:cNvSpPr/>
          <p:nvPr/>
        </p:nvSpPr>
        <p:spPr>
          <a:xfrm>
            <a:off x="10054412" y="7226313"/>
            <a:ext cx="5278926" cy="44960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1" name="FeatureMap1…"/>
          <p:cNvSpPr txBox="1"/>
          <p:nvPr/>
        </p:nvSpPr>
        <p:spPr>
          <a:xfrm>
            <a:off x="16319924" y="7024516"/>
            <a:ext cx="2361708" cy="100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{50x75}</a:t>
            </a:r>
          </a:p>
        </p:txBody>
      </p:sp>
      <p:sp>
        <p:nvSpPr>
          <p:cNvPr id="1412" name="Rectangle"/>
          <p:cNvSpPr/>
          <p:nvPr/>
        </p:nvSpPr>
        <p:spPr>
          <a:xfrm>
            <a:off x="9622894" y="1504516"/>
            <a:ext cx="4423952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3" name="Rectangle"/>
          <p:cNvSpPr/>
          <p:nvPr/>
        </p:nvSpPr>
        <p:spPr>
          <a:xfrm>
            <a:off x="9804774" y="1504516"/>
            <a:ext cx="4423953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4" name="Rectangle"/>
          <p:cNvSpPr/>
          <p:nvPr/>
        </p:nvSpPr>
        <p:spPr>
          <a:xfrm>
            <a:off x="10020735" y="1544214"/>
            <a:ext cx="5027191" cy="4496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5" name="* Stride = 2…"/>
          <p:cNvSpPr txBox="1"/>
          <p:nvPr/>
        </p:nvSpPr>
        <p:spPr>
          <a:xfrm>
            <a:off x="16311457" y="8138356"/>
            <a:ext cx="1407946" cy="82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Stride = 2</a:t>
            </a:r>
          </a:p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zero-padding </a:t>
            </a:r>
          </a:p>
        </p:txBody>
      </p:sp>
      <p:sp>
        <p:nvSpPr>
          <p:cNvPr id="1416" name="Equation"/>
          <p:cNvSpPr txBox="1"/>
          <p:nvPr/>
        </p:nvSpPr>
        <p:spPr>
          <a:xfrm flipH="1" rot="18145042">
            <a:off x="9483852" y="9563317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417" name="Equation"/>
          <p:cNvSpPr txBox="1"/>
          <p:nvPr/>
        </p:nvSpPr>
        <p:spPr>
          <a:xfrm flipH="1" rot="18145042">
            <a:off x="9483852" y="3677239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418" name="Line"/>
          <p:cNvSpPr/>
          <p:nvPr/>
        </p:nvSpPr>
        <p:spPr>
          <a:xfrm flipH="1">
            <a:off x="13700944" y="5937133"/>
            <a:ext cx="186668" cy="5260279"/>
          </a:xfrm>
          <a:prstGeom prst="line">
            <a:avLst/>
          </a:prstGeom>
          <a:ln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9" name="Line"/>
          <p:cNvSpPr/>
          <p:nvPr/>
        </p:nvSpPr>
        <p:spPr>
          <a:xfrm>
            <a:off x="10160862" y="1648778"/>
            <a:ext cx="161651" cy="5210940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0" name="FeatureMap2…"/>
          <p:cNvSpPr txBox="1"/>
          <p:nvPr/>
        </p:nvSpPr>
        <p:spPr>
          <a:xfrm>
            <a:off x="16127127" y="3479360"/>
            <a:ext cx="2548822" cy="100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FeatureMap2</a:t>
            </a:r>
          </a:p>
          <a:p>
            <a:pPr>
              <a:spcBef>
                <a:spcPts val="0"/>
              </a:spcBef>
              <a:defRPr sz="1600"/>
            </a:pPr>
            <a:r>
              <a:t>400 Feature Maps</a:t>
            </a:r>
          </a:p>
          <a:p>
            <a:pPr>
              <a:spcBef>
                <a:spcPts val="0"/>
              </a:spcBef>
              <a:defRPr sz="1600"/>
            </a:pPr>
            <a:r>
              <a:t>25 x 37.5 (25 x 38)  </a:t>
            </a:r>
          </a:p>
        </p:txBody>
      </p:sp>
      <p:sp>
        <p:nvSpPr>
          <p:cNvPr id="1421" name="Rectangle"/>
          <p:cNvSpPr txBox="1"/>
          <p:nvPr/>
        </p:nvSpPr>
        <p:spPr>
          <a:xfrm>
            <a:off x="16210205" y="1556277"/>
            <a:ext cx="4792789" cy="72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422" name="2"/>
          <p:cNvSpPr txBox="1"/>
          <p:nvPr/>
        </p:nvSpPr>
        <p:spPr>
          <a:xfrm>
            <a:off x="9844877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3" name="3"/>
          <p:cNvSpPr txBox="1"/>
          <p:nvPr/>
        </p:nvSpPr>
        <p:spPr>
          <a:xfrm>
            <a:off x="9642830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4" name="i=1"/>
          <p:cNvSpPr txBox="1"/>
          <p:nvPr/>
        </p:nvSpPr>
        <p:spPr>
          <a:xfrm>
            <a:off x="10005461" y="5674456"/>
            <a:ext cx="317870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425" name="2"/>
          <p:cNvSpPr txBox="1"/>
          <p:nvPr/>
        </p:nvSpPr>
        <p:spPr>
          <a:xfrm>
            <a:off x="9770987" y="5674830"/>
            <a:ext cx="219779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26" name="3"/>
          <p:cNvSpPr txBox="1"/>
          <p:nvPr/>
        </p:nvSpPr>
        <p:spPr>
          <a:xfrm>
            <a:off x="9586251" y="5674830"/>
            <a:ext cx="219778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7" name="k - previous level depth index…"/>
          <p:cNvSpPr txBox="1"/>
          <p:nvPr/>
        </p:nvSpPr>
        <p:spPr>
          <a:xfrm>
            <a:off x="17069981" y="2238343"/>
            <a:ext cx="1496746" cy="37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428" name="Line"/>
          <p:cNvSpPr/>
          <p:nvPr/>
        </p:nvSpPr>
        <p:spPr>
          <a:xfrm>
            <a:off x="16417146" y="1158920"/>
            <a:ext cx="1280735" cy="4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9" name="Rectangle"/>
          <p:cNvSpPr txBox="1"/>
          <p:nvPr/>
        </p:nvSpPr>
        <p:spPr>
          <a:xfrm>
            <a:off x="17725831" y="942808"/>
            <a:ext cx="940403" cy="44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430" name="activation"/>
          <p:cNvSpPr txBox="1"/>
          <p:nvPr/>
        </p:nvSpPr>
        <p:spPr>
          <a:xfrm>
            <a:off x="16905733" y="928165"/>
            <a:ext cx="594792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431" name="Line"/>
          <p:cNvSpPr/>
          <p:nvPr/>
        </p:nvSpPr>
        <p:spPr>
          <a:xfrm>
            <a:off x="14268899" y="5928743"/>
            <a:ext cx="321417" cy="5277059"/>
          </a:xfrm>
          <a:prstGeom prst="line">
            <a:avLst/>
          </a:prstGeom>
          <a:ln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2" name="24,38"/>
          <p:cNvSpPr txBox="1"/>
          <p:nvPr/>
        </p:nvSpPr>
        <p:spPr>
          <a:xfrm>
            <a:off x="14543568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24,38</a:t>
            </a:r>
          </a:p>
        </p:txBody>
      </p:sp>
      <p:sp>
        <p:nvSpPr>
          <p:cNvPr id="1433" name="49, 74"/>
          <p:cNvSpPr txBox="1"/>
          <p:nvPr/>
        </p:nvSpPr>
        <p:spPr>
          <a:xfrm>
            <a:off x="14400085" y="1146880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434" name="48, 74"/>
          <p:cNvSpPr txBox="1"/>
          <p:nvPr/>
        </p:nvSpPr>
        <p:spPr>
          <a:xfrm>
            <a:off x="14400085" y="112379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435" name="Line"/>
          <p:cNvSpPr/>
          <p:nvPr/>
        </p:nvSpPr>
        <p:spPr>
          <a:xfrm>
            <a:off x="14721532" y="5941160"/>
            <a:ext cx="758590" cy="5252225"/>
          </a:xfrm>
          <a:prstGeom prst="line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6" name="Convolution Layer 3"/>
          <p:cNvSpPr txBox="1"/>
          <p:nvPr/>
        </p:nvSpPr>
        <p:spPr>
          <a:xfrm>
            <a:off x="369040" y="3052705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3</a:t>
            </a:r>
          </a:p>
        </p:txBody>
      </p:sp>
      <p:sp>
        <p:nvSpPr>
          <p:cNvPr id="1437" name="Convolution Layer 2"/>
          <p:cNvSpPr txBox="1"/>
          <p:nvPr/>
        </p:nvSpPr>
        <p:spPr>
          <a:xfrm>
            <a:off x="369040" y="8951176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2</a:t>
            </a:r>
          </a:p>
        </p:txBody>
      </p:sp>
      <p:sp>
        <p:nvSpPr>
          <p:cNvPr id="1438" name="?"/>
          <p:cNvSpPr txBox="1"/>
          <p:nvPr/>
        </p:nvSpPr>
        <p:spPr>
          <a:xfrm>
            <a:off x="15149197" y="11681032"/>
            <a:ext cx="210301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?</a:t>
            </a:r>
          </a:p>
        </p:txBody>
      </p:sp>
      <p:sp>
        <p:nvSpPr>
          <p:cNvPr id="1439" name="24,37"/>
          <p:cNvSpPr txBox="1"/>
          <p:nvPr/>
        </p:nvSpPr>
        <p:spPr>
          <a:xfrm>
            <a:off x="14061160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24,37</a:t>
            </a:r>
          </a:p>
        </p:txBody>
      </p:sp>
      <p:sp>
        <p:nvSpPr>
          <p:cNvPr id="1440" name="24,36"/>
          <p:cNvSpPr txBox="1"/>
          <p:nvPr/>
        </p:nvSpPr>
        <p:spPr>
          <a:xfrm>
            <a:off x="13563306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24,36</a:t>
            </a:r>
          </a:p>
        </p:txBody>
      </p:sp>
      <p:sp>
        <p:nvSpPr>
          <p:cNvPr id="1441" name="24,35"/>
          <p:cNvSpPr txBox="1"/>
          <p:nvPr/>
        </p:nvSpPr>
        <p:spPr>
          <a:xfrm>
            <a:off x="13060402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24,35</a:t>
            </a:r>
          </a:p>
        </p:txBody>
      </p:sp>
      <p:sp>
        <p:nvSpPr>
          <p:cNvPr id="1442" name="24,34"/>
          <p:cNvSpPr txBox="1"/>
          <p:nvPr/>
        </p:nvSpPr>
        <p:spPr>
          <a:xfrm>
            <a:off x="12587165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24,34</a:t>
            </a:r>
          </a:p>
        </p:txBody>
      </p:sp>
      <p:sp>
        <p:nvSpPr>
          <p:cNvPr id="1443" name="48, 73"/>
          <p:cNvSpPr txBox="1"/>
          <p:nvPr/>
        </p:nvSpPr>
        <p:spPr>
          <a:xfrm>
            <a:off x="13946322" y="11237970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444" name="49, 73"/>
          <p:cNvSpPr txBox="1"/>
          <p:nvPr/>
        </p:nvSpPr>
        <p:spPr>
          <a:xfrm>
            <a:off x="13946322" y="11468809"/>
            <a:ext cx="416651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445" name="48, 72"/>
          <p:cNvSpPr txBox="1"/>
          <p:nvPr/>
        </p:nvSpPr>
        <p:spPr>
          <a:xfrm>
            <a:off x="13490660" y="1123699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446" name="49, 72"/>
          <p:cNvSpPr txBox="1"/>
          <p:nvPr/>
        </p:nvSpPr>
        <p:spPr>
          <a:xfrm>
            <a:off x="13490660" y="11473757"/>
            <a:ext cx="416651" cy="23490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447" name="0,0"/>
          <p:cNvSpPr txBox="1"/>
          <p:nvPr/>
        </p:nvSpPr>
        <p:spPr>
          <a:xfrm>
            <a:off x="10040655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448" name="0,1"/>
          <p:cNvSpPr txBox="1"/>
          <p:nvPr/>
        </p:nvSpPr>
        <p:spPr>
          <a:xfrm>
            <a:off x="1046507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449" name="0,2"/>
          <p:cNvSpPr txBox="1"/>
          <p:nvPr/>
        </p:nvSpPr>
        <p:spPr>
          <a:xfrm>
            <a:off x="1088111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450" name="0,3"/>
          <p:cNvSpPr txBox="1"/>
          <p:nvPr/>
        </p:nvSpPr>
        <p:spPr>
          <a:xfrm>
            <a:off x="11298738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451" name="1,0"/>
          <p:cNvSpPr txBox="1"/>
          <p:nvPr/>
        </p:nvSpPr>
        <p:spPr>
          <a:xfrm>
            <a:off x="10040655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452" name="1,1"/>
          <p:cNvSpPr txBox="1"/>
          <p:nvPr/>
        </p:nvSpPr>
        <p:spPr>
          <a:xfrm>
            <a:off x="1046507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453" name="1,2"/>
          <p:cNvSpPr txBox="1"/>
          <p:nvPr/>
        </p:nvSpPr>
        <p:spPr>
          <a:xfrm>
            <a:off x="1088111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454" name="1,3"/>
          <p:cNvSpPr txBox="1"/>
          <p:nvPr/>
        </p:nvSpPr>
        <p:spPr>
          <a:xfrm>
            <a:off x="11298738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455" name="2,0"/>
          <p:cNvSpPr txBox="1"/>
          <p:nvPr/>
        </p:nvSpPr>
        <p:spPr>
          <a:xfrm>
            <a:off x="10032188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456" name="2,1"/>
          <p:cNvSpPr txBox="1"/>
          <p:nvPr/>
        </p:nvSpPr>
        <p:spPr>
          <a:xfrm>
            <a:off x="1045660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457" name="2,2"/>
          <p:cNvSpPr txBox="1"/>
          <p:nvPr/>
        </p:nvSpPr>
        <p:spPr>
          <a:xfrm>
            <a:off x="1087264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458" name="2,3"/>
          <p:cNvSpPr txBox="1"/>
          <p:nvPr/>
        </p:nvSpPr>
        <p:spPr>
          <a:xfrm>
            <a:off x="11290271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459" name="?"/>
          <p:cNvSpPr txBox="1"/>
          <p:nvPr/>
        </p:nvSpPr>
        <p:spPr>
          <a:xfrm>
            <a:off x="15337173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460" name="?"/>
          <p:cNvSpPr txBox="1"/>
          <p:nvPr/>
        </p:nvSpPr>
        <p:spPr>
          <a:xfrm>
            <a:off x="16218441" y="11264070"/>
            <a:ext cx="421377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461" name="?"/>
          <p:cNvSpPr txBox="1"/>
          <p:nvPr/>
        </p:nvSpPr>
        <p:spPr>
          <a:xfrm>
            <a:off x="16643734" y="112640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462" name="Rectangle"/>
          <p:cNvSpPr/>
          <p:nvPr/>
        </p:nvSpPr>
        <p:spPr>
          <a:xfrm rot="16200000">
            <a:off x="12598232" y="9210341"/>
            <a:ext cx="228601" cy="5270433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63" name="Rectangle"/>
          <p:cNvSpPr/>
          <p:nvPr/>
        </p:nvSpPr>
        <p:spPr>
          <a:xfrm>
            <a:off x="15326616" y="7230124"/>
            <a:ext cx="442494" cy="4725146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64" name="48, 75"/>
          <p:cNvSpPr txBox="1"/>
          <p:nvPr/>
        </p:nvSpPr>
        <p:spPr>
          <a:xfrm>
            <a:off x="14827580" y="11247104"/>
            <a:ext cx="47753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48, 75</a:t>
            </a:r>
          </a:p>
        </p:txBody>
      </p:sp>
      <p:sp>
        <p:nvSpPr>
          <p:cNvPr id="1465" name="49, 75"/>
          <p:cNvSpPr txBox="1"/>
          <p:nvPr/>
        </p:nvSpPr>
        <p:spPr>
          <a:xfrm>
            <a:off x="14818616" y="11485379"/>
            <a:ext cx="484485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49, 75</a:t>
            </a:r>
          </a:p>
        </p:txBody>
      </p:sp>
      <p:sp>
        <p:nvSpPr>
          <p:cNvPr id="1466" name="Rectangle"/>
          <p:cNvSpPr/>
          <p:nvPr/>
        </p:nvSpPr>
        <p:spPr>
          <a:xfrm>
            <a:off x="10067830" y="7231843"/>
            <a:ext cx="442494" cy="4503455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67" name="0,0"/>
          <p:cNvSpPr txBox="1"/>
          <p:nvPr/>
        </p:nvSpPr>
        <p:spPr>
          <a:xfrm>
            <a:off x="10076297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468" name="0,1"/>
          <p:cNvSpPr txBox="1"/>
          <p:nvPr/>
        </p:nvSpPr>
        <p:spPr>
          <a:xfrm>
            <a:off x="10492245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469" name="0,2"/>
          <p:cNvSpPr txBox="1"/>
          <p:nvPr/>
        </p:nvSpPr>
        <p:spPr>
          <a:xfrm>
            <a:off x="10916752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470" name="0,3"/>
          <p:cNvSpPr txBox="1"/>
          <p:nvPr/>
        </p:nvSpPr>
        <p:spPr>
          <a:xfrm>
            <a:off x="11334380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471" name="1,0"/>
          <p:cNvSpPr txBox="1"/>
          <p:nvPr/>
        </p:nvSpPr>
        <p:spPr>
          <a:xfrm>
            <a:off x="10076297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472" name="1,1"/>
          <p:cNvSpPr txBox="1"/>
          <p:nvPr/>
        </p:nvSpPr>
        <p:spPr>
          <a:xfrm>
            <a:off x="10500712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473" name="1,2"/>
          <p:cNvSpPr txBox="1"/>
          <p:nvPr/>
        </p:nvSpPr>
        <p:spPr>
          <a:xfrm>
            <a:off x="10916752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474" name="1,3"/>
          <p:cNvSpPr txBox="1"/>
          <p:nvPr/>
        </p:nvSpPr>
        <p:spPr>
          <a:xfrm>
            <a:off x="11334380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475" name="2,0"/>
          <p:cNvSpPr txBox="1"/>
          <p:nvPr/>
        </p:nvSpPr>
        <p:spPr>
          <a:xfrm>
            <a:off x="10067830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476" name="2,1"/>
          <p:cNvSpPr txBox="1"/>
          <p:nvPr/>
        </p:nvSpPr>
        <p:spPr>
          <a:xfrm>
            <a:off x="10492245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477" name="2,2"/>
          <p:cNvSpPr txBox="1"/>
          <p:nvPr/>
        </p:nvSpPr>
        <p:spPr>
          <a:xfrm>
            <a:off x="10908285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478" name="2,3"/>
          <p:cNvSpPr txBox="1"/>
          <p:nvPr/>
        </p:nvSpPr>
        <p:spPr>
          <a:xfrm>
            <a:off x="11325913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479" name="48, 76"/>
          <p:cNvSpPr txBox="1"/>
          <p:nvPr/>
        </p:nvSpPr>
        <p:spPr>
          <a:xfrm>
            <a:off x="15305620" y="11247104"/>
            <a:ext cx="484485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48, 76</a:t>
            </a:r>
          </a:p>
        </p:txBody>
      </p:sp>
      <p:sp>
        <p:nvSpPr>
          <p:cNvPr id="1480" name="49, 76"/>
          <p:cNvSpPr txBox="1"/>
          <p:nvPr/>
        </p:nvSpPr>
        <p:spPr>
          <a:xfrm>
            <a:off x="15301861" y="11484249"/>
            <a:ext cx="469267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49, 76</a:t>
            </a:r>
          </a:p>
        </p:txBody>
      </p:sp>
      <p:sp>
        <p:nvSpPr>
          <p:cNvPr id="1481" name="Rectangle"/>
          <p:cNvSpPr/>
          <p:nvPr/>
        </p:nvSpPr>
        <p:spPr>
          <a:xfrm>
            <a:off x="13501746" y="11239558"/>
            <a:ext cx="1352080" cy="68048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82" name="Rectangle"/>
          <p:cNvSpPr/>
          <p:nvPr/>
        </p:nvSpPr>
        <p:spPr>
          <a:xfrm>
            <a:off x="14394698" y="11234400"/>
            <a:ext cx="1393820" cy="680482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83" name="Rectangle"/>
          <p:cNvSpPr/>
          <p:nvPr/>
        </p:nvSpPr>
        <p:spPr>
          <a:xfrm>
            <a:off x="15341175" y="11265658"/>
            <a:ext cx="1315163" cy="680482"/>
          </a:xfrm>
          <a:prstGeom prst="rect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84" name="Rectangle"/>
          <p:cNvSpPr/>
          <p:nvPr/>
        </p:nvSpPr>
        <p:spPr>
          <a:xfrm>
            <a:off x="15753179" y="7230124"/>
            <a:ext cx="442494" cy="4725146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85" name="48, 77"/>
          <p:cNvSpPr txBox="1"/>
          <p:nvPr/>
        </p:nvSpPr>
        <p:spPr>
          <a:xfrm>
            <a:off x="15752748" y="11271111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48, 77</a:t>
            </a:r>
          </a:p>
        </p:txBody>
      </p:sp>
      <p:sp>
        <p:nvSpPr>
          <p:cNvPr id="1486" name="49, 77"/>
          <p:cNvSpPr txBox="1"/>
          <p:nvPr/>
        </p:nvSpPr>
        <p:spPr>
          <a:xfrm>
            <a:off x="15752748" y="11483503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49, 77</a:t>
            </a:r>
          </a:p>
        </p:txBody>
      </p:sp>
      <p:sp>
        <p:nvSpPr>
          <p:cNvPr id="1487" name="Padding 1/1"/>
          <p:cNvSpPr txBox="1"/>
          <p:nvPr/>
        </p:nvSpPr>
        <p:spPr>
          <a:xfrm>
            <a:off x="12362407" y="11688407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1488" name="Padding 1/4"/>
          <p:cNvSpPr txBox="1"/>
          <p:nvPr/>
        </p:nvSpPr>
        <p:spPr>
          <a:xfrm rot="16200000">
            <a:off x="15179474" y="9741074"/>
            <a:ext cx="736779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1/4</a:t>
            </a:r>
          </a:p>
        </p:txBody>
      </p:sp>
      <p:sp>
        <p:nvSpPr>
          <p:cNvPr id="1489" name="Padding 2/4"/>
          <p:cNvSpPr txBox="1"/>
          <p:nvPr/>
        </p:nvSpPr>
        <p:spPr>
          <a:xfrm rot="16200000">
            <a:off x="9920590" y="9721180"/>
            <a:ext cx="736778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2/4</a:t>
            </a:r>
          </a:p>
        </p:txBody>
      </p:sp>
      <p:sp>
        <p:nvSpPr>
          <p:cNvPr id="1490" name="Padding 3/4"/>
          <p:cNvSpPr txBox="1"/>
          <p:nvPr/>
        </p:nvSpPr>
        <p:spPr>
          <a:xfrm rot="16200000">
            <a:off x="15606037" y="9721180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3/4</a:t>
            </a:r>
          </a:p>
        </p:txBody>
      </p:sp>
      <p:sp>
        <p:nvSpPr>
          <p:cNvPr id="1491" name="k=1"/>
          <p:cNvSpPr txBox="1"/>
          <p:nvPr/>
        </p:nvSpPr>
        <p:spPr>
          <a:xfrm>
            <a:off x="10569040" y="11386472"/>
            <a:ext cx="353312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Rectangle"/>
          <p:cNvSpPr/>
          <p:nvPr/>
        </p:nvSpPr>
        <p:spPr>
          <a:xfrm>
            <a:off x="9647506" y="7235558"/>
            <a:ext cx="4867759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94" name="Rectangle"/>
          <p:cNvSpPr/>
          <p:nvPr/>
        </p:nvSpPr>
        <p:spPr>
          <a:xfrm>
            <a:off x="9829386" y="7235558"/>
            <a:ext cx="4867758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95" name="Rectangle"/>
          <p:cNvSpPr/>
          <p:nvPr/>
        </p:nvSpPr>
        <p:spPr>
          <a:xfrm>
            <a:off x="10054412" y="7226313"/>
            <a:ext cx="5278926" cy="44960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96" name="FeatureMap1…"/>
          <p:cNvSpPr txBox="1"/>
          <p:nvPr/>
        </p:nvSpPr>
        <p:spPr>
          <a:xfrm>
            <a:off x="16319924" y="7024516"/>
            <a:ext cx="2361708" cy="100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FeatureMap1</a:t>
            </a:r>
          </a:p>
          <a:p>
            <a:pPr>
              <a:spcBef>
                <a:spcPts val="0"/>
              </a:spcBef>
              <a:defRPr sz="1600"/>
            </a:pPr>
            <a:r>
              <a:t>200 Feature Maps</a:t>
            </a:r>
          </a:p>
          <a:p>
            <a:pPr>
              <a:spcBef>
                <a:spcPts val="0"/>
              </a:spcBef>
              <a:defRPr sz="1600"/>
            </a:pPr>
            <a:r>
              <a:t>{50x75}</a:t>
            </a:r>
          </a:p>
        </p:txBody>
      </p:sp>
      <p:sp>
        <p:nvSpPr>
          <p:cNvPr id="1497" name="Rectangle"/>
          <p:cNvSpPr/>
          <p:nvPr/>
        </p:nvSpPr>
        <p:spPr>
          <a:xfrm>
            <a:off x="9622894" y="1504516"/>
            <a:ext cx="4423952" cy="4496024"/>
          </a:xfrm>
          <a:prstGeom prst="rect">
            <a:avLst/>
          </a:prstGeom>
          <a:solidFill>
            <a:srgbClr val="000000">
              <a:alpha val="447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98" name="Rectangle"/>
          <p:cNvSpPr/>
          <p:nvPr/>
        </p:nvSpPr>
        <p:spPr>
          <a:xfrm>
            <a:off x="9804774" y="1504516"/>
            <a:ext cx="4423953" cy="4496024"/>
          </a:xfrm>
          <a:prstGeom prst="rect">
            <a:avLst/>
          </a:prstGeom>
          <a:solidFill>
            <a:srgbClr val="000000">
              <a:alpha val="486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99" name="Rectangle"/>
          <p:cNvSpPr/>
          <p:nvPr/>
        </p:nvSpPr>
        <p:spPr>
          <a:xfrm>
            <a:off x="10020735" y="1544214"/>
            <a:ext cx="5027191" cy="4496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00" name="* Stride = 2…"/>
          <p:cNvSpPr txBox="1"/>
          <p:nvPr/>
        </p:nvSpPr>
        <p:spPr>
          <a:xfrm>
            <a:off x="16311457" y="8138356"/>
            <a:ext cx="1407946" cy="82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Stride = 2</a:t>
            </a:r>
          </a:p>
          <a:p>
            <a:pPr>
              <a:spcBef>
                <a:spcPts val="0"/>
              </a:spcBef>
              <a:defRPr sz="1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 zero-padding </a:t>
            </a:r>
          </a:p>
        </p:txBody>
      </p:sp>
      <p:sp>
        <p:nvSpPr>
          <p:cNvPr id="1501" name="Equation"/>
          <p:cNvSpPr txBox="1"/>
          <p:nvPr/>
        </p:nvSpPr>
        <p:spPr>
          <a:xfrm flipH="1" rot="18145042">
            <a:off x="9483852" y="9563317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502" name="Equation"/>
          <p:cNvSpPr txBox="1"/>
          <p:nvPr/>
        </p:nvSpPr>
        <p:spPr>
          <a:xfrm flipH="1" rot="18145042">
            <a:off x="9483852" y="3677239"/>
            <a:ext cx="41937" cy="2344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2600"/>
          </a:p>
        </p:txBody>
      </p:sp>
      <p:sp>
        <p:nvSpPr>
          <p:cNvPr id="1503" name="Line"/>
          <p:cNvSpPr/>
          <p:nvPr/>
        </p:nvSpPr>
        <p:spPr>
          <a:xfrm flipH="1">
            <a:off x="13273304" y="5937133"/>
            <a:ext cx="614308" cy="5234341"/>
          </a:xfrm>
          <a:prstGeom prst="line">
            <a:avLst/>
          </a:prstGeom>
          <a:ln>
            <a:solidFill>
              <a:schemeClr val="accent4">
                <a:hueOff val="-1247790"/>
                <a:lumOff val="-12326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4" name="Line"/>
          <p:cNvSpPr/>
          <p:nvPr/>
        </p:nvSpPr>
        <p:spPr>
          <a:xfrm>
            <a:off x="10160862" y="1648778"/>
            <a:ext cx="161651" cy="5210940"/>
          </a:xfrm>
          <a:prstGeom prst="line">
            <a:avLst/>
          </a:prstGeom>
          <a:ln w="6350">
            <a:solidFill>
              <a:schemeClr val="accent5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5" name="FeatureMap2…"/>
          <p:cNvSpPr txBox="1"/>
          <p:nvPr/>
        </p:nvSpPr>
        <p:spPr>
          <a:xfrm>
            <a:off x="16127127" y="3479360"/>
            <a:ext cx="2548822" cy="100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600"/>
            </a:pPr>
            <a:r>
              <a:t>FeatureMap2</a:t>
            </a:r>
          </a:p>
          <a:p>
            <a:pPr>
              <a:spcBef>
                <a:spcPts val="0"/>
              </a:spcBef>
              <a:defRPr sz="1600"/>
            </a:pPr>
            <a:r>
              <a:t>400 Feature Maps</a:t>
            </a:r>
          </a:p>
          <a:p>
            <a:pPr>
              <a:spcBef>
                <a:spcPts val="0"/>
              </a:spcBef>
              <a:defRPr sz="1600"/>
            </a:pPr>
            <a:r>
              <a:t>25 x 37.5 (25 x 38)  </a:t>
            </a:r>
          </a:p>
        </p:txBody>
      </p:sp>
      <p:sp>
        <p:nvSpPr>
          <p:cNvPr id="1506" name="Rectangle"/>
          <p:cNvSpPr txBox="1"/>
          <p:nvPr/>
        </p:nvSpPr>
        <p:spPr>
          <a:xfrm>
            <a:off x="16210205" y="1556277"/>
            <a:ext cx="4792789" cy="728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lim>
                  </m:limUpp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l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_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507" name="2"/>
          <p:cNvSpPr txBox="1"/>
          <p:nvPr/>
        </p:nvSpPr>
        <p:spPr>
          <a:xfrm>
            <a:off x="9844877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08" name="3"/>
          <p:cNvSpPr txBox="1"/>
          <p:nvPr/>
        </p:nvSpPr>
        <p:spPr>
          <a:xfrm>
            <a:off x="9642830" y="11386472"/>
            <a:ext cx="219779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09" name="i=1"/>
          <p:cNvSpPr txBox="1"/>
          <p:nvPr/>
        </p:nvSpPr>
        <p:spPr>
          <a:xfrm>
            <a:off x="10005461" y="5674456"/>
            <a:ext cx="317870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i=1</a:t>
            </a:r>
          </a:p>
        </p:txBody>
      </p:sp>
      <p:sp>
        <p:nvSpPr>
          <p:cNvPr id="1510" name="2"/>
          <p:cNvSpPr txBox="1"/>
          <p:nvPr/>
        </p:nvSpPr>
        <p:spPr>
          <a:xfrm>
            <a:off x="9770987" y="5674830"/>
            <a:ext cx="219779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11" name="3"/>
          <p:cNvSpPr txBox="1"/>
          <p:nvPr/>
        </p:nvSpPr>
        <p:spPr>
          <a:xfrm>
            <a:off x="9586251" y="5674830"/>
            <a:ext cx="219778" cy="26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12" name="k - previous level depth index…"/>
          <p:cNvSpPr txBox="1"/>
          <p:nvPr/>
        </p:nvSpPr>
        <p:spPr>
          <a:xfrm>
            <a:off x="17069981" y="2238343"/>
            <a:ext cx="1496746" cy="37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k - previous level depth index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600"/>
            </a:pPr>
            <a:r>
              <a:t>I- current layer depth index</a:t>
            </a:r>
          </a:p>
        </p:txBody>
      </p:sp>
      <p:sp>
        <p:nvSpPr>
          <p:cNvPr id="1513" name="Line"/>
          <p:cNvSpPr/>
          <p:nvPr/>
        </p:nvSpPr>
        <p:spPr>
          <a:xfrm>
            <a:off x="16417146" y="1158920"/>
            <a:ext cx="1280735" cy="4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14" name="Rectangle"/>
          <p:cNvSpPr txBox="1"/>
          <p:nvPr/>
        </p:nvSpPr>
        <p:spPr>
          <a:xfrm>
            <a:off x="17725831" y="942808"/>
            <a:ext cx="940403" cy="44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200" i="1">
                          <a:solidFill>
                            <a:srgbClr val="56C1FE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200" i="1">
                              <a:solidFill>
                                <a:srgbClr val="56C1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1200" i="1">
                      <a:solidFill>
                        <a:srgbClr val="56C1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56C1FF"/>
              </a:solidFill>
            </a:endParaRPr>
          </a:p>
        </p:txBody>
      </p:sp>
      <p:sp>
        <p:nvSpPr>
          <p:cNvPr id="1515" name="activation"/>
          <p:cNvSpPr txBox="1"/>
          <p:nvPr/>
        </p:nvSpPr>
        <p:spPr>
          <a:xfrm>
            <a:off x="16905733" y="928165"/>
            <a:ext cx="594792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activation</a:t>
            </a:r>
          </a:p>
        </p:txBody>
      </p:sp>
      <p:sp>
        <p:nvSpPr>
          <p:cNvPr id="1516" name="Line"/>
          <p:cNvSpPr/>
          <p:nvPr/>
        </p:nvSpPr>
        <p:spPr>
          <a:xfrm>
            <a:off x="14268899" y="5928743"/>
            <a:ext cx="1" cy="5277059"/>
          </a:xfrm>
          <a:prstGeom prst="line">
            <a:avLst/>
          </a:prstGeom>
          <a:ln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17" name="k=1"/>
          <p:cNvSpPr txBox="1"/>
          <p:nvPr/>
        </p:nvSpPr>
        <p:spPr>
          <a:xfrm>
            <a:off x="10956938" y="11386472"/>
            <a:ext cx="353313" cy="26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k=1</a:t>
            </a:r>
          </a:p>
        </p:txBody>
      </p:sp>
      <p:sp>
        <p:nvSpPr>
          <p:cNvPr id="1518" name="24,38"/>
          <p:cNvSpPr txBox="1"/>
          <p:nvPr/>
        </p:nvSpPr>
        <p:spPr>
          <a:xfrm>
            <a:off x="14543568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24,38</a:t>
            </a:r>
          </a:p>
        </p:txBody>
      </p:sp>
      <p:sp>
        <p:nvSpPr>
          <p:cNvPr id="1519" name="49, 75"/>
          <p:cNvSpPr txBox="1"/>
          <p:nvPr/>
        </p:nvSpPr>
        <p:spPr>
          <a:xfrm>
            <a:off x="14400085" y="11468809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49, 75</a:t>
            </a:r>
          </a:p>
        </p:txBody>
      </p:sp>
      <p:sp>
        <p:nvSpPr>
          <p:cNvPr id="1520" name="48, 75"/>
          <p:cNvSpPr txBox="1"/>
          <p:nvPr/>
        </p:nvSpPr>
        <p:spPr>
          <a:xfrm>
            <a:off x="14400085" y="11237970"/>
            <a:ext cx="42137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48, 75</a:t>
            </a:r>
          </a:p>
        </p:txBody>
      </p:sp>
      <p:sp>
        <p:nvSpPr>
          <p:cNvPr id="1521" name="Line"/>
          <p:cNvSpPr/>
          <p:nvPr/>
        </p:nvSpPr>
        <p:spPr>
          <a:xfrm>
            <a:off x="14721531" y="5941159"/>
            <a:ext cx="388564" cy="5226289"/>
          </a:xfrm>
          <a:prstGeom prst="line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2" name="Convolution Layer 3"/>
          <p:cNvSpPr txBox="1"/>
          <p:nvPr/>
        </p:nvSpPr>
        <p:spPr>
          <a:xfrm>
            <a:off x="369040" y="3052705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3</a:t>
            </a:r>
          </a:p>
        </p:txBody>
      </p:sp>
      <p:sp>
        <p:nvSpPr>
          <p:cNvPr id="1523" name="Convolution Layer 2"/>
          <p:cNvSpPr txBox="1"/>
          <p:nvPr/>
        </p:nvSpPr>
        <p:spPr>
          <a:xfrm>
            <a:off x="369040" y="8951176"/>
            <a:ext cx="7473806" cy="108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Convolution Layer 2</a:t>
            </a:r>
          </a:p>
        </p:txBody>
      </p:sp>
      <p:sp>
        <p:nvSpPr>
          <p:cNvPr id="1524" name="?"/>
          <p:cNvSpPr txBox="1"/>
          <p:nvPr/>
        </p:nvSpPr>
        <p:spPr>
          <a:xfrm>
            <a:off x="15149197" y="11681032"/>
            <a:ext cx="210301" cy="2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"/>
            </a:lvl1pPr>
          </a:lstStyle>
          <a:p>
            <a:pPr/>
            <a:r>
              <a:t>?</a:t>
            </a:r>
          </a:p>
        </p:txBody>
      </p:sp>
      <p:sp>
        <p:nvSpPr>
          <p:cNvPr id="1525" name="24,37"/>
          <p:cNvSpPr txBox="1"/>
          <p:nvPr/>
        </p:nvSpPr>
        <p:spPr>
          <a:xfrm>
            <a:off x="14061160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24,37</a:t>
            </a:r>
          </a:p>
        </p:txBody>
      </p:sp>
      <p:sp>
        <p:nvSpPr>
          <p:cNvPr id="1526" name="24,36"/>
          <p:cNvSpPr txBox="1"/>
          <p:nvPr/>
        </p:nvSpPr>
        <p:spPr>
          <a:xfrm>
            <a:off x="13563306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24,36</a:t>
            </a:r>
          </a:p>
        </p:txBody>
      </p:sp>
      <p:sp>
        <p:nvSpPr>
          <p:cNvPr id="1527" name="24,35"/>
          <p:cNvSpPr txBox="1"/>
          <p:nvPr/>
        </p:nvSpPr>
        <p:spPr>
          <a:xfrm>
            <a:off x="13060402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24,35</a:t>
            </a:r>
          </a:p>
        </p:txBody>
      </p:sp>
      <p:sp>
        <p:nvSpPr>
          <p:cNvPr id="1528" name="24,34"/>
          <p:cNvSpPr txBox="1"/>
          <p:nvPr/>
        </p:nvSpPr>
        <p:spPr>
          <a:xfrm>
            <a:off x="12587165" y="5773816"/>
            <a:ext cx="477538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24,34</a:t>
            </a:r>
          </a:p>
        </p:txBody>
      </p:sp>
      <p:sp>
        <p:nvSpPr>
          <p:cNvPr id="1529" name="48, 74"/>
          <p:cNvSpPr txBox="1"/>
          <p:nvPr/>
        </p:nvSpPr>
        <p:spPr>
          <a:xfrm>
            <a:off x="13946322" y="11237970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48, 74</a:t>
            </a:r>
          </a:p>
        </p:txBody>
      </p:sp>
      <p:sp>
        <p:nvSpPr>
          <p:cNvPr id="1530" name="49, 74"/>
          <p:cNvSpPr txBox="1"/>
          <p:nvPr/>
        </p:nvSpPr>
        <p:spPr>
          <a:xfrm>
            <a:off x="13946322" y="11468809"/>
            <a:ext cx="416651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49, 74</a:t>
            </a:r>
          </a:p>
        </p:txBody>
      </p:sp>
      <p:sp>
        <p:nvSpPr>
          <p:cNvPr id="1531" name="48, 73"/>
          <p:cNvSpPr txBox="1"/>
          <p:nvPr/>
        </p:nvSpPr>
        <p:spPr>
          <a:xfrm>
            <a:off x="13490660" y="1123699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48, 73</a:t>
            </a:r>
          </a:p>
        </p:txBody>
      </p:sp>
      <p:sp>
        <p:nvSpPr>
          <p:cNvPr id="1532" name="49, 73"/>
          <p:cNvSpPr txBox="1"/>
          <p:nvPr/>
        </p:nvSpPr>
        <p:spPr>
          <a:xfrm>
            <a:off x="13490660" y="11473757"/>
            <a:ext cx="416651" cy="23490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49, 73</a:t>
            </a:r>
          </a:p>
        </p:txBody>
      </p:sp>
      <p:sp>
        <p:nvSpPr>
          <p:cNvPr id="1533" name="0,0"/>
          <p:cNvSpPr txBox="1"/>
          <p:nvPr/>
        </p:nvSpPr>
        <p:spPr>
          <a:xfrm>
            <a:off x="10040655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534" name="0,1"/>
          <p:cNvSpPr txBox="1"/>
          <p:nvPr/>
        </p:nvSpPr>
        <p:spPr>
          <a:xfrm>
            <a:off x="1046507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535" name="0,2"/>
          <p:cNvSpPr txBox="1"/>
          <p:nvPr/>
        </p:nvSpPr>
        <p:spPr>
          <a:xfrm>
            <a:off x="10881110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536" name="0,3"/>
          <p:cNvSpPr txBox="1"/>
          <p:nvPr/>
        </p:nvSpPr>
        <p:spPr>
          <a:xfrm>
            <a:off x="11298738" y="15654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537" name="1,0"/>
          <p:cNvSpPr txBox="1"/>
          <p:nvPr/>
        </p:nvSpPr>
        <p:spPr>
          <a:xfrm>
            <a:off x="10040655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538" name="1,1"/>
          <p:cNvSpPr txBox="1"/>
          <p:nvPr/>
        </p:nvSpPr>
        <p:spPr>
          <a:xfrm>
            <a:off x="1046507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539" name="1,2"/>
          <p:cNvSpPr txBox="1"/>
          <p:nvPr/>
        </p:nvSpPr>
        <p:spPr>
          <a:xfrm>
            <a:off x="10881110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540" name="1,3"/>
          <p:cNvSpPr txBox="1"/>
          <p:nvPr/>
        </p:nvSpPr>
        <p:spPr>
          <a:xfrm>
            <a:off x="11298738" y="1794084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541" name="2,0"/>
          <p:cNvSpPr txBox="1"/>
          <p:nvPr/>
        </p:nvSpPr>
        <p:spPr>
          <a:xfrm>
            <a:off x="10032188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542" name="2,1"/>
          <p:cNvSpPr txBox="1"/>
          <p:nvPr/>
        </p:nvSpPr>
        <p:spPr>
          <a:xfrm>
            <a:off x="1045660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543" name="2,2"/>
          <p:cNvSpPr txBox="1"/>
          <p:nvPr/>
        </p:nvSpPr>
        <p:spPr>
          <a:xfrm>
            <a:off x="10872643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544" name="2,3"/>
          <p:cNvSpPr txBox="1"/>
          <p:nvPr/>
        </p:nvSpPr>
        <p:spPr>
          <a:xfrm>
            <a:off x="11290271" y="2031151"/>
            <a:ext cx="416651" cy="244805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545" name="?"/>
          <p:cNvSpPr txBox="1"/>
          <p:nvPr/>
        </p:nvSpPr>
        <p:spPr>
          <a:xfrm>
            <a:off x="15337173" y="11273204"/>
            <a:ext cx="42137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546" name="Rectangle"/>
          <p:cNvSpPr/>
          <p:nvPr/>
        </p:nvSpPr>
        <p:spPr>
          <a:xfrm rot="16200000">
            <a:off x="12598232" y="9210341"/>
            <a:ext cx="228601" cy="5270433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47" name="Rectangle"/>
          <p:cNvSpPr/>
          <p:nvPr/>
        </p:nvSpPr>
        <p:spPr>
          <a:xfrm>
            <a:off x="15326616" y="7230124"/>
            <a:ext cx="442494" cy="4725146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48" name="48, 76"/>
          <p:cNvSpPr txBox="1"/>
          <p:nvPr/>
        </p:nvSpPr>
        <p:spPr>
          <a:xfrm>
            <a:off x="14827580" y="11247104"/>
            <a:ext cx="47753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48, 76</a:t>
            </a:r>
          </a:p>
        </p:txBody>
      </p:sp>
      <p:sp>
        <p:nvSpPr>
          <p:cNvPr id="1549" name="49, 76"/>
          <p:cNvSpPr txBox="1"/>
          <p:nvPr/>
        </p:nvSpPr>
        <p:spPr>
          <a:xfrm>
            <a:off x="14818616" y="11485379"/>
            <a:ext cx="484485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49, 76</a:t>
            </a:r>
          </a:p>
        </p:txBody>
      </p:sp>
      <p:sp>
        <p:nvSpPr>
          <p:cNvPr id="1550" name="Rectangle"/>
          <p:cNvSpPr/>
          <p:nvPr/>
        </p:nvSpPr>
        <p:spPr>
          <a:xfrm>
            <a:off x="10067830" y="7231843"/>
            <a:ext cx="442494" cy="4503455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1" name="48, 77"/>
          <p:cNvSpPr txBox="1"/>
          <p:nvPr/>
        </p:nvSpPr>
        <p:spPr>
          <a:xfrm>
            <a:off x="15305620" y="11247104"/>
            <a:ext cx="484485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48, 77</a:t>
            </a:r>
          </a:p>
        </p:txBody>
      </p:sp>
      <p:sp>
        <p:nvSpPr>
          <p:cNvPr id="1552" name="49, 77"/>
          <p:cNvSpPr txBox="1"/>
          <p:nvPr/>
        </p:nvSpPr>
        <p:spPr>
          <a:xfrm>
            <a:off x="15301861" y="11484249"/>
            <a:ext cx="469267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49, 77</a:t>
            </a:r>
          </a:p>
        </p:txBody>
      </p:sp>
      <p:sp>
        <p:nvSpPr>
          <p:cNvPr id="1553" name="Rectangle"/>
          <p:cNvSpPr/>
          <p:nvPr/>
        </p:nvSpPr>
        <p:spPr>
          <a:xfrm>
            <a:off x="15753179" y="7230124"/>
            <a:ext cx="442494" cy="4725146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4" name="48, 78"/>
          <p:cNvSpPr txBox="1"/>
          <p:nvPr/>
        </p:nvSpPr>
        <p:spPr>
          <a:xfrm>
            <a:off x="15752748" y="11271111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48, 78</a:t>
            </a:r>
          </a:p>
        </p:txBody>
      </p:sp>
      <p:sp>
        <p:nvSpPr>
          <p:cNvPr id="1555" name="49, 78"/>
          <p:cNvSpPr txBox="1"/>
          <p:nvPr/>
        </p:nvSpPr>
        <p:spPr>
          <a:xfrm>
            <a:off x="15752748" y="11483503"/>
            <a:ext cx="421378" cy="21166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49, 78</a:t>
            </a:r>
          </a:p>
        </p:txBody>
      </p:sp>
      <p:sp>
        <p:nvSpPr>
          <p:cNvPr id="1556" name="Rectangle"/>
          <p:cNvSpPr/>
          <p:nvPr/>
        </p:nvSpPr>
        <p:spPr>
          <a:xfrm>
            <a:off x="10499283" y="7226033"/>
            <a:ext cx="442494" cy="4503455"/>
          </a:xfrm>
          <a:prstGeom prst="rect">
            <a:avLst/>
          </a:prstGeom>
          <a:solidFill>
            <a:srgbClr val="C4B6A6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7" name="0,0"/>
          <p:cNvSpPr txBox="1"/>
          <p:nvPr/>
        </p:nvSpPr>
        <p:spPr>
          <a:xfrm>
            <a:off x="10084985" y="7229488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0,0</a:t>
            </a:r>
          </a:p>
        </p:txBody>
      </p:sp>
      <p:sp>
        <p:nvSpPr>
          <p:cNvPr id="1558" name="0,1"/>
          <p:cNvSpPr txBox="1"/>
          <p:nvPr/>
        </p:nvSpPr>
        <p:spPr>
          <a:xfrm>
            <a:off x="10500533" y="7238733"/>
            <a:ext cx="47753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0,1</a:t>
            </a:r>
          </a:p>
        </p:txBody>
      </p:sp>
      <p:sp>
        <p:nvSpPr>
          <p:cNvPr id="1559" name="0,2"/>
          <p:cNvSpPr txBox="1"/>
          <p:nvPr/>
        </p:nvSpPr>
        <p:spPr>
          <a:xfrm>
            <a:off x="10933311" y="7238733"/>
            <a:ext cx="469267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0,2</a:t>
            </a:r>
          </a:p>
        </p:txBody>
      </p:sp>
      <p:sp>
        <p:nvSpPr>
          <p:cNvPr id="1560" name="0,3"/>
          <p:cNvSpPr txBox="1"/>
          <p:nvPr/>
        </p:nvSpPr>
        <p:spPr>
          <a:xfrm>
            <a:off x="11403555" y="72387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0,3</a:t>
            </a:r>
          </a:p>
        </p:txBody>
      </p:sp>
      <p:sp>
        <p:nvSpPr>
          <p:cNvPr id="1561" name="1,0"/>
          <p:cNvSpPr txBox="1"/>
          <p:nvPr/>
        </p:nvSpPr>
        <p:spPr>
          <a:xfrm>
            <a:off x="10084985" y="7458088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1,0</a:t>
            </a:r>
          </a:p>
        </p:txBody>
      </p:sp>
      <p:sp>
        <p:nvSpPr>
          <p:cNvPr id="1562" name="1,1"/>
          <p:cNvSpPr txBox="1"/>
          <p:nvPr/>
        </p:nvSpPr>
        <p:spPr>
          <a:xfrm>
            <a:off x="10517271" y="7467333"/>
            <a:ext cx="469267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1,1</a:t>
            </a:r>
          </a:p>
        </p:txBody>
      </p:sp>
      <p:sp>
        <p:nvSpPr>
          <p:cNvPr id="1563" name="1,2"/>
          <p:cNvSpPr txBox="1"/>
          <p:nvPr/>
        </p:nvSpPr>
        <p:spPr>
          <a:xfrm>
            <a:off x="10960113" y="7467333"/>
            <a:ext cx="442464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1564" name="1,3"/>
          <p:cNvSpPr txBox="1"/>
          <p:nvPr/>
        </p:nvSpPr>
        <p:spPr>
          <a:xfrm>
            <a:off x="11403555" y="7467333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1565" name="2,0"/>
          <p:cNvSpPr txBox="1"/>
          <p:nvPr/>
        </p:nvSpPr>
        <p:spPr>
          <a:xfrm>
            <a:off x="10076518" y="7695155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2,0</a:t>
            </a:r>
          </a:p>
        </p:txBody>
      </p:sp>
      <p:sp>
        <p:nvSpPr>
          <p:cNvPr id="1566" name="2,1"/>
          <p:cNvSpPr txBox="1"/>
          <p:nvPr/>
        </p:nvSpPr>
        <p:spPr>
          <a:xfrm>
            <a:off x="10516673" y="7704400"/>
            <a:ext cx="461398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2,1</a:t>
            </a:r>
          </a:p>
        </p:txBody>
      </p:sp>
      <p:sp>
        <p:nvSpPr>
          <p:cNvPr id="1567" name="2,2"/>
          <p:cNvSpPr txBox="1"/>
          <p:nvPr/>
        </p:nvSpPr>
        <p:spPr>
          <a:xfrm>
            <a:off x="10951617" y="7704400"/>
            <a:ext cx="442494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2,2</a:t>
            </a:r>
          </a:p>
        </p:txBody>
      </p:sp>
      <p:sp>
        <p:nvSpPr>
          <p:cNvPr id="1568" name="2,3"/>
          <p:cNvSpPr txBox="1"/>
          <p:nvPr/>
        </p:nvSpPr>
        <p:spPr>
          <a:xfrm>
            <a:off x="11395088" y="7704400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800">
                <a:solidFill>
                  <a:srgbClr val="929292"/>
                </a:solidFill>
              </a:defRPr>
            </a:lvl1pPr>
          </a:lstStyle>
          <a:p>
            <a:pPr/>
            <a:r>
              <a:t>2,3</a:t>
            </a:r>
          </a:p>
        </p:txBody>
      </p:sp>
      <p:sp>
        <p:nvSpPr>
          <p:cNvPr id="1569" name="48, 72"/>
          <p:cNvSpPr txBox="1"/>
          <p:nvPr/>
        </p:nvSpPr>
        <p:spPr>
          <a:xfrm>
            <a:off x="13090845" y="11224241"/>
            <a:ext cx="416651" cy="244804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48, 72</a:t>
            </a:r>
          </a:p>
        </p:txBody>
      </p:sp>
      <p:sp>
        <p:nvSpPr>
          <p:cNvPr id="1570" name="49, 72"/>
          <p:cNvSpPr txBox="1"/>
          <p:nvPr/>
        </p:nvSpPr>
        <p:spPr>
          <a:xfrm>
            <a:off x="13090845" y="11461005"/>
            <a:ext cx="416651" cy="234908"/>
          </a:xfrm>
          <a:prstGeom prst="rect">
            <a:avLst/>
          </a:prstGeom>
          <a:ln w="635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700">
                <a:solidFill>
                  <a:srgbClr val="929292"/>
                </a:solidFill>
              </a:defRPr>
            </a:lvl1pPr>
          </a:lstStyle>
          <a:p>
            <a:pPr/>
            <a:r>
              <a:t>49, 72</a:t>
            </a:r>
          </a:p>
        </p:txBody>
      </p:sp>
      <p:sp>
        <p:nvSpPr>
          <p:cNvPr id="1571" name="Rectangle"/>
          <p:cNvSpPr/>
          <p:nvPr/>
        </p:nvSpPr>
        <p:spPr>
          <a:xfrm>
            <a:off x="13096064" y="11225061"/>
            <a:ext cx="1315163" cy="680482"/>
          </a:xfrm>
          <a:prstGeom prst="rect">
            <a:avLst/>
          </a:prstGeom>
          <a:ln>
            <a:solidFill>
              <a:schemeClr val="accent5">
                <a:lumOff val="-29866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2" name="Rectangle"/>
          <p:cNvSpPr/>
          <p:nvPr/>
        </p:nvSpPr>
        <p:spPr>
          <a:xfrm>
            <a:off x="13913863" y="11225061"/>
            <a:ext cx="1393821" cy="680482"/>
          </a:xfrm>
          <a:prstGeom prst="rect">
            <a:avLst/>
          </a:prstGeom>
          <a:ln>
            <a:solidFill>
              <a:schemeClr val="accent5">
                <a:hueOff val="-152895"/>
                <a:lumOff val="12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3" name="Rectangle"/>
          <p:cNvSpPr/>
          <p:nvPr/>
        </p:nvSpPr>
        <p:spPr>
          <a:xfrm>
            <a:off x="14826938" y="11234400"/>
            <a:ext cx="1315163" cy="680482"/>
          </a:xfrm>
          <a:prstGeom prst="rect">
            <a:avLst/>
          </a:prstGeom>
          <a:ln>
            <a:solidFill>
              <a:schemeClr val="accent3">
                <a:hueOff val="-274225"/>
                <a:satOff val="26768"/>
                <a:lumOff val="11368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4" name="Padding 1/1"/>
          <p:cNvSpPr txBox="1"/>
          <p:nvPr/>
        </p:nvSpPr>
        <p:spPr>
          <a:xfrm>
            <a:off x="12362407" y="11688407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1/1</a:t>
            </a:r>
          </a:p>
        </p:txBody>
      </p:sp>
      <p:sp>
        <p:nvSpPr>
          <p:cNvPr id="1575" name="Padding 1/4"/>
          <p:cNvSpPr txBox="1"/>
          <p:nvPr/>
        </p:nvSpPr>
        <p:spPr>
          <a:xfrm rot="16200000">
            <a:off x="15179474" y="9741074"/>
            <a:ext cx="736779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1/4</a:t>
            </a:r>
          </a:p>
        </p:txBody>
      </p:sp>
      <p:sp>
        <p:nvSpPr>
          <p:cNvPr id="1576" name="Padding 2/4"/>
          <p:cNvSpPr txBox="1"/>
          <p:nvPr/>
        </p:nvSpPr>
        <p:spPr>
          <a:xfrm rot="16200000">
            <a:off x="9920687" y="9741074"/>
            <a:ext cx="736779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2/4</a:t>
            </a:r>
          </a:p>
        </p:txBody>
      </p:sp>
      <p:sp>
        <p:nvSpPr>
          <p:cNvPr id="1577" name="Padding 3/4"/>
          <p:cNvSpPr txBox="1"/>
          <p:nvPr/>
        </p:nvSpPr>
        <p:spPr>
          <a:xfrm rot="16200000">
            <a:off x="15606037" y="9721180"/>
            <a:ext cx="73677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3/4</a:t>
            </a:r>
          </a:p>
        </p:txBody>
      </p:sp>
      <p:sp>
        <p:nvSpPr>
          <p:cNvPr id="1578" name="Padding 4/4"/>
          <p:cNvSpPr txBox="1"/>
          <p:nvPr/>
        </p:nvSpPr>
        <p:spPr>
          <a:xfrm rot="16200000">
            <a:off x="10352140" y="9741074"/>
            <a:ext cx="736779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348544"/>
                    <a:lumOff val="7139"/>
                  </a:schemeClr>
                </a:solidFill>
              </a:defRPr>
            </a:lvl1pPr>
          </a:lstStyle>
          <a:p>
            <a:pPr/>
            <a:r>
              <a:t>Padding 4/4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2,0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" name="i"/>
          <p:cNvSpPr txBox="1"/>
          <p:nvPr/>
        </p:nvSpPr>
        <p:spPr>
          <a:xfrm>
            <a:off x="143955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235" name="j"/>
          <p:cNvSpPr txBox="1"/>
          <p:nvPr/>
        </p:nvSpPr>
        <p:spPr>
          <a:xfrm>
            <a:off x="18405368" y="73906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236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37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238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239" name="fh = 3"/>
          <p:cNvSpPr txBox="1"/>
          <p:nvPr/>
        </p:nvSpPr>
        <p:spPr>
          <a:xfrm>
            <a:off x="2145574" y="49388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240" name="fw = 3"/>
          <p:cNvSpPr txBox="1"/>
          <p:nvPr/>
        </p:nvSpPr>
        <p:spPr>
          <a:xfrm>
            <a:off x="5378570" y="88208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241" name="i + fh -1 = 4"/>
          <p:cNvSpPr txBox="1"/>
          <p:nvPr/>
        </p:nvSpPr>
        <p:spPr>
          <a:xfrm>
            <a:off x="2594459" y="5602288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4</a:t>
            </a:r>
          </a:p>
        </p:txBody>
      </p:sp>
      <p:sp>
        <p:nvSpPr>
          <p:cNvPr id="242" name="i=2"/>
          <p:cNvSpPr txBox="1"/>
          <p:nvPr/>
        </p:nvSpPr>
        <p:spPr>
          <a:xfrm>
            <a:off x="3113377" y="4405814"/>
            <a:ext cx="32430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i=2</a:t>
            </a:r>
          </a:p>
        </p:txBody>
      </p:sp>
      <p:sp>
        <p:nvSpPr>
          <p:cNvPr id="243" name="j=0"/>
          <p:cNvSpPr txBox="1"/>
          <p:nvPr/>
        </p:nvSpPr>
        <p:spPr>
          <a:xfrm>
            <a:off x="4852051" y="83375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j=0 </a:t>
            </a:r>
          </a:p>
        </p:txBody>
      </p:sp>
      <p:sp>
        <p:nvSpPr>
          <p:cNvPr id="244" name="j + fw -1 = 2"/>
          <p:cNvSpPr txBox="1"/>
          <p:nvPr/>
        </p:nvSpPr>
        <p:spPr>
          <a:xfrm>
            <a:off x="6020451" y="83190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2 </a:t>
            </a:r>
          </a:p>
        </p:txBody>
      </p:sp>
      <p:sp>
        <p:nvSpPr>
          <p:cNvPr id="245" name="Line"/>
          <p:cNvSpPr/>
          <p:nvPr/>
        </p:nvSpPr>
        <p:spPr>
          <a:xfrm>
            <a:off x="3490305" y="45433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3974667" y="5758371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 flipV="1">
            <a:off x="4947301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6339577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( I, j ) = 2,0"/>
          <p:cNvSpPr txBox="1"/>
          <p:nvPr/>
        </p:nvSpPr>
        <p:spPr>
          <a:xfrm>
            <a:off x="1993233" y="3917943"/>
            <a:ext cx="82402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2,0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Local Response Norm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Response Normalization</a:t>
            </a:r>
          </a:p>
        </p:txBody>
      </p:sp>
      <p:sp>
        <p:nvSpPr>
          <p:cNvPr id="1581" name="Oval"/>
          <p:cNvSpPr/>
          <p:nvPr/>
        </p:nvSpPr>
        <p:spPr>
          <a:xfrm>
            <a:off x="3672840" y="4292365"/>
            <a:ext cx="538345" cy="498076"/>
          </a:xfrm>
          <a:prstGeom prst="ellipse">
            <a:avLst/>
          </a:prstGeom>
          <a:solidFill>
            <a:srgbClr val="FFDD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2" name="Oval"/>
          <p:cNvSpPr/>
          <p:nvPr/>
        </p:nvSpPr>
        <p:spPr>
          <a:xfrm>
            <a:off x="3672840" y="5079765"/>
            <a:ext cx="538345" cy="498076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3" name="Oval"/>
          <p:cNvSpPr/>
          <p:nvPr/>
        </p:nvSpPr>
        <p:spPr>
          <a:xfrm>
            <a:off x="3672840" y="6075445"/>
            <a:ext cx="538345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4" name="Oval"/>
          <p:cNvSpPr/>
          <p:nvPr/>
        </p:nvSpPr>
        <p:spPr>
          <a:xfrm>
            <a:off x="3672840" y="7020325"/>
            <a:ext cx="538345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5" name="Oval"/>
          <p:cNvSpPr/>
          <p:nvPr/>
        </p:nvSpPr>
        <p:spPr>
          <a:xfrm>
            <a:off x="5598160" y="4292365"/>
            <a:ext cx="538346" cy="498076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6" name="Oval"/>
          <p:cNvSpPr/>
          <p:nvPr/>
        </p:nvSpPr>
        <p:spPr>
          <a:xfrm>
            <a:off x="5598160" y="5079765"/>
            <a:ext cx="538346" cy="498076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7" name="Oval"/>
          <p:cNvSpPr/>
          <p:nvPr/>
        </p:nvSpPr>
        <p:spPr>
          <a:xfrm>
            <a:off x="5598160" y="7020325"/>
            <a:ext cx="538346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8" name="Oval"/>
          <p:cNvSpPr/>
          <p:nvPr/>
        </p:nvSpPr>
        <p:spPr>
          <a:xfrm>
            <a:off x="7523480" y="4292365"/>
            <a:ext cx="538346" cy="498076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9" name="Oval"/>
          <p:cNvSpPr/>
          <p:nvPr/>
        </p:nvSpPr>
        <p:spPr>
          <a:xfrm>
            <a:off x="7523480" y="5105165"/>
            <a:ext cx="538346" cy="498076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0" name="Oval"/>
          <p:cNvSpPr/>
          <p:nvPr/>
        </p:nvSpPr>
        <p:spPr>
          <a:xfrm>
            <a:off x="7523480" y="6075445"/>
            <a:ext cx="538346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1" name="Oval"/>
          <p:cNvSpPr/>
          <p:nvPr/>
        </p:nvSpPr>
        <p:spPr>
          <a:xfrm>
            <a:off x="7523480" y="7045725"/>
            <a:ext cx="538346" cy="498075"/>
          </a:xfrm>
          <a:prstGeom prst="ellipse">
            <a:avLst/>
          </a:prstGeom>
          <a:solidFill>
            <a:srgbClr val="FFDD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2" name="Oval"/>
          <p:cNvSpPr/>
          <p:nvPr/>
        </p:nvSpPr>
        <p:spPr>
          <a:xfrm>
            <a:off x="9448800" y="4292365"/>
            <a:ext cx="538345" cy="498076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3" name="Oval"/>
          <p:cNvSpPr/>
          <p:nvPr/>
        </p:nvSpPr>
        <p:spPr>
          <a:xfrm>
            <a:off x="9448800" y="6075445"/>
            <a:ext cx="538346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4" name="Oval"/>
          <p:cNvSpPr/>
          <p:nvPr/>
        </p:nvSpPr>
        <p:spPr>
          <a:xfrm>
            <a:off x="9448800" y="7045725"/>
            <a:ext cx="538346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5" name="Oval"/>
          <p:cNvSpPr/>
          <p:nvPr/>
        </p:nvSpPr>
        <p:spPr>
          <a:xfrm>
            <a:off x="5598160" y="6075445"/>
            <a:ext cx="538346" cy="498075"/>
          </a:xfrm>
          <a:prstGeom prst="ellipse">
            <a:avLst/>
          </a:prstGeom>
          <a:solidFill>
            <a:srgbClr val="FFDD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6" name="Oval"/>
          <p:cNvSpPr/>
          <p:nvPr/>
        </p:nvSpPr>
        <p:spPr>
          <a:xfrm>
            <a:off x="9448800" y="5196605"/>
            <a:ext cx="538345" cy="498075"/>
          </a:xfrm>
          <a:prstGeom prst="ellipse">
            <a:avLst/>
          </a:prstGeom>
          <a:solidFill>
            <a:srgbClr val="FFDD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7" name="Equation"/>
          <p:cNvSpPr txBox="1"/>
          <p:nvPr/>
        </p:nvSpPr>
        <p:spPr>
          <a:xfrm>
            <a:off x="6824302" y="8160101"/>
            <a:ext cx="77421" cy="4328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⋮</m:t>
                  </m:r>
                </m:oMath>
              </m:oMathPara>
            </a14:m>
            <a:endParaRPr sz="4800"/>
          </a:p>
        </p:txBody>
      </p:sp>
      <p:sp>
        <p:nvSpPr>
          <p:cNvPr id="1598" name="Line"/>
          <p:cNvSpPr/>
          <p:nvPr/>
        </p:nvSpPr>
        <p:spPr>
          <a:xfrm>
            <a:off x="3942012" y="3664292"/>
            <a:ext cx="1" cy="3387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9" name="Stronger neurons inhibit other neurons"/>
          <p:cNvSpPr txBox="1"/>
          <p:nvPr/>
        </p:nvSpPr>
        <p:spPr>
          <a:xfrm>
            <a:off x="12917271" y="4278055"/>
            <a:ext cx="6630712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Stronger neurons inhibit other neurons </a:t>
            </a:r>
          </a:p>
        </p:txBody>
      </p:sp>
      <p:sp>
        <p:nvSpPr>
          <p:cNvPr id="1600" name="Oval"/>
          <p:cNvSpPr/>
          <p:nvPr/>
        </p:nvSpPr>
        <p:spPr>
          <a:xfrm>
            <a:off x="13101319" y="5851925"/>
            <a:ext cx="538346" cy="498075"/>
          </a:xfrm>
          <a:prstGeom prst="ellipse">
            <a:avLst/>
          </a:prstGeom>
          <a:solidFill>
            <a:srgbClr val="FFDD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1" name="Oval"/>
          <p:cNvSpPr/>
          <p:nvPr/>
        </p:nvSpPr>
        <p:spPr>
          <a:xfrm>
            <a:off x="13101319" y="6608963"/>
            <a:ext cx="538346" cy="498075"/>
          </a:xfrm>
          <a:prstGeom prst="ellipse">
            <a:avLst/>
          </a:prstGeom>
          <a:solidFill>
            <a:srgbClr val="D5D5D5">
              <a:alpha val="48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2" name="Strong activity"/>
          <p:cNvSpPr txBox="1"/>
          <p:nvPr/>
        </p:nvSpPr>
        <p:spPr>
          <a:xfrm>
            <a:off x="13841831" y="5963396"/>
            <a:ext cx="2932532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Strong activity</a:t>
            </a:r>
          </a:p>
        </p:txBody>
      </p:sp>
      <p:sp>
        <p:nvSpPr>
          <p:cNvPr id="1603" name="Low activity"/>
          <p:cNvSpPr txBox="1"/>
          <p:nvPr/>
        </p:nvSpPr>
        <p:spPr>
          <a:xfrm>
            <a:off x="13841831" y="6720433"/>
            <a:ext cx="2932532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Low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Mean Average Prec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 Average Precision </a:t>
            </a:r>
          </a:p>
        </p:txBody>
      </p:sp>
      <p:graphicFrame>
        <p:nvGraphicFramePr>
          <p:cNvPr id="1606" name="Table 1"/>
          <p:cNvGraphicFramePr/>
          <p:nvPr/>
        </p:nvGraphicFramePr>
        <p:xfrm>
          <a:off x="8473440" y="3203031"/>
          <a:ext cx="4072510" cy="34243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53269"/>
                <a:gridCol w="1353269"/>
                <a:gridCol w="1353269"/>
              </a:tblGrid>
              <a:tr h="852919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Prediction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Prediction +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919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Actual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TN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FP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919"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Actual 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TP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919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07" name="Line"/>
          <p:cNvSpPr/>
          <p:nvPr/>
        </p:nvSpPr>
        <p:spPr>
          <a:xfrm flipH="1">
            <a:off x="11841480" y="3260612"/>
            <a:ext cx="1" cy="5145636"/>
          </a:xfrm>
          <a:prstGeom prst="line">
            <a:avLst/>
          </a:prstGeom>
          <a:ln w="25400" cap="rnd">
            <a:solidFill>
              <a:srgbClr val="000000">
                <a:alpha val="17582"/>
              </a:srgb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8" name="Line"/>
          <p:cNvSpPr/>
          <p:nvPr/>
        </p:nvSpPr>
        <p:spPr>
          <a:xfrm>
            <a:off x="8441352" y="5525887"/>
            <a:ext cx="8369777" cy="1"/>
          </a:xfrm>
          <a:prstGeom prst="line">
            <a:avLst/>
          </a:prstGeom>
          <a:ln w="25400" cap="rnd">
            <a:solidFill>
              <a:srgbClr val="000000">
                <a:alpha val="17582"/>
              </a:srgb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9" name="TP / (TP + FN)"/>
          <p:cNvSpPr txBox="1"/>
          <p:nvPr/>
        </p:nvSpPr>
        <p:spPr>
          <a:xfrm>
            <a:off x="17143831" y="5121671"/>
            <a:ext cx="39566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TP / (TP + FN)</a:t>
            </a:r>
          </a:p>
        </p:txBody>
      </p:sp>
      <p:sp>
        <p:nvSpPr>
          <p:cNvPr id="1610" name="TP / (FP + TP)"/>
          <p:cNvSpPr txBox="1"/>
          <p:nvPr/>
        </p:nvSpPr>
        <p:spPr>
          <a:xfrm>
            <a:off x="9885730" y="8611631"/>
            <a:ext cx="391150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TP / (FP + TP)</a:t>
            </a:r>
          </a:p>
        </p:txBody>
      </p:sp>
      <p:sp>
        <p:nvSpPr>
          <p:cNvPr id="1611" name="Accuracy = correct_prediction  / ( n_true_prediction)…"/>
          <p:cNvSpPr txBox="1"/>
          <p:nvPr/>
        </p:nvSpPr>
        <p:spPr>
          <a:xfrm>
            <a:off x="9887496" y="9501306"/>
            <a:ext cx="7868261" cy="64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00"/>
              </a:spcBef>
              <a:defRPr sz="1200"/>
            </a:pPr>
            <a:r>
              <a:t>Accuracy = correct_prediction  / ( n_true_prediction) </a:t>
            </a:r>
          </a:p>
          <a:p>
            <a:pPr marL="152400" indent="-152400">
              <a:spcBef>
                <a:spcPts val="200"/>
              </a:spcBef>
              <a:buSzPct val="123000"/>
              <a:buChar char="-"/>
              <a:defRPr sz="1200"/>
            </a:pPr>
            <a:r>
              <a:t>easy to skew by making 1 correct prediction </a:t>
            </a:r>
          </a:p>
          <a:p>
            <a:pPr marL="152400" indent="-152400">
              <a:spcBef>
                <a:spcPts val="200"/>
              </a:spcBef>
              <a:buSzPct val="123000"/>
              <a:buChar char="-"/>
              <a:defRPr sz="1200"/>
            </a:pPr>
            <a:r>
              <a:t>predictions could have varying distribution between the negative and positive instances. As stated it is skewed. </a:t>
            </a:r>
          </a:p>
        </p:txBody>
      </p:sp>
      <p:sp>
        <p:nvSpPr>
          <p:cNvPr id="1612" name="Recall (sensitivity) = correct_prediction  / ( n_true_samples)…"/>
          <p:cNvSpPr txBox="1"/>
          <p:nvPr/>
        </p:nvSpPr>
        <p:spPr>
          <a:xfrm>
            <a:off x="17289056" y="5951870"/>
            <a:ext cx="4148786" cy="460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00"/>
              </a:spcBef>
              <a:defRPr sz="1200"/>
            </a:pPr>
            <a:r>
              <a:t>Recall (sensitivity) = correct_prediction  / ( n_true_samples) </a:t>
            </a:r>
          </a:p>
          <a:p>
            <a:pPr>
              <a:spcBef>
                <a:spcPts val="200"/>
              </a:spcBef>
              <a:defRPr sz="1200"/>
            </a:pPr>
            <a:r>
              <a:t>- positive instances correctly detected by classifier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Transposed Convolutional 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Transposed Convolutional Layer</a:t>
            </a:r>
          </a:p>
        </p:txBody>
      </p:sp>
      <p:graphicFrame>
        <p:nvGraphicFramePr>
          <p:cNvPr id="1615" name="Table 1"/>
          <p:cNvGraphicFramePr/>
          <p:nvPr/>
        </p:nvGraphicFramePr>
        <p:xfrm>
          <a:off x="2282613" y="7572111"/>
          <a:ext cx="3286971" cy="9108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91423"/>
                <a:gridCol w="1091423"/>
                <a:gridCol w="1091423"/>
              </a:tblGrid>
              <a:tr h="449055"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in_02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9055"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16" name="Table 1-1"/>
          <p:cNvGraphicFramePr/>
          <p:nvPr/>
        </p:nvGraphicFramePr>
        <p:xfrm>
          <a:off x="7261283" y="7423161"/>
          <a:ext cx="3819972" cy="11785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23030"/>
                <a:gridCol w="423030"/>
                <a:gridCol w="423030"/>
                <a:gridCol w="423030"/>
                <a:gridCol w="423030"/>
                <a:gridCol w="423030"/>
                <a:gridCol w="423030"/>
                <a:gridCol w="423030"/>
                <a:gridCol w="423030"/>
              </a:tblGrid>
              <a:tr h="166548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66548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66548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in_00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in_01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in_02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66548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66548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4,0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in_10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in_11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in_12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66548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66548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617" name="Line"/>
          <p:cNvSpPr/>
          <p:nvPr/>
        </p:nvSpPr>
        <p:spPr>
          <a:xfrm flipH="1">
            <a:off x="11100854" y="8497146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8" name="Line"/>
          <p:cNvSpPr/>
          <p:nvPr/>
        </p:nvSpPr>
        <p:spPr>
          <a:xfrm flipH="1">
            <a:off x="11100854" y="8171180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9" name="Line"/>
          <p:cNvSpPr/>
          <p:nvPr/>
        </p:nvSpPr>
        <p:spPr>
          <a:xfrm flipH="1">
            <a:off x="11100854" y="7832244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0" name="Line"/>
          <p:cNvSpPr/>
          <p:nvPr/>
        </p:nvSpPr>
        <p:spPr>
          <a:xfrm flipH="1">
            <a:off x="11100854" y="7545186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1" name="Text"/>
          <p:cNvSpPr txBox="1"/>
          <p:nvPr/>
        </p:nvSpPr>
        <p:spPr>
          <a:xfrm>
            <a:off x="12090848" y="7582716"/>
            <a:ext cx="497584" cy="17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1622" name="Text"/>
          <p:cNvSpPr txBox="1"/>
          <p:nvPr/>
        </p:nvSpPr>
        <p:spPr>
          <a:xfrm>
            <a:off x="12090848" y="7934622"/>
            <a:ext cx="497584" cy="17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1623" name="Text"/>
          <p:cNvSpPr txBox="1"/>
          <p:nvPr/>
        </p:nvSpPr>
        <p:spPr>
          <a:xfrm>
            <a:off x="12090848" y="8281031"/>
            <a:ext cx="497584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1624" name="Line"/>
          <p:cNvSpPr/>
          <p:nvPr/>
        </p:nvSpPr>
        <p:spPr>
          <a:xfrm flipV="1">
            <a:off x="8313809" y="8634456"/>
            <a:ext cx="1" cy="1598988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5" name="Line"/>
          <p:cNvSpPr/>
          <p:nvPr/>
        </p:nvSpPr>
        <p:spPr>
          <a:xfrm flipV="1">
            <a:off x="9164918" y="8635951"/>
            <a:ext cx="1" cy="1595998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6" name="Line"/>
          <p:cNvSpPr/>
          <p:nvPr/>
        </p:nvSpPr>
        <p:spPr>
          <a:xfrm flipV="1">
            <a:off x="10062384" y="8635951"/>
            <a:ext cx="1" cy="1595998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7" name="Line"/>
          <p:cNvSpPr/>
          <p:nvPr/>
        </p:nvSpPr>
        <p:spPr>
          <a:xfrm flipV="1">
            <a:off x="7462700" y="8634456"/>
            <a:ext cx="1" cy="1598988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8" name="Line"/>
          <p:cNvSpPr/>
          <p:nvPr/>
        </p:nvSpPr>
        <p:spPr>
          <a:xfrm flipV="1">
            <a:off x="10867136" y="8635951"/>
            <a:ext cx="1" cy="1595998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9" name="Text"/>
          <p:cNvSpPr txBox="1"/>
          <p:nvPr/>
        </p:nvSpPr>
        <p:spPr>
          <a:xfrm>
            <a:off x="7606834" y="8818665"/>
            <a:ext cx="497583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1630" name="Text"/>
          <p:cNvSpPr txBox="1"/>
          <p:nvPr/>
        </p:nvSpPr>
        <p:spPr>
          <a:xfrm>
            <a:off x="8523203" y="8818665"/>
            <a:ext cx="497583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1631" name="Text"/>
          <p:cNvSpPr txBox="1"/>
          <p:nvPr/>
        </p:nvSpPr>
        <p:spPr>
          <a:xfrm>
            <a:off x="9364860" y="8818665"/>
            <a:ext cx="497584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1632" name="Text"/>
          <p:cNvSpPr txBox="1"/>
          <p:nvPr/>
        </p:nvSpPr>
        <p:spPr>
          <a:xfrm>
            <a:off x="10215970" y="8818665"/>
            <a:ext cx="497583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graphicFrame>
        <p:nvGraphicFramePr>
          <p:cNvPr id="1633" name="Table 2"/>
          <p:cNvGraphicFramePr/>
          <p:nvPr/>
        </p:nvGraphicFramePr>
        <p:xfrm>
          <a:off x="7589519" y="4347869"/>
          <a:ext cx="2858156" cy="18953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06493"/>
                <a:gridCol w="406493"/>
                <a:gridCol w="406493"/>
                <a:gridCol w="406493"/>
                <a:gridCol w="406493"/>
                <a:gridCol w="406493"/>
                <a:gridCol w="406493"/>
              </a:tblGrid>
              <a:tr h="376525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0, 6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76525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76525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76525"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76525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4,0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4,1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4, 6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4" name="Text"/>
          <p:cNvSpPr txBox="1"/>
          <p:nvPr/>
        </p:nvSpPr>
        <p:spPr>
          <a:xfrm>
            <a:off x="7616285" y="9005688"/>
            <a:ext cx="385169" cy="17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</m:oMath>
              </m:oMathPara>
            </a14:m>
          </a:p>
        </p:txBody>
      </p:sp>
      <p:sp>
        <p:nvSpPr>
          <p:cNvPr id="1635" name="Line"/>
          <p:cNvSpPr/>
          <p:nvPr/>
        </p:nvSpPr>
        <p:spPr>
          <a:xfrm flipH="1">
            <a:off x="7438513" y="6151959"/>
            <a:ext cx="368508" cy="1890838"/>
          </a:xfrm>
          <a:prstGeom prst="line">
            <a:avLst/>
          </a:prstGeom>
          <a:ln w="635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6" name="Rectangle"/>
          <p:cNvSpPr/>
          <p:nvPr/>
        </p:nvSpPr>
        <p:spPr>
          <a:xfrm>
            <a:off x="7261878" y="8100744"/>
            <a:ext cx="1283062" cy="475764"/>
          </a:xfrm>
          <a:prstGeom prst="rect">
            <a:avLst/>
          </a:prstGeom>
          <a:ln w="38100" cap="rnd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7" name="Line"/>
          <p:cNvSpPr/>
          <p:nvPr/>
        </p:nvSpPr>
        <p:spPr>
          <a:xfrm flipH="1">
            <a:off x="10015073" y="6151959"/>
            <a:ext cx="317628" cy="1890837"/>
          </a:xfrm>
          <a:prstGeom prst="line">
            <a:avLst/>
          </a:prstGeom>
          <a:ln w="635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8" name="Rectangle"/>
          <p:cNvSpPr/>
          <p:nvPr/>
        </p:nvSpPr>
        <p:spPr>
          <a:xfrm>
            <a:off x="9823230" y="8092645"/>
            <a:ext cx="1283062" cy="475764"/>
          </a:xfrm>
          <a:prstGeom prst="rect">
            <a:avLst/>
          </a:prstGeom>
          <a:ln w="38100" cap="rnd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9" name="Line"/>
          <p:cNvSpPr/>
          <p:nvPr/>
        </p:nvSpPr>
        <p:spPr>
          <a:xfrm flipH="1">
            <a:off x="7981447" y="6151959"/>
            <a:ext cx="262321" cy="1890838"/>
          </a:xfrm>
          <a:prstGeom prst="line">
            <a:avLst/>
          </a:prstGeom>
          <a:ln w="6350"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0" name="Rectangle"/>
          <p:cNvSpPr/>
          <p:nvPr/>
        </p:nvSpPr>
        <p:spPr>
          <a:xfrm>
            <a:off x="7672279" y="8092644"/>
            <a:ext cx="1283062" cy="475764"/>
          </a:xfrm>
          <a:prstGeom prst="rect">
            <a:avLst/>
          </a:prstGeom>
          <a:ln w="38100" cap="rnd">
            <a:solidFill>
              <a:schemeClr val="accent6">
                <a:lumOff val="16165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1641" name="Table 1-1-1"/>
          <p:cNvGraphicFramePr/>
          <p:nvPr/>
        </p:nvGraphicFramePr>
        <p:xfrm>
          <a:off x="11662363" y="9152524"/>
          <a:ext cx="1902197" cy="179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89495"/>
              </a:tblGrid>
              <a:tr h="166548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Zero padding inner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2" name="Table 1-1-2"/>
          <p:cNvGraphicFramePr/>
          <p:nvPr/>
        </p:nvGraphicFramePr>
        <p:xfrm>
          <a:off x="11662363" y="9435072"/>
          <a:ext cx="1914897" cy="179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2195"/>
              </a:tblGrid>
              <a:tr h="166548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Zero padding outer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643" name="Line"/>
          <p:cNvSpPr/>
          <p:nvPr/>
        </p:nvSpPr>
        <p:spPr>
          <a:xfrm>
            <a:off x="5741406" y="8006080"/>
            <a:ext cx="4975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Convolutional Layer"/>
          <p:cNvSpPr txBox="1"/>
          <p:nvPr/>
        </p:nvSpPr>
        <p:spPr>
          <a:xfrm>
            <a:off x="5144138" y="3817078"/>
            <a:ext cx="1916888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Convolutional Layer</a:t>
            </a:r>
          </a:p>
        </p:txBody>
      </p:sp>
      <p:sp>
        <p:nvSpPr>
          <p:cNvPr id="1645" name="Upsample image"/>
          <p:cNvSpPr txBox="1"/>
          <p:nvPr/>
        </p:nvSpPr>
        <p:spPr>
          <a:xfrm>
            <a:off x="5277539" y="6827684"/>
            <a:ext cx="165008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Upsample image</a:t>
            </a:r>
          </a:p>
        </p:txBody>
      </p:sp>
      <p:sp>
        <p:nvSpPr>
          <p:cNvPr id="1646" name="kernel - 3x3"/>
          <p:cNvSpPr txBox="1"/>
          <p:nvPr/>
        </p:nvSpPr>
        <p:spPr>
          <a:xfrm>
            <a:off x="8200921" y="6732645"/>
            <a:ext cx="517932" cy="18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"/>
            </a:lvl1pPr>
          </a:lstStyle>
          <a:p>
            <a:pPr/>
            <a:r>
              <a:t>kernel - 3x3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ransposed Convolutional 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Transposed Convolutional Layer</a:t>
            </a:r>
          </a:p>
        </p:txBody>
      </p:sp>
      <p:graphicFrame>
        <p:nvGraphicFramePr>
          <p:cNvPr id="1649" name="Table 1"/>
          <p:cNvGraphicFramePr/>
          <p:nvPr/>
        </p:nvGraphicFramePr>
        <p:xfrm>
          <a:off x="2282613" y="7572111"/>
          <a:ext cx="3286971" cy="9108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91423"/>
                <a:gridCol w="1091423"/>
                <a:gridCol w="1091423"/>
              </a:tblGrid>
              <a:tr h="449055"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in_02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9055"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i="1" sz="1600"/>
                        <a:t>in_12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50" name="Table 1-1"/>
          <p:cNvGraphicFramePr/>
          <p:nvPr/>
        </p:nvGraphicFramePr>
        <p:xfrm>
          <a:off x="7261283" y="7423160"/>
          <a:ext cx="3819972" cy="11785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  <a:gridCol w="292867"/>
              </a:tblGrid>
              <a:tr h="116583">
                <a:tc>
                  <a:txBody>
                    <a:bodyPr/>
                    <a:lstStyle/>
                    <a:p>
                      <a:pPr defTabSz="914400"/>
                      <a:r>
                        <a:rPr sz="4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400"/>
                        <a:t>in_00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400"/>
                        <a:t>in_01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400"/>
                        <a:t>in_02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400"/>
                        <a:t>in_10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400"/>
                        <a:t>in_11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>
                          <a:solidFill>
                            <a:srgbClr val="D5D5D5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400"/>
                        <a:t>in_12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/>
                      <a:r>
                        <a:rPr sz="400"/>
                        <a:t>7,0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/>
                        <a:t>7,10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116583"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651" name="Line"/>
          <p:cNvSpPr/>
          <p:nvPr/>
        </p:nvSpPr>
        <p:spPr>
          <a:xfrm flipH="1">
            <a:off x="11132716" y="8529031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2" name="Line"/>
          <p:cNvSpPr/>
          <p:nvPr/>
        </p:nvSpPr>
        <p:spPr>
          <a:xfrm flipH="1">
            <a:off x="11132716" y="7824047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3" name="Line"/>
          <p:cNvSpPr/>
          <p:nvPr/>
        </p:nvSpPr>
        <p:spPr>
          <a:xfrm flipH="1">
            <a:off x="11132716" y="8179106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4" name="Line"/>
          <p:cNvSpPr/>
          <p:nvPr/>
        </p:nvSpPr>
        <p:spPr>
          <a:xfrm flipH="1">
            <a:off x="11132716" y="7468986"/>
            <a:ext cx="3284726" cy="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5" name="Line"/>
          <p:cNvSpPr/>
          <p:nvPr/>
        </p:nvSpPr>
        <p:spPr>
          <a:xfrm flipV="1">
            <a:off x="8287855" y="8625989"/>
            <a:ext cx="1" cy="2065717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6" name="Line"/>
          <p:cNvSpPr/>
          <p:nvPr/>
        </p:nvSpPr>
        <p:spPr>
          <a:xfrm flipV="1">
            <a:off x="9164918" y="8644417"/>
            <a:ext cx="1" cy="202886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7" name="Line"/>
          <p:cNvSpPr/>
          <p:nvPr/>
        </p:nvSpPr>
        <p:spPr>
          <a:xfrm flipV="1">
            <a:off x="10041981" y="8644417"/>
            <a:ext cx="1" cy="202886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8" name="Line"/>
          <p:cNvSpPr/>
          <p:nvPr/>
        </p:nvSpPr>
        <p:spPr>
          <a:xfrm flipV="1">
            <a:off x="7388595" y="8625989"/>
            <a:ext cx="1" cy="2065717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9" name="Line"/>
          <p:cNvSpPr/>
          <p:nvPr/>
        </p:nvSpPr>
        <p:spPr>
          <a:xfrm flipV="1">
            <a:off x="10905462" y="8644417"/>
            <a:ext cx="1" cy="2028861"/>
          </a:xfrm>
          <a:prstGeom prst="line">
            <a:avLst/>
          </a:prstGeom>
          <a:ln w="3175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0" name="Text"/>
          <p:cNvSpPr txBox="1"/>
          <p:nvPr/>
        </p:nvSpPr>
        <p:spPr>
          <a:xfrm>
            <a:off x="7539101" y="8780565"/>
            <a:ext cx="497241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graphicFrame>
        <p:nvGraphicFramePr>
          <p:cNvPr id="1661" name="Table 2"/>
          <p:cNvGraphicFramePr/>
          <p:nvPr/>
        </p:nvGraphicFramePr>
        <p:xfrm>
          <a:off x="7589519" y="4347869"/>
          <a:ext cx="2858156" cy="18953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8677"/>
                <a:gridCol w="258677"/>
                <a:gridCol w="258677"/>
                <a:gridCol w="258677"/>
                <a:gridCol w="258677"/>
                <a:gridCol w="258677"/>
                <a:gridCol w="258677"/>
                <a:gridCol w="258677"/>
                <a:gridCol w="258677"/>
                <a:gridCol w="258677"/>
                <a:gridCol w="258677"/>
              </a:tblGrid>
              <a:tr h="235328"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0, 6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0,10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4,0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5,0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6,0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35328"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7,0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7,1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"/>
                        <a:t>7,10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2" name="Text"/>
          <p:cNvSpPr txBox="1"/>
          <p:nvPr/>
        </p:nvSpPr>
        <p:spPr>
          <a:xfrm>
            <a:off x="7548552" y="8967588"/>
            <a:ext cx="385169" cy="17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b"/>
                    </m:rP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</m:oMath>
              </m:oMathPara>
            </a14:m>
          </a:p>
        </p:txBody>
      </p:sp>
      <p:sp>
        <p:nvSpPr>
          <p:cNvPr id="1663" name="Line"/>
          <p:cNvSpPr/>
          <p:nvPr/>
        </p:nvSpPr>
        <p:spPr>
          <a:xfrm flipH="1">
            <a:off x="7412864" y="6177359"/>
            <a:ext cx="285656" cy="2026615"/>
          </a:xfrm>
          <a:prstGeom prst="line">
            <a:avLst/>
          </a:prstGeom>
          <a:ln w="635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4" name="Rectangle"/>
          <p:cNvSpPr/>
          <p:nvPr/>
        </p:nvSpPr>
        <p:spPr>
          <a:xfrm>
            <a:off x="7264723" y="8232906"/>
            <a:ext cx="872209" cy="368784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5" name="Line"/>
          <p:cNvSpPr/>
          <p:nvPr/>
        </p:nvSpPr>
        <p:spPr>
          <a:xfrm>
            <a:off x="10332700" y="6177359"/>
            <a:ext cx="1" cy="2038072"/>
          </a:xfrm>
          <a:prstGeom prst="line">
            <a:avLst/>
          </a:prstGeom>
          <a:ln w="635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666" name="Table 1-1-1"/>
          <p:cNvGraphicFramePr/>
          <p:nvPr/>
        </p:nvGraphicFramePr>
        <p:xfrm>
          <a:off x="12769492" y="9211790"/>
          <a:ext cx="1902196" cy="1792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89495"/>
              </a:tblGrid>
              <a:tr h="166548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Zero padding inner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7" name="Table 1-1-2"/>
          <p:cNvGraphicFramePr/>
          <p:nvPr/>
        </p:nvGraphicFramePr>
        <p:xfrm>
          <a:off x="12769492" y="9494338"/>
          <a:ext cx="1914896" cy="1792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2195"/>
              </a:tblGrid>
              <a:tr h="166548">
                <a:tc>
                  <a:txBody>
                    <a:bodyPr/>
                    <a:lstStyle/>
                    <a:p>
                      <a:pPr defTabSz="914400"/>
                      <a:r>
                        <a:rPr sz="600"/>
                        <a:t>Zero padding outer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668" name="Line"/>
          <p:cNvSpPr/>
          <p:nvPr/>
        </p:nvSpPr>
        <p:spPr>
          <a:xfrm>
            <a:off x="5741406" y="8006080"/>
            <a:ext cx="4975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9" name="Convolutional Layer"/>
          <p:cNvSpPr txBox="1"/>
          <p:nvPr/>
        </p:nvSpPr>
        <p:spPr>
          <a:xfrm>
            <a:off x="5144138" y="3817078"/>
            <a:ext cx="1916888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Convolutional Layer</a:t>
            </a:r>
          </a:p>
        </p:txBody>
      </p:sp>
      <p:sp>
        <p:nvSpPr>
          <p:cNvPr id="1670" name="Upsample image"/>
          <p:cNvSpPr txBox="1"/>
          <p:nvPr/>
        </p:nvSpPr>
        <p:spPr>
          <a:xfrm>
            <a:off x="5277539" y="6827684"/>
            <a:ext cx="165008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Upsample image</a:t>
            </a:r>
          </a:p>
        </p:txBody>
      </p:sp>
      <p:sp>
        <p:nvSpPr>
          <p:cNvPr id="1671" name="kernel - 3x3"/>
          <p:cNvSpPr txBox="1"/>
          <p:nvPr/>
        </p:nvSpPr>
        <p:spPr>
          <a:xfrm>
            <a:off x="8200921" y="6732645"/>
            <a:ext cx="517932" cy="18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"/>
            </a:lvl1pPr>
          </a:lstStyle>
          <a:p>
            <a:pPr/>
            <a:r>
              <a:t>kernel - 3x3</a:t>
            </a:r>
          </a:p>
        </p:txBody>
      </p:sp>
      <p:sp>
        <p:nvSpPr>
          <p:cNvPr id="1672" name="Rectangle"/>
          <p:cNvSpPr/>
          <p:nvPr/>
        </p:nvSpPr>
        <p:spPr>
          <a:xfrm>
            <a:off x="10173023" y="8245608"/>
            <a:ext cx="872208" cy="368784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3" name="Text"/>
          <p:cNvSpPr txBox="1"/>
          <p:nvPr/>
        </p:nvSpPr>
        <p:spPr>
          <a:xfrm>
            <a:off x="8539370" y="8780565"/>
            <a:ext cx="497241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674" name="Text"/>
          <p:cNvSpPr txBox="1"/>
          <p:nvPr/>
        </p:nvSpPr>
        <p:spPr>
          <a:xfrm>
            <a:off x="9348038" y="8780565"/>
            <a:ext cx="497241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675" name="Text"/>
          <p:cNvSpPr txBox="1"/>
          <p:nvPr/>
        </p:nvSpPr>
        <p:spPr>
          <a:xfrm>
            <a:off x="10177860" y="8780565"/>
            <a:ext cx="497241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676" name="Text"/>
          <p:cNvSpPr txBox="1"/>
          <p:nvPr/>
        </p:nvSpPr>
        <p:spPr>
          <a:xfrm>
            <a:off x="11257360" y="7559972"/>
            <a:ext cx="497241" cy="17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677" name="Text"/>
          <p:cNvSpPr txBox="1"/>
          <p:nvPr/>
        </p:nvSpPr>
        <p:spPr>
          <a:xfrm>
            <a:off x="11257360" y="7934622"/>
            <a:ext cx="497241" cy="17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678" name="Text"/>
          <p:cNvSpPr txBox="1"/>
          <p:nvPr/>
        </p:nvSpPr>
        <p:spPr>
          <a:xfrm>
            <a:off x="11257360" y="8289965"/>
            <a:ext cx="497241" cy="1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679" name="Rectangle"/>
          <p:cNvSpPr/>
          <p:nvPr/>
        </p:nvSpPr>
        <p:spPr>
          <a:xfrm>
            <a:off x="7544124" y="8245609"/>
            <a:ext cx="872208" cy="368783"/>
          </a:xfrm>
          <a:prstGeom prst="rect">
            <a:avLst/>
          </a:prstGeom>
          <a:ln w="12700">
            <a:solidFill>
              <a:schemeClr val="accent6">
                <a:lumOff val="16165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0" name="Line"/>
          <p:cNvSpPr/>
          <p:nvPr/>
        </p:nvSpPr>
        <p:spPr>
          <a:xfrm flipH="1">
            <a:off x="7789932" y="6184830"/>
            <a:ext cx="158905" cy="2011673"/>
          </a:xfrm>
          <a:prstGeom prst="line">
            <a:avLst/>
          </a:prstGeom>
          <a:ln w="6350">
            <a:solidFill>
              <a:schemeClr val="accent6">
                <a:lumOff val="16165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Use CIFAR PreTrained Model"/>
          <p:cNvSpPr txBox="1"/>
          <p:nvPr>
            <p:ph type="title"/>
          </p:nvPr>
        </p:nvSpPr>
        <p:spPr>
          <a:xfrm>
            <a:off x="393700" y="171642"/>
            <a:ext cx="8238245" cy="1433164"/>
          </a:xfrm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Use CIFAR PreTrained Model </a:t>
            </a:r>
          </a:p>
        </p:txBody>
      </p:sp>
      <p:sp>
        <p:nvSpPr>
          <p:cNvPr id="1683" name="RESNET"/>
          <p:cNvSpPr/>
          <p:nvPr/>
        </p:nvSpPr>
        <p:spPr>
          <a:xfrm>
            <a:off x="4681094" y="7613565"/>
            <a:ext cx="2984279" cy="30477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RESNET</a:t>
            </a:r>
          </a:p>
        </p:txBody>
      </p:sp>
      <p:grpSp>
        <p:nvGrpSpPr>
          <p:cNvPr id="1686" name="Dense"/>
          <p:cNvGrpSpPr/>
          <p:nvPr/>
        </p:nvGrpSpPr>
        <p:grpSpPr>
          <a:xfrm>
            <a:off x="4642994" y="7621277"/>
            <a:ext cx="3060479" cy="358010"/>
            <a:chOff x="0" y="0"/>
            <a:chExt cx="3060478" cy="358008"/>
          </a:xfrm>
        </p:grpSpPr>
        <p:sp>
          <p:nvSpPr>
            <p:cNvPr id="1685" name="Dense"/>
            <p:cNvSpPr/>
            <p:nvPr/>
          </p:nvSpPr>
          <p:spPr>
            <a:xfrm>
              <a:off x="38100" y="38100"/>
              <a:ext cx="2984279" cy="28180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Dense </a:t>
              </a:r>
            </a:p>
          </p:txBody>
        </p:sp>
        <p:pic>
          <p:nvPicPr>
            <p:cNvPr id="1684" name="Dense Dense " descr="Dense Dense 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60479" cy="358009"/>
            </a:xfrm>
            <a:prstGeom prst="rect">
              <a:avLst/>
            </a:prstGeom>
            <a:effectLst/>
          </p:spPr>
        </p:pic>
      </p:grpSp>
      <p:sp>
        <p:nvSpPr>
          <p:cNvPr id="1687" name="RESNET"/>
          <p:cNvSpPr/>
          <p:nvPr/>
        </p:nvSpPr>
        <p:spPr>
          <a:xfrm>
            <a:off x="11094594" y="9760649"/>
            <a:ext cx="2984279" cy="22668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RESNET</a:t>
            </a:r>
          </a:p>
        </p:txBody>
      </p:sp>
      <p:grpSp>
        <p:nvGrpSpPr>
          <p:cNvPr id="1690" name="Global Average Pooling"/>
          <p:cNvGrpSpPr/>
          <p:nvPr/>
        </p:nvGrpSpPr>
        <p:grpSpPr>
          <a:xfrm>
            <a:off x="4642994" y="7975171"/>
            <a:ext cx="3060479" cy="500778"/>
            <a:chOff x="0" y="0"/>
            <a:chExt cx="3060478" cy="500777"/>
          </a:xfrm>
        </p:grpSpPr>
        <p:sp>
          <p:nvSpPr>
            <p:cNvPr id="1689" name="Global Average Pooling"/>
            <p:cNvSpPr/>
            <p:nvPr/>
          </p:nvSpPr>
          <p:spPr>
            <a:xfrm>
              <a:off x="38100" y="38100"/>
              <a:ext cx="2984279" cy="424578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Global Average Pooling</a:t>
              </a:r>
            </a:p>
          </p:txBody>
        </p:sp>
        <p:pic>
          <p:nvPicPr>
            <p:cNvPr id="1688" name="Global Average Pooling Global Average Pooling" descr="Global Average Pooling Global Average Pooli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60479" cy="500778"/>
            </a:xfrm>
            <a:prstGeom prst="rect">
              <a:avLst/>
            </a:prstGeom>
            <a:effectLst/>
          </p:spPr>
        </p:pic>
      </p:grpSp>
      <p:sp>
        <p:nvSpPr>
          <p:cNvPr id="1691" name="Global Average Pooling"/>
          <p:cNvSpPr/>
          <p:nvPr/>
        </p:nvSpPr>
        <p:spPr>
          <a:xfrm>
            <a:off x="11094594" y="8889571"/>
            <a:ext cx="2984279" cy="281809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Global Average Pooling</a:t>
            </a:r>
          </a:p>
        </p:txBody>
      </p:sp>
      <p:sp>
        <p:nvSpPr>
          <p:cNvPr id="1692" name="Dense - 10 Classes"/>
          <p:cNvSpPr/>
          <p:nvPr/>
        </p:nvSpPr>
        <p:spPr>
          <a:xfrm>
            <a:off x="11094594" y="8018493"/>
            <a:ext cx="2984279" cy="281809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Dense - 10 Classes</a:t>
            </a:r>
          </a:p>
        </p:txBody>
      </p:sp>
      <p:sp>
        <p:nvSpPr>
          <p:cNvPr id="1693" name="Line"/>
          <p:cNvSpPr/>
          <p:nvPr/>
        </p:nvSpPr>
        <p:spPr>
          <a:xfrm flipV="1">
            <a:off x="12586733" y="9215625"/>
            <a:ext cx="1" cy="5007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4" name="Line"/>
          <p:cNvSpPr/>
          <p:nvPr/>
        </p:nvSpPr>
        <p:spPr>
          <a:xfrm flipV="1">
            <a:off x="12586733" y="8344548"/>
            <a:ext cx="1" cy="5007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5" name="Ornate Snowflake"/>
          <p:cNvSpPr/>
          <p:nvPr/>
        </p:nvSpPr>
        <p:spPr>
          <a:xfrm>
            <a:off x="13560620" y="9904745"/>
            <a:ext cx="283624" cy="281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600" fill="norm" stroke="1" extrusionOk="0">
                <a:moveTo>
                  <a:pt x="10732" y="0"/>
                </a:moveTo>
                <a:cubicBezTo>
                  <a:pt x="10405" y="0"/>
                  <a:pt x="10137" y="271"/>
                  <a:pt x="10137" y="603"/>
                </a:cubicBezTo>
                <a:lnTo>
                  <a:pt x="10137" y="3456"/>
                </a:lnTo>
                <a:lnTo>
                  <a:pt x="7330" y="625"/>
                </a:lnTo>
                <a:cubicBezTo>
                  <a:pt x="7099" y="391"/>
                  <a:pt x="6719" y="391"/>
                  <a:pt x="6488" y="625"/>
                </a:cubicBezTo>
                <a:cubicBezTo>
                  <a:pt x="6257" y="859"/>
                  <a:pt x="6257" y="1244"/>
                  <a:pt x="6488" y="1477"/>
                </a:cubicBezTo>
                <a:lnTo>
                  <a:pt x="10137" y="5155"/>
                </a:lnTo>
                <a:lnTo>
                  <a:pt x="10137" y="6993"/>
                </a:lnTo>
                <a:lnTo>
                  <a:pt x="7442" y="4933"/>
                </a:lnTo>
                <a:lnTo>
                  <a:pt x="7776" y="8542"/>
                </a:lnTo>
                <a:lnTo>
                  <a:pt x="6327" y="7689"/>
                </a:lnTo>
                <a:lnTo>
                  <a:pt x="5012" y="2646"/>
                </a:lnTo>
                <a:cubicBezTo>
                  <a:pt x="4926" y="2325"/>
                  <a:pt x="4604" y="2129"/>
                  <a:pt x="4282" y="2216"/>
                </a:cubicBezTo>
                <a:cubicBezTo>
                  <a:pt x="3966" y="2303"/>
                  <a:pt x="3772" y="2629"/>
                  <a:pt x="3858" y="2955"/>
                </a:cubicBezTo>
                <a:lnTo>
                  <a:pt x="4866" y="6835"/>
                </a:lnTo>
                <a:lnTo>
                  <a:pt x="2199" y="5271"/>
                </a:lnTo>
                <a:cubicBezTo>
                  <a:pt x="1915" y="5102"/>
                  <a:pt x="1551" y="5200"/>
                  <a:pt x="1384" y="5488"/>
                </a:cubicBezTo>
                <a:cubicBezTo>
                  <a:pt x="1218" y="5776"/>
                  <a:pt x="1315" y="6145"/>
                  <a:pt x="1599" y="6314"/>
                </a:cubicBezTo>
                <a:lnTo>
                  <a:pt x="4266" y="7879"/>
                </a:lnTo>
                <a:lnTo>
                  <a:pt x="438" y="8917"/>
                </a:lnTo>
                <a:cubicBezTo>
                  <a:pt x="122" y="9004"/>
                  <a:pt x="-65" y="9335"/>
                  <a:pt x="21" y="9655"/>
                </a:cubicBezTo>
                <a:cubicBezTo>
                  <a:pt x="91" y="9927"/>
                  <a:pt x="331" y="10100"/>
                  <a:pt x="594" y="10100"/>
                </a:cubicBezTo>
                <a:cubicBezTo>
                  <a:pt x="648" y="10100"/>
                  <a:pt x="697" y="10096"/>
                  <a:pt x="750" y="10080"/>
                </a:cubicBezTo>
                <a:lnTo>
                  <a:pt x="5720" y="8727"/>
                </a:lnTo>
                <a:lnTo>
                  <a:pt x="7019" y="9487"/>
                </a:lnTo>
                <a:lnTo>
                  <a:pt x="3980" y="10792"/>
                </a:lnTo>
                <a:lnTo>
                  <a:pt x="7019" y="12096"/>
                </a:lnTo>
                <a:lnTo>
                  <a:pt x="5720" y="12856"/>
                </a:lnTo>
                <a:lnTo>
                  <a:pt x="750" y="11503"/>
                </a:lnTo>
                <a:cubicBezTo>
                  <a:pt x="697" y="11487"/>
                  <a:pt x="648" y="11481"/>
                  <a:pt x="594" y="11481"/>
                </a:cubicBezTo>
                <a:cubicBezTo>
                  <a:pt x="331" y="11481"/>
                  <a:pt x="91" y="11661"/>
                  <a:pt x="21" y="11928"/>
                </a:cubicBezTo>
                <a:cubicBezTo>
                  <a:pt x="-65" y="12248"/>
                  <a:pt x="122" y="12579"/>
                  <a:pt x="438" y="12666"/>
                </a:cubicBezTo>
                <a:lnTo>
                  <a:pt x="4266" y="13704"/>
                </a:lnTo>
                <a:lnTo>
                  <a:pt x="1609" y="15280"/>
                </a:lnTo>
                <a:cubicBezTo>
                  <a:pt x="1325" y="15448"/>
                  <a:pt x="1228" y="15817"/>
                  <a:pt x="1394" y="16105"/>
                </a:cubicBezTo>
                <a:cubicBezTo>
                  <a:pt x="1561" y="16393"/>
                  <a:pt x="1925" y="16491"/>
                  <a:pt x="2209" y="16322"/>
                </a:cubicBezTo>
                <a:lnTo>
                  <a:pt x="4878" y="14758"/>
                </a:lnTo>
                <a:lnTo>
                  <a:pt x="3863" y="18638"/>
                </a:lnTo>
                <a:cubicBezTo>
                  <a:pt x="3777" y="18959"/>
                  <a:pt x="3971" y="19290"/>
                  <a:pt x="4287" y="19377"/>
                </a:cubicBezTo>
                <a:cubicBezTo>
                  <a:pt x="4604" y="19464"/>
                  <a:pt x="4931" y="19268"/>
                  <a:pt x="5017" y="18948"/>
                </a:cubicBezTo>
                <a:lnTo>
                  <a:pt x="6332" y="13911"/>
                </a:lnTo>
                <a:lnTo>
                  <a:pt x="7781" y="13057"/>
                </a:lnTo>
                <a:lnTo>
                  <a:pt x="7449" y="16665"/>
                </a:lnTo>
                <a:lnTo>
                  <a:pt x="10142" y="14605"/>
                </a:lnTo>
                <a:lnTo>
                  <a:pt x="10142" y="16443"/>
                </a:lnTo>
                <a:lnTo>
                  <a:pt x="6493" y="20121"/>
                </a:lnTo>
                <a:cubicBezTo>
                  <a:pt x="6262" y="20355"/>
                  <a:pt x="6257" y="20736"/>
                  <a:pt x="6493" y="20975"/>
                </a:cubicBezTo>
                <a:cubicBezTo>
                  <a:pt x="6724" y="21209"/>
                  <a:pt x="7099" y="21214"/>
                  <a:pt x="7335" y="20975"/>
                </a:cubicBezTo>
                <a:lnTo>
                  <a:pt x="10142" y="18143"/>
                </a:lnTo>
                <a:lnTo>
                  <a:pt x="10142" y="20995"/>
                </a:lnTo>
                <a:cubicBezTo>
                  <a:pt x="10142" y="21327"/>
                  <a:pt x="10410" y="21600"/>
                  <a:pt x="10738" y="21600"/>
                </a:cubicBezTo>
                <a:cubicBezTo>
                  <a:pt x="11065" y="21600"/>
                  <a:pt x="11333" y="21327"/>
                  <a:pt x="11333" y="20995"/>
                </a:cubicBezTo>
                <a:lnTo>
                  <a:pt x="11333" y="18143"/>
                </a:lnTo>
                <a:lnTo>
                  <a:pt x="14140" y="20975"/>
                </a:lnTo>
                <a:cubicBezTo>
                  <a:pt x="14371" y="21209"/>
                  <a:pt x="14751" y="21209"/>
                  <a:pt x="14982" y="20975"/>
                </a:cubicBezTo>
                <a:cubicBezTo>
                  <a:pt x="15213" y="20741"/>
                  <a:pt x="15213" y="20355"/>
                  <a:pt x="14982" y="20121"/>
                </a:cubicBezTo>
                <a:lnTo>
                  <a:pt x="11333" y="16443"/>
                </a:lnTo>
                <a:lnTo>
                  <a:pt x="11333" y="14600"/>
                </a:lnTo>
                <a:lnTo>
                  <a:pt x="14028" y="16660"/>
                </a:lnTo>
                <a:lnTo>
                  <a:pt x="13694" y="13052"/>
                </a:lnTo>
                <a:lnTo>
                  <a:pt x="15143" y="13904"/>
                </a:lnTo>
                <a:lnTo>
                  <a:pt x="16458" y="18942"/>
                </a:lnTo>
                <a:cubicBezTo>
                  <a:pt x="16544" y="19263"/>
                  <a:pt x="16867" y="19459"/>
                  <a:pt x="17189" y="19372"/>
                </a:cubicBezTo>
                <a:cubicBezTo>
                  <a:pt x="17506" y="19285"/>
                  <a:pt x="17698" y="18958"/>
                  <a:pt x="17612" y="18632"/>
                </a:cubicBezTo>
                <a:lnTo>
                  <a:pt x="16604" y="14753"/>
                </a:lnTo>
                <a:lnTo>
                  <a:pt x="19271" y="16317"/>
                </a:lnTo>
                <a:cubicBezTo>
                  <a:pt x="19555" y="16486"/>
                  <a:pt x="19921" y="16388"/>
                  <a:pt x="20087" y="16100"/>
                </a:cubicBezTo>
                <a:cubicBezTo>
                  <a:pt x="20254" y="15812"/>
                  <a:pt x="20157" y="15443"/>
                  <a:pt x="19873" y="15275"/>
                </a:cubicBezTo>
                <a:lnTo>
                  <a:pt x="17204" y="13709"/>
                </a:lnTo>
                <a:lnTo>
                  <a:pt x="21032" y="12671"/>
                </a:lnTo>
                <a:cubicBezTo>
                  <a:pt x="21348" y="12584"/>
                  <a:pt x="21535" y="12253"/>
                  <a:pt x="21449" y="11933"/>
                </a:cubicBezTo>
                <a:cubicBezTo>
                  <a:pt x="21363" y="11666"/>
                  <a:pt x="21122" y="11493"/>
                  <a:pt x="20859" y="11493"/>
                </a:cubicBezTo>
                <a:cubicBezTo>
                  <a:pt x="20805" y="11493"/>
                  <a:pt x="20758" y="11497"/>
                  <a:pt x="20705" y="11513"/>
                </a:cubicBezTo>
                <a:lnTo>
                  <a:pt x="15734" y="12862"/>
                </a:lnTo>
                <a:lnTo>
                  <a:pt x="14436" y="12101"/>
                </a:lnTo>
                <a:lnTo>
                  <a:pt x="17473" y="10797"/>
                </a:lnTo>
                <a:lnTo>
                  <a:pt x="14436" y="9492"/>
                </a:lnTo>
                <a:lnTo>
                  <a:pt x="15734" y="8732"/>
                </a:lnTo>
                <a:lnTo>
                  <a:pt x="20705" y="10085"/>
                </a:lnTo>
                <a:cubicBezTo>
                  <a:pt x="20758" y="10101"/>
                  <a:pt x="20805" y="10107"/>
                  <a:pt x="20859" y="10107"/>
                </a:cubicBezTo>
                <a:cubicBezTo>
                  <a:pt x="21122" y="10107"/>
                  <a:pt x="21364" y="9927"/>
                  <a:pt x="21434" y="9661"/>
                </a:cubicBezTo>
                <a:cubicBezTo>
                  <a:pt x="21520" y="9340"/>
                  <a:pt x="21331" y="9009"/>
                  <a:pt x="21015" y="8922"/>
                </a:cubicBezTo>
                <a:lnTo>
                  <a:pt x="17189" y="7884"/>
                </a:lnTo>
                <a:lnTo>
                  <a:pt x="19856" y="6319"/>
                </a:lnTo>
                <a:cubicBezTo>
                  <a:pt x="20140" y="6150"/>
                  <a:pt x="20237" y="5781"/>
                  <a:pt x="20071" y="5493"/>
                </a:cubicBezTo>
                <a:cubicBezTo>
                  <a:pt x="19904" y="5205"/>
                  <a:pt x="19540" y="5108"/>
                  <a:pt x="19255" y="5276"/>
                </a:cubicBezTo>
                <a:lnTo>
                  <a:pt x="16587" y="6840"/>
                </a:lnTo>
                <a:lnTo>
                  <a:pt x="17597" y="2962"/>
                </a:lnTo>
                <a:cubicBezTo>
                  <a:pt x="17683" y="2641"/>
                  <a:pt x="17489" y="2308"/>
                  <a:pt x="17173" y="2221"/>
                </a:cubicBezTo>
                <a:cubicBezTo>
                  <a:pt x="16856" y="2134"/>
                  <a:pt x="16529" y="2330"/>
                  <a:pt x="16443" y="2651"/>
                </a:cubicBezTo>
                <a:lnTo>
                  <a:pt x="15128" y="7689"/>
                </a:lnTo>
                <a:lnTo>
                  <a:pt x="13679" y="8542"/>
                </a:lnTo>
                <a:lnTo>
                  <a:pt x="14011" y="4933"/>
                </a:lnTo>
                <a:lnTo>
                  <a:pt x="11328" y="6993"/>
                </a:lnTo>
                <a:lnTo>
                  <a:pt x="11328" y="5155"/>
                </a:lnTo>
                <a:lnTo>
                  <a:pt x="14977" y="1477"/>
                </a:lnTo>
                <a:cubicBezTo>
                  <a:pt x="15208" y="1244"/>
                  <a:pt x="15213" y="864"/>
                  <a:pt x="14977" y="625"/>
                </a:cubicBezTo>
                <a:cubicBezTo>
                  <a:pt x="14746" y="391"/>
                  <a:pt x="14371" y="386"/>
                  <a:pt x="14135" y="625"/>
                </a:cubicBezTo>
                <a:lnTo>
                  <a:pt x="11328" y="3456"/>
                </a:lnTo>
                <a:lnTo>
                  <a:pt x="11328" y="603"/>
                </a:lnTo>
                <a:cubicBezTo>
                  <a:pt x="11328" y="271"/>
                  <a:pt x="11060" y="0"/>
                  <a:pt x="10732" y="0"/>
                </a:cubicBezTo>
                <a:close/>
                <a:moveTo>
                  <a:pt x="8881" y="7541"/>
                </a:moveTo>
                <a:lnTo>
                  <a:pt x="10137" y="8504"/>
                </a:lnTo>
                <a:lnTo>
                  <a:pt x="10137" y="9922"/>
                </a:lnTo>
                <a:lnTo>
                  <a:pt x="9042" y="9280"/>
                </a:lnTo>
                <a:lnTo>
                  <a:pt x="8881" y="7541"/>
                </a:lnTo>
                <a:close/>
                <a:moveTo>
                  <a:pt x="12584" y="7541"/>
                </a:moveTo>
                <a:lnTo>
                  <a:pt x="12423" y="9280"/>
                </a:lnTo>
                <a:lnTo>
                  <a:pt x="11328" y="9922"/>
                </a:lnTo>
                <a:lnTo>
                  <a:pt x="11328" y="8504"/>
                </a:lnTo>
                <a:lnTo>
                  <a:pt x="12584" y="7541"/>
                </a:lnTo>
                <a:close/>
                <a:moveTo>
                  <a:pt x="8425" y="10209"/>
                </a:moveTo>
                <a:lnTo>
                  <a:pt x="9535" y="10797"/>
                </a:lnTo>
                <a:lnTo>
                  <a:pt x="8425" y="11384"/>
                </a:lnTo>
                <a:lnTo>
                  <a:pt x="6847" y="10797"/>
                </a:lnTo>
                <a:lnTo>
                  <a:pt x="8425" y="10209"/>
                </a:lnTo>
                <a:close/>
                <a:moveTo>
                  <a:pt x="13040" y="10209"/>
                </a:moveTo>
                <a:lnTo>
                  <a:pt x="14618" y="10797"/>
                </a:lnTo>
                <a:lnTo>
                  <a:pt x="13040" y="11384"/>
                </a:lnTo>
                <a:lnTo>
                  <a:pt x="11930" y="10797"/>
                </a:lnTo>
                <a:lnTo>
                  <a:pt x="13040" y="10209"/>
                </a:lnTo>
                <a:close/>
                <a:moveTo>
                  <a:pt x="11328" y="11666"/>
                </a:moveTo>
                <a:lnTo>
                  <a:pt x="12423" y="12308"/>
                </a:lnTo>
                <a:lnTo>
                  <a:pt x="12584" y="14047"/>
                </a:lnTo>
                <a:lnTo>
                  <a:pt x="11328" y="13089"/>
                </a:lnTo>
                <a:lnTo>
                  <a:pt x="11328" y="11666"/>
                </a:lnTo>
                <a:close/>
                <a:moveTo>
                  <a:pt x="10137" y="11671"/>
                </a:moveTo>
                <a:lnTo>
                  <a:pt x="10137" y="13089"/>
                </a:lnTo>
                <a:lnTo>
                  <a:pt x="8881" y="14052"/>
                </a:lnTo>
                <a:lnTo>
                  <a:pt x="9042" y="12313"/>
                </a:lnTo>
                <a:lnTo>
                  <a:pt x="10137" y="1167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6" name="Compile"/>
          <p:cNvSpPr txBox="1"/>
          <p:nvPr/>
        </p:nvSpPr>
        <p:spPr>
          <a:xfrm>
            <a:off x="12142223" y="7126711"/>
            <a:ext cx="681687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1697" name="Fit"/>
          <p:cNvSpPr txBox="1"/>
          <p:nvPr/>
        </p:nvSpPr>
        <p:spPr>
          <a:xfrm>
            <a:off x="12341258" y="6707611"/>
            <a:ext cx="283617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1698" name="RESNET"/>
          <p:cNvSpPr/>
          <p:nvPr/>
        </p:nvSpPr>
        <p:spPr>
          <a:xfrm>
            <a:off x="10952827" y="2731608"/>
            <a:ext cx="2984279" cy="22668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1699" name="Global Average Pooling"/>
          <p:cNvSpPr/>
          <p:nvPr/>
        </p:nvSpPr>
        <p:spPr>
          <a:xfrm>
            <a:off x="10952827" y="1860531"/>
            <a:ext cx="2984279" cy="281809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Global Average Pooling</a:t>
            </a:r>
          </a:p>
        </p:txBody>
      </p:sp>
      <p:sp>
        <p:nvSpPr>
          <p:cNvPr id="1700" name="Dense - 10 Classes"/>
          <p:cNvSpPr/>
          <p:nvPr/>
        </p:nvSpPr>
        <p:spPr>
          <a:xfrm>
            <a:off x="10952827" y="989452"/>
            <a:ext cx="2984279" cy="281809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Dense - 10 Classes</a:t>
            </a:r>
          </a:p>
        </p:txBody>
      </p:sp>
      <p:sp>
        <p:nvSpPr>
          <p:cNvPr id="1701" name="Line"/>
          <p:cNvSpPr/>
          <p:nvPr/>
        </p:nvSpPr>
        <p:spPr>
          <a:xfrm flipV="1">
            <a:off x="12444966" y="2186585"/>
            <a:ext cx="1" cy="5007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2" name="Line"/>
          <p:cNvSpPr/>
          <p:nvPr/>
        </p:nvSpPr>
        <p:spPr>
          <a:xfrm flipV="1">
            <a:off x="12444966" y="1315506"/>
            <a:ext cx="1" cy="5007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3" name="Ornate Snowflake"/>
          <p:cNvSpPr/>
          <p:nvPr/>
        </p:nvSpPr>
        <p:spPr>
          <a:xfrm>
            <a:off x="13418853" y="2875703"/>
            <a:ext cx="283624" cy="281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600" fill="norm" stroke="1" extrusionOk="0">
                <a:moveTo>
                  <a:pt x="10732" y="0"/>
                </a:moveTo>
                <a:cubicBezTo>
                  <a:pt x="10405" y="0"/>
                  <a:pt x="10137" y="271"/>
                  <a:pt x="10137" y="603"/>
                </a:cubicBezTo>
                <a:lnTo>
                  <a:pt x="10137" y="3456"/>
                </a:lnTo>
                <a:lnTo>
                  <a:pt x="7330" y="625"/>
                </a:lnTo>
                <a:cubicBezTo>
                  <a:pt x="7099" y="391"/>
                  <a:pt x="6719" y="391"/>
                  <a:pt x="6488" y="625"/>
                </a:cubicBezTo>
                <a:cubicBezTo>
                  <a:pt x="6257" y="859"/>
                  <a:pt x="6257" y="1244"/>
                  <a:pt x="6488" y="1477"/>
                </a:cubicBezTo>
                <a:lnTo>
                  <a:pt x="10137" y="5155"/>
                </a:lnTo>
                <a:lnTo>
                  <a:pt x="10137" y="6993"/>
                </a:lnTo>
                <a:lnTo>
                  <a:pt x="7442" y="4933"/>
                </a:lnTo>
                <a:lnTo>
                  <a:pt x="7776" y="8542"/>
                </a:lnTo>
                <a:lnTo>
                  <a:pt x="6327" y="7689"/>
                </a:lnTo>
                <a:lnTo>
                  <a:pt x="5012" y="2646"/>
                </a:lnTo>
                <a:cubicBezTo>
                  <a:pt x="4926" y="2325"/>
                  <a:pt x="4604" y="2129"/>
                  <a:pt x="4282" y="2216"/>
                </a:cubicBezTo>
                <a:cubicBezTo>
                  <a:pt x="3966" y="2303"/>
                  <a:pt x="3772" y="2629"/>
                  <a:pt x="3858" y="2955"/>
                </a:cubicBezTo>
                <a:lnTo>
                  <a:pt x="4866" y="6835"/>
                </a:lnTo>
                <a:lnTo>
                  <a:pt x="2199" y="5271"/>
                </a:lnTo>
                <a:cubicBezTo>
                  <a:pt x="1915" y="5102"/>
                  <a:pt x="1551" y="5200"/>
                  <a:pt x="1384" y="5488"/>
                </a:cubicBezTo>
                <a:cubicBezTo>
                  <a:pt x="1218" y="5776"/>
                  <a:pt x="1315" y="6145"/>
                  <a:pt x="1599" y="6314"/>
                </a:cubicBezTo>
                <a:lnTo>
                  <a:pt x="4266" y="7879"/>
                </a:lnTo>
                <a:lnTo>
                  <a:pt x="438" y="8917"/>
                </a:lnTo>
                <a:cubicBezTo>
                  <a:pt x="122" y="9004"/>
                  <a:pt x="-65" y="9335"/>
                  <a:pt x="21" y="9655"/>
                </a:cubicBezTo>
                <a:cubicBezTo>
                  <a:pt x="91" y="9927"/>
                  <a:pt x="331" y="10100"/>
                  <a:pt x="594" y="10100"/>
                </a:cubicBezTo>
                <a:cubicBezTo>
                  <a:pt x="648" y="10100"/>
                  <a:pt x="697" y="10096"/>
                  <a:pt x="750" y="10080"/>
                </a:cubicBezTo>
                <a:lnTo>
                  <a:pt x="5720" y="8727"/>
                </a:lnTo>
                <a:lnTo>
                  <a:pt x="7019" y="9487"/>
                </a:lnTo>
                <a:lnTo>
                  <a:pt x="3980" y="10792"/>
                </a:lnTo>
                <a:lnTo>
                  <a:pt x="7019" y="12096"/>
                </a:lnTo>
                <a:lnTo>
                  <a:pt x="5720" y="12856"/>
                </a:lnTo>
                <a:lnTo>
                  <a:pt x="750" y="11503"/>
                </a:lnTo>
                <a:cubicBezTo>
                  <a:pt x="697" y="11487"/>
                  <a:pt x="648" y="11481"/>
                  <a:pt x="594" y="11481"/>
                </a:cubicBezTo>
                <a:cubicBezTo>
                  <a:pt x="331" y="11481"/>
                  <a:pt x="91" y="11661"/>
                  <a:pt x="21" y="11928"/>
                </a:cubicBezTo>
                <a:cubicBezTo>
                  <a:pt x="-65" y="12248"/>
                  <a:pt x="122" y="12579"/>
                  <a:pt x="438" y="12666"/>
                </a:cubicBezTo>
                <a:lnTo>
                  <a:pt x="4266" y="13704"/>
                </a:lnTo>
                <a:lnTo>
                  <a:pt x="1609" y="15280"/>
                </a:lnTo>
                <a:cubicBezTo>
                  <a:pt x="1325" y="15448"/>
                  <a:pt x="1228" y="15817"/>
                  <a:pt x="1394" y="16105"/>
                </a:cubicBezTo>
                <a:cubicBezTo>
                  <a:pt x="1561" y="16393"/>
                  <a:pt x="1925" y="16491"/>
                  <a:pt x="2209" y="16322"/>
                </a:cubicBezTo>
                <a:lnTo>
                  <a:pt x="4878" y="14758"/>
                </a:lnTo>
                <a:lnTo>
                  <a:pt x="3863" y="18638"/>
                </a:lnTo>
                <a:cubicBezTo>
                  <a:pt x="3777" y="18959"/>
                  <a:pt x="3971" y="19290"/>
                  <a:pt x="4287" y="19377"/>
                </a:cubicBezTo>
                <a:cubicBezTo>
                  <a:pt x="4604" y="19464"/>
                  <a:pt x="4931" y="19268"/>
                  <a:pt x="5017" y="18948"/>
                </a:cubicBezTo>
                <a:lnTo>
                  <a:pt x="6332" y="13911"/>
                </a:lnTo>
                <a:lnTo>
                  <a:pt x="7781" y="13057"/>
                </a:lnTo>
                <a:lnTo>
                  <a:pt x="7449" y="16665"/>
                </a:lnTo>
                <a:lnTo>
                  <a:pt x="10142" y="14605"/>
                </a:lnTo>
                <a:lnTo>
                  <a:pt x="10142" y="16443"/>
                </a:lnTo>
                <a:lnTo>
                  <a:pt x="6493" y="20121"/>
                </a:lnTo>
                <a:cubicBezTo>
                  <a:pt x="6262" y="20355"/>
                  <a:pt x="6257" y="20736"/>
                  <a:pt x="6493" y="20975"/>
                </a:cubicBezTo>
                <a:cubicBezTo>
                  <a:pt x="6724" y="21209"/>
                  <a:pt x="7099" y="21214"/>
                  <a:pt x="7335" y="20975"/>
                </a:cubicBezTo>
                <a:lnTo>
                  <a:pt x="10142" y="18143"/>
                </a:lnTo>
                <a:lnTo>
                  <a:pt x="10142" y="20995"/>
                </a:lnTo>
                <a:cubicBezTo>
                  <a:pt x="10142" y="21327"/>
                  <a:pt x="10410" y="21600"/>
                  <a:pt x="10738" y="21600"/>
                </a:cubicBezTo>
                <a:cubicBezTo>
                  <a:pt x="11065" y="21600"/>
                  <a:pt x="11333" y="21327"/>
                  <a:pt x="11333" y="20995"/>
                </a:cubicBezTo>
                <a:lnTo>
                  <a:pt x="11333" y="18143"/>
                </a:lnTo>
                <a:lnTo>
                  <a:pt x="14140" y="20975"/>
                </a:lnTo>
                <a:cubicBezTo>
                  <a:pt x="14371" y="21209"/>
                  <a:pt x="14751" y="21209"/>
                  <a:pt x="14982" y="20975"/>
                </a:cubicBezTo>
                <a:cubicBezTo>
                  <a:pt x="15213" y="20741"/>
                  <a:pt x="15213" y="20355"/>
                  <a:pt x="14982" y="20121"/>
                </a:cubicBezTo>
                <a:lnTo>
                  <a:pt x="11333" y="16443"/>
                </a:lnTo>
                <a:lnTo>
                  <a:pt x="11333" y="14600"/>
                </a:lnTo>
                <a:lnTo>
                  <a:pt x="14028" y="16660"/>
                </a:lnTo>
                <a:lnTo>
                  <a:pt x="13694" y="13052"/>
                </a:lnTo>
                <a:lnTo>
                  <a:pt x="15143" y="13904"/>
                </a:lnTo>
                <a:lnTo>
                  <a:pt x="16458" y="18942"/>
                </a:lnTo>
                <a:cubicBezTo>
                  <a:pt x="16544" y="19263"/>
                  <a:pt x="16867" y="19459"/>
                  <a:pt x="17189" y="19372"/>
                </a:cubicBezTo>
                <a:cubicBezTo>
                  <a:pt x="17506" y="19285"/>
                  <a:pt x="17698" y="18958"/>
                  <a:pt x="17612" y="18632"/>
                </a:cubicBezTo>
                <a:lnTo>
                  <a:pt x="16604" y="14753"/>
                </a:lnTo>
                <a:lnTo>
                  <a:pt x="19271" y="16317"/>
                </a:lnTo>
                <a:cubicBezTo>
                  <a:pt x="19555" y="16486"/>
                  <a:pt x="19921" y="16388"/>
                  <a:pt x="20087" y="16100"/>
                </a:cubicBezTo>
                <a:cubicBezTo>
                  <a:pt x="20254" y="15812"/>
                  <a:pt x="20157" y="15443"/>
                  <a:pt x="19873" y="15275"/>
                </a:cubicBezTo>
                <a:lnTo>
                  <a:pt x="17204" y="13709"/>
                </a:lnTo>
                <a:lnTo>
                  <a:pt x="21032" y="12671"/>
                </a:lnTo>
                <a:cubicBezTo>
                  <a:pt x="21348" y="12584"/>
                  <a:pt x="21535" y="12253"/>
                  <a:pt x="21449" y="11933"/>
                </a:cubicBezTo>
                <a:cubicBezTo>
                  <a:pt x="21363" y="11666"/>
                  <a:pt x="21122" y="11493"/>
                  <a:pt x="20859" y="11493"/>
                </a:cubicBezTo>
                <a:cubicBezTo>
                  <a:pt x="20805" y="11493"/>
                  <a:pt x="20758" y="11497"/>
                  <a:pt x="20705" y="11513"/>
                </a:cubicBezTo>
                <a:lnTo>
                  <a:pt x="15734" y="12862"/>
                </a:lnTo>
                <a:lnTo>
                  <a:pt x="14436" y="12101"/>
                </a:lnTo>
                <a:lnTo>
                  <a:pt x="17473" y="10797"/>
                </a:lnTo>
                <a:lnTo>
                  <a:pt x="14436" y="9492"/>
                </a:lnTo>
                <a:lnTo>
                  <a:pt x="15734" y="8732"/>
                </a:lnTo>
                <a:lnTo>
                  <a:pt x="20705" y="10085"/>
                </a:lnTo>
                <a:cubicBezTo>
                  <a:pt x="20758" y="10101"/>
                  <a:pt x="20805" y="10107"/>
                  <a:pt x="20859" y="10107"/>
                </a:cubicBezTo>
                <a:cubicBezTo>
                  <a:pt x="21122" y="10107"/>
                  <a:pt x="21364" y="9927"/>
                  <a:pt x="21434" y="9661"/>
                </a:cubicBezTo>
                <a:cubicBezTo>
                  <a:pt x="21520" y="9340"/>
                  <a:pt x="21331" y="9009"/>
                  <a:pt x="21015" y="8922"/>
                </a:cubicBezTo>
                <a:lnTo>
                  <a:pt x="17189" y="7884"/>
                </a:lnTo>
                <a:lnTo>
                  <a:pt x="19856" y="6319"/>
                </a:lnTo>
                <a:cubicBezTo>
                  <a:pt x="20140" y="6150"/>
                  <a:pt x="20237" y="5781"/>
                  <a:pt x="20071" y="5493"/>
                </a:cubicBezTo>
                <a:cubicBezTo>
                  <a:pt x="19904" y="5205"/>
                  <a:pt x="19540" y="5108"/>
                  <a:pt x="19255" y="5276"/>
                </a:cubicBezTo>
                <a:lnTo>
                  <a:pt x="16587" y="6840"/>
                </a:lnTo>
                <a:lnTo>
                  <a:pt x="17597" y="2962"/>
                </a:lnTo>
                <a:cubicBezTo>
                  <a:pt x="17683" y="2641"/>
                  <a:pt x="17489" y="2308"/>
                  <a:pt x="17173" y="2221"/>
                </a:cubicBezTo>
                <a:cubicBezTo>
                  <a:pt x="16856" y="2134"/>
                  <a:pt x="16529" y="2330"/>
                  <a:pt x="16443" y="2651"/>
                </a:cubicBezTo>
                <a:lnTo>
                  <a:pt x="15128" y="7689"/>
                </a:lnTo>
                <a:lnTo>
                  <a:pt x="13679" y="8542"/>
                </a:lnTo>
                <a:lnTo>
                  <a:pt x="14011" y="4933"/>
                </a:lnTo>
                <a:lnTo>
                  <a:pt x="11328" y="6993"/>
                </a:lnTo>
                <a:lnTo>
                  <a:pt x="11328" y="5155"/>
                </a:lnTo>
                <a:lnTo>
                  <a:pt x="14977" y="1477"/>
                </a:lnTo>
                <a:cubicBezTo>
                  <a:pt x="15208" y="1244"/>
                  <a:pt x="15213" y="864"/>
                  <a:pt x="14977" y="625"/>
                </a:cubicBezTo>
                <a:cubicBezTo>
                  <a:pt x="14746" y="391"/>
                  <a:pt x="14371" y="386"/>
                  <a:pt x="14135" y="625"/>
                </a:cubicBezTo>
                <a:lnTo>
                  <a:pt x="11328" y="3456"/>
                </a:lnTo>
                <a:lnTo>
                  <a:pt x="11328" y="603"/>
                </a:lnTo>
                <a:cubicBezTo>
                  <a:pt x="11328" y="271"/>
                  <a:pt x="11060" y="0"/>
                  <a:pt x="10732" y="0"/>
                </a:cubicBezTo>
                <a:close/>
                <a:moveTo>
                  <a:pt x="8881" y="7541"/>
                </a:moveTo>
                <a:lnTo>
                  <a:pt x="10137" y="8504"/>
                </a:lnTo>
                <a:lnTo>
                  <a:pt x="10137" y="9922"/>
                </a:lnTo>
                <a:lnTo>
                  <a:pt x="9042" y="9280"/>
                </a:lnTo>
                <a:lnTo>
                  <a:pt x="8881" y="7541"/>
                </a:lnTo>
                <a:close/>
                <a:moveTo>
                  <a:pt x="12584" y="7541"/>
                </a:moveTo>
                <a:lnTo>
                  <a:pt x="12423" y="9280"/>
                </a:lnTo>
                <a:lnTo>
                  <a:pt x="11328" y="9922"/>
                </a:lnTo>
                <a:lnTo>
                  <a:pt x="11328" y="8504"/>
                </a:lnTo>
                <a:lnTo>
                  <a:pt x="12584" y="7541"/>
                </a:lnTo>
                <a:close/>
                <a:moveTo>
                  <a:pt x="8425" y="10209"/>
                </a:moveTo>
                <a:lnTo>
                  <a:pt x="9535" y="10797"/>
                </a:lnTo>
                <a:lnTo>
                  <a:pt x="8425" y="11384"/>
                </a:lnTo>
                <a:lnTo>
                  <a:pt x="6847" y="10797"/>
                </a:lnTo>
                <a:lnTo>
                  <a:pt x="8425" y="10209"/>
                </a:lnTo>
                <a:close/>
                <a:moveTo>
                  <a:pt x="13040" y="10209"/>
                </a:moveTo>
                <a:lnTo>
                  <a:pt x="14618" y="10797"/>
                </a:lnTo>
                <a:lnTo>
                  <a:pt x="13040" y="11384"/>
                </a:lnTo>
                <a:lnTo>
                  <a:pt x="11930" y="10797"/>
                </a:lnTo>
                <a:lnTo>
                  <a:pt x="13040" y="10209"/>
                </a:lnTo>
                <a:close/>
                <a:moveTo>
                  <a:pt x="11328" y="11666"/>
                </a:moveTo>
                <a:lnTo>
                  <a:pt x="12423" y="12308"/>
                </a:lnTo>
                <a:lnTo>
                  <a:pt x="12584" y="14047"/>
                </a:lnTo>
                <a:lnTo>
                  <a:pt x="11328" y="13089"/>
                </a:lnTo>
                <a:lnTo>
                  <a:pt x="11328" y="11666"/>
                </a:lnTo>
                <a:close/>
                <a:moveTo>
                  <a:pt x="10137" y="11671"/>
                </a:moveTo>
                <a:lnTo>
                  <a:pt x="10137" y="13089"/>
                </a:lnTo>
                <a:lnTo>
                  <a:pt x="8881" y="14052"/>
                </a:lnTo>
                <a:lnTo>
                  <a:pt x="9042" y="12313"/>
                </a:lnTo>
                <a:lnTo>
                  <a:pt x="10137" y="1167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4" name="Line"/>
          <p:cNvSpPr/>
          <p:nvPr/>
        </p:nvSpPr>
        <p:spPr>
          <a:xfrm>
            <a:off x="12508416" y="394289"/>
            <a:ext cx="5438364" cy="10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38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5" name="RESNET"/>
          <p:cNvSpPr/>
          <p:nvPr/>
        </p:nvSpPr>
        <p:spPr>
          <a:xfrm>
            <a:off x="16661477" y="3796180"/>
            <a:ext cx="2984279" cy="10089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1706" name="Global Average Pooling"/>
          <p:cNvSpPr/>
          <p:nvPr/>
        </p:nvSpPr>
        <p:spPr>
          <a:xfrm>
            <a:off x="16547177" y="5508343"/>
            <a:ext cx="2984279" cy="281809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Global Average Pooling</a:t>
            </a:r>
          </a:p>
        </p:txBody>
      </p:sp>
      <p:sp>
        <p:nvSpPr>
          <p:cNvPr id="1707" name="Dense - 10 Classes"/>
          <p:cNvSpPr/>
          <p:nvPr/>
        </p:nvSpPr>
        <p:spPr>
          <a:xfrm>
            <a:off x="16547177" y="6400027"/>
            <a:ext cx="2984279" cy="28181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Dense - 10 Classes</a:t>
            </a:r>
          </a:p>
        </p:txBody>
      </p:sp>
      <p:sp>
        <p:nvSpPr>
          <p:cNvPr id="1708" name="Line"/>
          <p:cNvSpPr/>
          <p:nvPr/>
        </p:nvSpPr>
        <p:spPr>
          <a:xfrm>
            <a:off x="18153616" y="4964639"/>
            <a:ext cx="1" cy="38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9" name="Compile"/>
          <p:cNvSpPr txBox="1"/>
          <p:nvPr/>
        </p:nvSpPr>
        <p:spPr>
          <a:xfrm>
            <a:off x="17812774" y="6859912"/>
            <a:ext cx="68168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1710" name="Fit"/>
          <p:cNvSpPr txBox="1"/>
          <p:nvPr/>
        </p:nvSpPr>
        <p:spPr>
          <a:xfrm>
            <a:off x="18011809" y="7291712"/>
            <a:ext cx="28361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1711" name="Line"/>
          <p:cNvSpPr/>
          <p:nvPr/>
        </p:nvSpPr>
        <p:spPr>
          <a:xfrm>
            <a:off x="18153616" y="5949693"/>
            <a:ext cx="1" cy="38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2" name="RESNET"/>
          <p:cNvSpPr/>
          <p:nvPr/>
        </p:nvSpPr>
        <p:spPr>
          <a:xfrm rot="16200000">
            <a:off x="18617350" y="10072944"/>
            <a:ext cx="2891699" cy="97762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1713" name="Global Average Pooling"/>
          <p:cNvSpPr/>
          <p:nvPr/>
        </p:nvSpPr>
        <p:spPr>
          <a:xfrm rot="5400000">
            <a:off x="19880298" y="10420849"/>
            <a:ext cx="2984279" cy="28181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Global Average Pooling</a:t>
            </a:r>
          </a:p>
        </p:txBody>
      </p:sp>
      <p:sp>
        <p:nvSpPr>
          <p:cNvPr id="1714" name="Dense - 10 Classes"/>
          <p:cNvSpPr/>
          <p:nvPr/>
        </p:nvSpPr>
        <p:spPr>
          <a:xfrm rot="5400000">
            <a:off x="20841630" y="10420849"/>
            <a:ext cx="2984279" cy="28181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Dense - 10 Classes</a:t>
            </a:r>
          </a:p>
        </p:txBody>
      </p:sp>
      <p:sp>
        <p:nvSpPr>
          <p:cNvPr id="1715" name="Line"/>
          <p:cNvSpPr/>
          <p:nvPr/>
        </p:nvSpPr>
        <p:spPr>
          <a:xfrm>
            <a:off x="20663220" y="10561754"/>
            <a:ext cx="4571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6" name="Line"/>
          <p:cNvSpPr/>
          <p:nvPr/>
        </p:nvSpPr>
        <p:spPr>
          <a:xfrm>
            <a:off x="21624554" y="10561754"/>
            <a:ext cx="4570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7" name="Low learning rate"/>
          <p:cNvSpPr txBox="1"/>
          <p:nvPr/>
        </p:nvSpPr>
        <p:spPr>
          <a:xfrm>
            <a:off x="18720824" y="3781026"/>
            <a:ext cx="898755" cy="225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>
                <a:solidFill>
                  <a:srgbClr val="D5D5D5"/>
                </a:solidFill>
              </a:defRPr>
            </a:lvl1pPr>
          </a:lstStyle>
          <a:p>
            <a:pPr/>
            <a:r>
              <a:t>Low learning rate</a:t>
            </a:r>
          </a:p>
        </p:txBody>
      </p:sp>
      <p:sp>
        <p:nvSpPr>
          <p:cNvPr id="1718" name="Arrow"/>
          <p:cNvSpPr/>
          <p:nvPr/>
        </p:nvSpPr>
        <p:spPr>
          <a:xfrm rot="16200000">
            <a:off x="11851719" y="11679714"/>
            <a:ext cx="1262695" cy="2046698"/>
          </a:xfrm>
          <a:prstGeom prst="rightArrow">
            <a:avLst>
              <a:gd name="adj1" fmla="val 32000"/>
              <a:gd name="adj2" fmla="val 52902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9" name="CIFAR Train"/>
          <p:cNvSpPr txBox="1"/>
          <p:nvPr/>
        </p:nvSpPr>
        <p:spPr>
          <a:xfrm>
            <a:off x="12026552" y="12419093"/>
            <a:ext cx="913030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CIFAR Train</a:t>
            </a:r>
          </a:p>
        </p:txBody>
      </p:sp>
      <p:sp>
        <p:nvSpPr>
          <p:cNvPr id="1720" name="Arrow"/>
          <p:cNvSpPr/>
          <p:nvPr/>
        </p:nvSpPr>
        <p:spPr>
          <a:xfrm rot="5400000">
            <a:off x="17387206" y="1750869"/>
            <a:ext cx="1262695" cy="2508847"/>
          </a:xfrm>
          <a:prstGeom prst="rightArrow">
            <a:avLst>
              <a:gd name="adj1" fmla="val 32000"/>
              <a:gd name="adj2" fmla="val 52902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1" name="CIFAR Train"/>
          <p:cNvSpPr txBox="1"/>
          <p:nvPr/>
        </p:nvSpPr>
        <p:spPr>
          <a:xfrm>
            <a:off x="17575792" y="3041886"/>
            <a:ext cx="9130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CIFAR Train</a:t>
            </a:r>
          </a:p>
        </p:txBody>
      </p:sp>
      <p:sp>
        <p:nvSpPr>
          <p:cNvPr id="1722" name="Arrow"/>
          <p:cNvSpPr/>
          <p:nvPr/>
        </p:nvSpPr>
        <p:spPr>
          <a:xfrm rot="36165">
            <a:off x="17047100" y="9553097"/>
            <a:ext cx="1946292" cy="2010893"/>
          </a:xfrm>
          <a:prstGeom prst="rightArrow">
            <a:avLst>
              <a:gd name="adj1" fmla="val 32000"/>
              <a:gd name="adj2" fmla="val 35024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3" name="CIFAR Test"/>
          <p:cNvSpPr txBox="1"/>
          <p:nvPr/>
        </p:nvSpPr>
        <p:spPr>
          <a:xfrm>
            <a:off x="17465379" y="10424187"/>
            <a:ext cx="898755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CIFAR Test</a:t>
            </a:r>
          </a:p>
        </p:txBody>
      </p:sp>
      <p:sp>
        <p:nvSpPr>
          <p:cNvPr id="1724" name="CIFAR Train"/>
          <p:cNvSpPr txBox="1"/>
          <p:nvPr/>
        </p:nvSpPr>
        <p:spPr>
          <a:xfrm>
            <a:off x="19443352" y="2685008"/>
            <a:ext cx="913030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CIFAR Train</a:t>
            </a:r>
          </a:p>
        </p:txBody>
      </p:sp>
      <p:pic>
        <p:nvPicPr>
          <p:cNvPr id="172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355211">
            <a:off x="5589319" y="7979972"/>
            <a:ext cx="1483235" cy="76201"/>
          </a:xfrm>
          <a:prstGeom prst="rect">
            <a:avLst/>
          </a:prstGeom>
        </p:spPr>
      </p:pic>
      <p:sp>
        <p:nvSpPr>
          <p:cNvPr id="1727" name="Delete top"/>
          <p:cNvSpPr txBox="1"/>
          <p:nvPr/>
        </p:nvSpPr>
        <p:spPr>
          <a:xfrm>
            <a:off x="6794601" y="7349193"/>
            <a:ext cx="641453" cy="23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Delete top</a:t>
            </a:r>
          </a:p>
        </p:txBody>
      </p:sp>
      <p:sp>
        <p:nvSpPr>
          <p:cNvPr id="1728" name="Freeze base model"/>
          <p:cNvSpPr txBox="1"/>
          <p:nvPr/>
        </p:nvSpPr>
        <p:spPr>
          <a:xfrm>
            <a:off x="12897991" y="10240647"/>
            <a:ext cx="1083793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Freeze base model</a:t>
            </a:r>
          </a:p>
        </p:txBody>
      </p:sp>
      <p:sp>
        <p:nvSpPr>
          <p:cNvPr id="1729" name="New top layers"/>
          <p:cNvSpPr txBox="1"/>
          <p:nvPr/>
        </p:nvSpPr>
        <p:spPr>
          <a:xfrm>
            <a:off x="14282291" y="8475886"/>
            <a:ext cx="878282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5">
                    <a:hueOff val="-152895"/>
                    <a:lumOff val="12368"/>
                  </a:schemeClr>
                </a:solidFill>
              </a:defRPr>
            </a:lvl1pPr>
          </a:lstStyle>
          <a:p>
            <a:pPr/>
            <a:r>
              <a:t>New top layers</a:t>
            </a:r>
          </a:p>
        </p:txBody>
      </p:sp>
      <p:sp>
        <p:nvSpPr>
          <p:cNvPr id="1730" name="Trained layers"/>
          <p:cNvSpPr txBox="1"/>
          <p:nvPr/>
        </p:nvSpPr>
        <p:spPr>
          <a:xfrm>
            <a:off x="14023738" y="1446845"/>
            <a:ext cx="81918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-476017"/>
                    <a:lumOff val="-10042"/>
                  </a:schemeClr>
                </a:solidFill>
              </a:defRPr>
            </a:lvl1pPr>
          </a:lstStyle>
          <a:p>
            <a:pPr/>
            <a:r>
              <a:t>Trained layers</a:t>
            </a:r>
          </a:p>
        </p:txBody>
      </p:sp>
      <p:sp>
        <p:nvSpPr>
          <p:cNvPr id="1731" name="Trained layers"/>
          <p:cNvSpPr txBox="1"/>
          <p:nvPr/>
        </p:nvSpPr>
        <p:spPr>
          <a:xfrm>
            <a:off x="19954639" y="4012245"/>
            <a:ext cx="819189" cy="23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>
                <a:solidFill>
                  <a:schemeClr val="accent4">
                    <a:hueOff val="-476017"/>
                    <a:lumOff val="-10042"/>
                  </a:schemeClr>
                </a:solidFill>
              </a:defRPr>
            </a:lvl1pPr>
          </a:lstStyle>
          <a:p>
            <a:pPr/>
            <a:r>
              <a:t>Trained 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Crop Image"/>
          <p:cNvSpPr txBox="1"/>
          <p:nvPr>
            <p:ph type="title"/>
          </p:nvPr>
        </p:nvSpPr>
        <p:spPr>
          <a:xfrm>
            <a:off x="1206500" y="495300"/>
            <a:ext cx="7023900" cy="1433163"/>
          </a:xfrm>
          <a:prstGeom prst="rect">
            <a:avLst/>
          </a:prstGeom>
        </p:spPr>
        <p:txBody>
          <a:bodyPr/>
          <a:lstStyle/>
          <a:p>
            <a:pPr/>
            <a:r>
              <a:t>Crop Image</a:t>
            </a:r>
          </a:p>
        </p:txBody>
      </p:sp>
      <p:pic>
        <p:nvPicPr>
          <p:cNvPr id="17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499" y="2053002"/>
            <a:ext cx="9599078" cy="11478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6106" y="2229511"/>
            <a:ext cx="9303864" cy="11125598"/>
          </a:xfrm>
          <a:prstGeom prst="rect">
            <a:avLst/>
          </a:prstGeom>
          <a:ln w="12700">
            <a:miter lim="400000"/>
          </a:ln>
        </p:spPr>
      </p:pic>
      <p:sp>
        <p:nvSpPr>
          <p:cNvPr id="1736" name="Y,X = 123, 0"/>
          <p:cNvSpPr txBox="1"/>
          <p:nvPr/>
        </p:nvSpPr>
        <p:spPr>
          <a:xfrm>
            <a:off x="11209654" y="3722798"/>
            <a:ext cx="1130428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6">
                    <a:lumOff val="16165"/>
                  </a:schemeClr>
                </a:solidFill>
              </a:defRPr>
            </a:lvl1pPr>
          </a:lstStyle>
          <a:p>
            <a:pPr/>
            <a:r>
              <a:t>Y,X = 123, 0</a:t>
            </a:r>
          </a:p>
        </p:txBody>
      </p:sp>
      <p:sp>
        <p:nvSpPr>
          <p:cNvPr id="1737" name="Rectangle"/>
          <p:cNvSpPr/>
          <p:nvPr/>
        </p:nvSpPr>
        <p:spPr>
          <a:xfrm>
            <a:off x="12369800" y="3801390"/>
            <a:ext cx="7506738" cy="7981839"/>
          </a:xfrm>
          <a:prstGeom prst="rect">
            <a:avLst/>
          </a:prstGeom>
          <a:solidFill>
            <a:schemeClr val="accent6">
              <a:alpha val="2660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8" name="123 + 753"/>
          <p:cNvSpPr txBox="1"/>
          <p:nvPr/>
        </p:nvSpPr>
        <p:spPr>
          <a:xfrm>
            <a:off x="10975675" y="11647598"/>
            <a:ext cx="970027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6">
                    <a:lumOff val="16165"/>
                  </a:schemeClr>
                </a:solidFill>
              </a:defRPr>
            </a:lvl1pPr>
          </a:lstStyle>
          <a:p>
            <a:pPr/>
            <a:r>
              <a:t>123 + 753</a:t>
            </a:r>
          </a:p>
        </p:txBody>
      </p:sp>
      <p:sp>
        <p:nvSpPr>
          <p:cNvPr id="1739" name="Oval"/>
          <p:cNvSpPr/>
          <p:nvPr/>
        </p:nvSpPr>
        <p:spPr>
          <a:xfrm>
            <a:off x="12395200" y="3777119"/>
            <a:ext cx="149573" cy="2035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0" name="dim = (1000, 753, 3)"/>
          <p:cNvSpPr txBox="1"/>
          <p:nvPr/>
        </p:nvSpPr>
        <p:spPr>
          <a:xfrm>
            <a:off x="3829151" y="13006984"/>
            <a:ext cx="554096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dim = (1000, 753, 3)</a:t>
            </a:r>
          </a:p>
        </p:txBody>
      </p:sp>
      <p:sp>
        <p:nvSpPr>
          <p:cNvPr id="1741" name="dim = (753, 753, 3)"/>
          <p:cNvSpPr txBox="1"/>
          <p:nvPr/>
        </p:nvSpPr>
        <p:spPr>
          <a:xfrm>
            <a:off x="12887558" y="13006984"/>
            <a:ext cx="520202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dim = (753, 753, 3)</a:t>
            </a:r>
          </a:p>
        </p:txBody>
      </p:sp>
      <p:sp>
        <p:nvSpPr>
          <p:cNvPr id="1742" name="Crops raw image creating an square matrix or evenly sized image using the lowest length of the 2D image"/>
          <p:cNvSpPr txBox="1"/>
          <p:nvPr/>
        </p:nvSpPr>
        <p:spPr>
          <a:xfrm>
            <a:off x="20113392" y="3503117"/>
            <a:ext cx="3463187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Crops raw image creating an square matrix or evenly sized image using the lowest length of the 2D image</a:t>
            </a:r>
          </a:p>
        </p:txBody>
      </p:sp>
      <p:sp>
        <p:nvSpPr>
          <p:cNvPr id="1743" name="offsetY = (1000 - 753 ) / 2 …floor"/>
          <p:cNvSpPr txBox="1"/>
          <p:nvPr/>
        </p:nvSpPr>
        <p:spPr>
          <a:xfrm>
            <a:off x="13597255" y="1637858"/>
            <a:ext cx="290741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6">
                    <a:lumOff val="16165"/>
                  </a:schemeClr>
                </a:solidFill>
              </a:defRPr>
            </a:lvl1pPr>
          </a:lstStyle>
          <a:p>
            <a:pPr/>
            <a:r>
              <a:t>offsetY = (1000 - 753 ) / 2 …floor</a:t>
            </a:r>
          </a:p>
        </p:txBody>
      </p:sp>
      <p:sp>
        <p:nvSpPr>
          <p:cNvPr id="1744" name="offsetX = (753 - 1000 ) / 2 …floor. ( negative numbers not possible set to 0 }"/>
          <p:cNvSpPr txBox="1"/>
          <p:nvPr/>
        </p:nvSpPr>
        <p:spPr>
          <a:xfrm>
            <a:off x="13597255" y="1968058"/>
            <a:ext cx="6513958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6">
                    <a:lumOff val="16165"/>
                  </a:schemeClr>
                </a:solidFill>
              </a:defRPr>
            </a:lvl1pPr>
          </a:lstStyle>
          <a:p>
            <a:pPr/>
            <a:r>
              <a:t>offsetX = (753 - 1000 ) / 2 …floor. ( negative numbers not possible set to 0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2" name="i"/>
          <p:cNvSpPr txBox="1"/>
          <p:nvPr/>
        </p:nvSpPr>
        <p:spPr>
          <a:xfrm>
            <a:off x="143955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253" name="j"/>
          <p:cNvSpPr txBox="1"/>
          <p:nvPr/>
        </p:nvSpPr>
        <p:spPr>
          <a:xfrm>
            <a:off x="18405368" y="73906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254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55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256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257" name="fh = 3"/>
          <p:cNvSpPr txBox="1"/>
          <p:nvPr/>
        </p:nvSpPr>
        <p:spPr>
          <a:xfrm>
            <a:off x="1955074" y="43038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258" name="fw = 3"/>
          <p:cNvSpPr txBox="1"/>
          <p:nvPr/>
        </p:nvSpPr>
        <p:spPr>
          <a:xfrm>
            <a:off x="5378570" y="88208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259" name="i + fh -1 = 3"/>
          <p:cNvSpPr txBox="1"/>
          <p:nvPr/>
        </p:nvSpPr>
        <p:spPr>
          <a:xfrm>
            <a:off x="2532185" y="4945060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3</a:t>
            </a:r>
          </a:p>
        </p:txBody>
      </p:sp>
      <p:sp>
        <p:nvSpPr>
          <p:cNvPr id="260" name="i=1"/>
          <p:cNvSpPr txBox="1"/>
          <p:nvPr/>
        </p:nvSpPr>
        <p:spPr>
          <a:xfrm>
            <a:off x="3087977" y="3796214"/>
            <a:ext cx="32430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i=1</a:t>
            </a:r>
          </a:p>
        </p:txBody>
      </p:sp>
      <p:sp>
        <p:nvSpPr>
          <p:cNvPr id="261" name="j=0"/>
          <p:cNvSpPr txBox="1"/>
          <p:nvPr/>
        </p:nvSpPr>
        <p:spPr>
          <a:xfrm>
            <a:off x="4852051" y="83375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j=0 </a:t>
            </a:r>
          </a:p>
        </p:txBody>
      </p:sp>
      <p:sp>
        <p:nvSpPr>
          <p:cNvPr id="262" name="j + fw -1 = 2"/>
          <p:cNvSpPr txBox="1"/>
          <p:nvPr/>
        </p:nvSpPr>
        <p:spPr>
          <a:xfrm>
            <a:off x="6020451" y="83190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2 </a:t>
            </a:r>
          </a:p>
        </p:txBody>
      </p:sp>
      <p:sp>
        <p:nvSpPr>
          <p:cNvPr id="263" name="Line"/>
          <p:cNvSpPr/>
          <p:nvPr/>
        </p:nvSpPr>
        <p:spPr>
          <a:xfrm>
            <a:off x="3464905" y="39337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Line"/>
          <p:cNvSpPr/>
          <p:nvPr/>
        </p:nvSpPr>
        <p:spPr>
          <a:xfrm>
            <a:off x="3912392" y="510114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 flipV="1">
            <a:off x="4947301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Line"/>
          <p:cNvSpPr/>
          <p:nvPr/>
        </p:nvSpPr>
        <p:spPr>
          <a:xfrm flipV="1">
            <a:off x="6339577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( I, j ) = 1,0"/>
          <p:cNvSpPr txBox="1"/>
          <p:nvPr/>
        </p:nvSpPr>
        <p:spPr>
          <a:xfrm>
            <a:off x="2374738" y="3346443"/>
            <a:ext cx="82402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1,0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0" name="i"/>
          <p:cNvSpPr txBox="1"/>
          <p:nvPr/>
        </p:nvSpPr>
        <p:spPr>
          <a:xfrm>
            <a:off x="143955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271" name="j"/>
          <p:cNvSpPr txBox="1"/>
          <p:nvPr/>
        </p:nvSpPr>
        <p:spPr>
          <a:xfrm>
            <a:off x="18405368" y="73906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272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508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  <a:lnB w="381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chemeClr val="accent5"/>
                      </a:solidFill>
                      <a:miter lim="400000"/>
                    </a:lnR>
                    <a:lnB w="381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73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274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275" name="fh = 3"/>
          <p:cNvSpPr txBox="1"/>
          <p:nvPr/>
        </p:nvSpPr>
        <p:spPr>
          <a:xfrm>
            <a:off x="1955074" y="36053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276" name="fw = 3"/>
          <p:cNvSpPr txBox="1"/>
          <p:nvPr/>
        </p:nvSpPr>
        <p:spPr>
          <a:xfrm>
            <a:off x="5378570" y="88208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277" name="i + fh -1 = 2"/>
          <p:cNvSpPr txBox="1"/>
          <p:nvPr/>
        </p:nvSpPr>
        <p:spPr>
          <a:xfrm>
            <a:off x="2557585" y="4310060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2</a:t>
            </a:r>
          </a:p>
        </p:txBody>
      </p:sp>
      <p:sp>
        <p:nvSpPr>
          <p:cNvPr id="278" name="i=0"/>
          <p:cNvSpPr txBox="1"/>
          <p:nvPr/>
        </p:nvSpPr>
        <p:spPr>
          <a:xfrm>
            <a:off x="3087977" y="3186614"/>
            <a:ext cx="32430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i=0</a:t>
            </a:r>
          </a:p>
        </p:txBody>
      </p:sp>
      <p:sp>
        <p:nvSpPr>
          <p:cNvPr id="279" name="j=0"/>
          <p:cNvSpPr txBox="1"/>
          <p:nvPr/>
        </p:nvSpPr>
        <p:spPr>
          <a:xfrm>
            <a:off x="4852051" y="83375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j=0 </a:t>
            </a:r>
          </a:p>
        </p:txBody>
      </p:sp>
      <p:sp>
        <p:nvSpPr>
          <p:cNvPr id="280" name="j + fw -1 = 2"/>
          <p:cNvSpPr txBox="1"/>
          <p:nvPr/>
        </p:nvSpPr>
        <p:spPr>
          <a:xfrm>
            <a:off x="6020451" y="83190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2 </a:t>
            </a:r>
          </a:p>
        </p:txBody>
      </p:sp>
      <p:sp>
        <p:nvSpPr>
          <p:cNvPr id="281" name="Line"/>
          <p:cNvSpPr/>
          <p:nvPr/>
        </p:nvSpPr>
        <p:spPr>
          <a:xfrm>
            <a:off x="3464905" y="33241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Line"/>
          <p:cNvSpPr/>
          <p:nvPr/>
        </p:nvSpPr>
        <p:spPr>
          <a:xfrm>
            <a:off x="3937792" y="446614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 flipV="1">
            <a:off x="4947301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Line"/>
          <p:cNvSpPr/>
          <p:nvPr/>
        </p:nvSpPr>
        <p:spPr>
          <a:xfrm flipV="1">
            <a:off x="6339577" y="73727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( I, j ) = 0,0"/>
          <p:cNvSpPr txBox="1"/>
          <p:nvPr/>
        </p:nvSpPr>
        <p:spPr>
          <a:xfrm>
            <a:off x="2374738" y="2749188"/>
            <a:ext cx="70574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0,0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>
                    <a:lnR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T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>
                    <a:lnR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B w="762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</a:tr>
            </a:tbl>
          </a:graphicData>
        </a:graphic>
      </p:graphicFrame>
      <p:sp>
        <p:nvSpPr>
          <p:cNvPr id="288" name="i"/>
          <p:cNvSpPr txBox="1"/>
          <p:nvPr/>
        </p:nvSpPr>
        <p:spPr>
          <a:xfrm>
            <a:off x="150940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289" name="j"/>
          <p:cNvSpPr txBox="1"/>
          <p:nvPr/>
        </p:nvSpPr>
        <p:spPr>
          <a:xfrm>
            <a:off x="18146467" y="70858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290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  <a:lnT w="25400">
                      <a:solidFill>
                        <a:schemeClr val="accent5"/>
                      </a:solidFill>
                      <a:miter lim="400000"/>
                    </a:lnT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lnT w="25400">
                      <a:solidFill>
                        <a:schemeClr val="accent5"/>
                      </a:solidFill>
                      <a:miter lim="400000"/>
                    </a:lnT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B w="254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lnB w="254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R>
                    <a:lnB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L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63500" cap="rnd">
                      <a:solidFill>
                        <a:schemeClr val="accent6">
                          <a:lumOff val="16165"/>
                        </a:schemeClr>
                      </a:solidFill>
                      <a:custDash>
                        <a:ds d="100000" sp="200000"/>
                      </a:custDash>
                    </a:lnT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91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292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293" name="fh = 3"/>
          <p:cNvSpPr txBox="1"/>
          <p:nvPr/>
        </p:nvSpPr>
        <p:spPr>
          <a:xfrm>
            <a:off x="1955074" y="36053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294" name="fw = 3"/>
          <p:cNvSpPr txBox="1"/>
          <p:nvPr/>
        </p:nvSpPr>
        <p:spPr>
          <a:xfrm>
            <a:off x="6077070" y="87446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295" name="i + fh -1 = 2"/>
          <p:cNvSpPr txBox="1"/>
          <p:nvPr/>
        </p:nvSpPr>
        <p:spPr>
          <a:xfrm>
            <a:off x="2557585" y="4310060"/>
            <a:ext cx="92903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2</a:t>
            </a:r>
          </a:p>
        </p:txBody>
      </p:sp>
      <p:sp>
        <p:nvSpPr>
          <p:cNvPr id="296" name="i=0"/>
          <p:cNvSpPr txBox="1"/>
          <p:nvPr/>
        </p:nvSpPr>
        <p:spPr>
          <a:xfrm>
            <a:off x="3087977" y="3186614"/>
            <a:ext cx="32430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i=0</a:t>
            </a:r>
          </a:p>
        </p:txBody>
      </p:sp>
      <p:sp>
        <p:nvSpPr>
          <p:cNvPr id="297" name="j=1"/>
          <p:cNvSpPr txBox="1"/>
          <p:nvPr/>
        </p:nvSpPr>
        <p:spPr>
          <a:xfrm>
            <a:off x="5550551" y="82613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j=1 </a:t>
            </a:r>
          </a:p>
        </p:txBody>
      </p:sp>
      <p:sp>
        <p:nvSpPr>
          <p:cNvPr id="298" name="j + fw -1 = 2"/>
          <p:cNvSpPr txBox="1"/>
          <p:nvPr/>
        </p:nvSpPr>
        <p:spPr>
          <a:xfrm>
            <a:off x="6718951" y="8242853"/>
            <a:ext cx="92903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2 </a:t>
            </a:r>
          </a:p>
        </p:txBody>
      </p:sp>
      <p:sp>
        <p:nvSpPr>
          <p:cNvPr id="299" name="Line"/>
          <p:cNvSpPr/>
          <p:nvPr/>
        </p:nvSpPr>
        <p:spPr>
          <a:xfrm>
            <a:off x="3464905" y="3324181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3937792" y="446614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 flipV="1">
            <a:off x="5645801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 flipV="1">
            <a:off x="7038077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( I, j ) = 0,1"/>
          <p:cNvSpPr txBox="1"/>
          <p:nvPr/>
        </p:nvSpPr>
        <p:spPr>
          <a:xfrm>
            <a:off x="2374738" y="2749188"/>
            <a:ext cx="70574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0,1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Table 1"/>
          <p:cNvGraphicFramePr/>
          <p:nvPr/>
        </p:nvGraphicFramePr>
        <p:xfrm>
          <a:off x="15443200" y="3240872"/>
          <a:ext cx="5589924" cy="37332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6746"/>
                <a:gridCol w="796746"/>
                <a:gridCol w="796746"/>
                <a:gridCol w="796746"/>
                <a:gridCol w="796746"/>
                <a:gridCol w="796746"/>
                <a:gridCol w="796746"/>
              </a:tblGrid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1,1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44108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4,6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6" name="i"/>
          <p:cNvSpPr txBox="1"/>
          <p:nvPr/>
        </p:nvSpPr>
        <p:spPr>
          <a:xfrm>
            <a:off x="15094052" y="4901499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i</a:t>
            </a:r>
          </a:p>
        </p:txBody>
      </p:sp>
      <p:sp>
        <p:nvSpPr>
          <p:cNvPr id="307" name="j"/>
          <p:cNvSpPr txBox="1"/>
          <p:nvPr/>
        </p:nvSpPr>
        <p:spPr>
          <a:xfrm>
            <a:off x="18146467" y="7085898"/>
            <a:ext cx="170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j</a:t>
            </a:r>
          </a:p>
        </p:txBody>
      </p:sp>
      <p:graphicFrame>
        <p:nvGraphicFramePr>
          <p:cNvPr id="308" name="Table 1-1"/>
          <p:cNvGraphicFramePr/>
          <p:nvPr/>
        </p:nvGraphicFramePr>
        <p:xfrm>
          <a:off x="4622800" y="3004911"/>
          <a:ext cx="6186668" cy="4205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  <a:gridCol w="685996"/>
              </a:tblGrid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5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0,8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  <a:lnB w="254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254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chemeClr val="accent5"/>
                      </a:solidFill>
                      <a:miter lim="400000"/>
                    </a:lnR>
                    <a:lnB w="254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chemeClr val="accent5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chemeClr val="accent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  <a:tr h="598923"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900"/>
                        <a:t>6,8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309" name="Previous Layer"/>
          <p:cNvSpPr txBox="1"/>
          <p:nvPr/>
        </p:nvSpPr>
        <p:spPr>
          <a:xfrm>
            <a:off x="6394551" y="1068984"/>
            <a:ext cx="41333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Previous Layer</a:t>
            </a:r>
          </a:p>
        </p:txBody>
      </p:sp>
      <p:sp>
        <p:nvSpPr>
          <p:cNvPr id="310" name="Next Layer"/>
          <p:cNvSpPr txBox="1"/>
          <p:nvPr/>
        </p:nvSpPr>
        <p:spPr>
          <a:xfrm>
            <a:off x="15386152" y="1068984"/>
            <a:ext cx="30604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 Layer</a:t>
            </a:r>
          </a:p>
        </p:txBody>
      </p:sp>
      <p:sp>
        <p:nvSpPr>
          <p:cNvPr id="311" name="fh = 3"/>
          <p:cNvSpPr txBox="1"/>
          <p:nvPr/>
        </p:nvSpPr>
        <p:spPr>
          <a:xfrm>
            <a:off x="1942374" y="4278488"/>
            <a:ext cx="51934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h = </a:t>
            </a:r>
            <a:r>
              <a:t>3</a:t>
            </a:r>
          </a:p>
        </p:txBody>
      </p:sp>
      <p:sp>
        <p:nvSpPr>
          <p:cNvPr id="312" name="fw = 3"/>
          <p:cNvSpPr txBox="1"/>
          <p:nvPr/>
        </p:nvSpPr>
        <p:spPr>
          <a:xfrm>
            <a:off x="6077070" y="8744681"/>
            <a:ext cx="546711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f</a:t>
            </a:r>
            <a:r>
              <a:rPr baseline="-5999"/>
              <a:t>w = </a:t>
            </a:r>
            <a:r>
              <a:t>3</a:t>
            </a:r>
          </a:p>
        </p:txBody>
      </p:sp>
      <p:sp>
        <p:nvSpPr>
          <p:cNvPr id="313" name="i + fh -1 = 3"/>
          <p:cNvSpPr txBox="1"/>
          <p:nvPr/>
        </p:nvSpPr>
        <p:spPr>
          <a:xfrm>
            <a:off x="2582985" y="4945060"/>
            <a:ext cx="891541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i </a:t>
            </a:r>
            <a:r>
              <a:t>+ </a:t>
            </a:r>
            <a:r>
              <a:rPr sz="1500"/>
              <a:t>f</a:t>
            </a:r>
            <a:r>
              <a:rPr baseline="-5999" sz="1500"/>
              <a:t>h </a:t>
            </a:r>
            <a:r>
              <a:t>-1 = 3</a:t>
            </a:r>
          </a:p>
        </p:txBody>
      </p:sp>
      <p:sp>
        <p:nvSpPr>
          <p:cNvPr id="314" name="I=1"/>
          <p:cNvSpPr txBox="1"/>
          <p:nvPr/>
        </p:nvSpPr>
        <p:spPr>
          <a:xfrm>
            <a:off x="3189577" y="3731676"/>
            <a:ext cx="32994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I=1</a:t>
            </a:r>
          </a:p>
        </p:txBody>
      </p:sp>
      <p:sp>
        <p:nvSpPr>
          <p:cNvPr id="315" name="j=1"/>
          <p:cNvSpPr txBox="1"/>
          <p:nvPr/>
        </p:nvSpPr>
        <p:spPr>
          <a:xfrm>
            <a:off x="5550551" y="8261370"/>
            <a:ext cx="366676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j=1 </a:t>
            </a:r>
          </a:p>
        </p:txBody>
      </p:sp>
      <p:sp>
        <p:nvSpPr>
          <p:cNvPr id="316" name="j + fw -1 = 3"/>
          <p:cNvSpPr txBox="1"/>
          <p:nvPr/>
        </p:nvSpPr>
        <p:spPr>
          <a:xfrm>
            <a:off x="6718951" y="8242853"/>
            <a:ext cx="88666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>
                <a:solidFill>
                  <a:schemeClr val="accent5"/>
                </a:solidFill>
              </a:rPr>
              <a:t>j </a:t>
            </a:r>
            <a:r>
              <a:t>+ f</a:t>
            </a:r>
            <a:r>
              <a:rPr baseline="-5999"/>
              <a:t>w</a:t>
            </a:r>
            <a:r>
              <a:rPr baseline="-5999" sz="1500"/>
              <a:t> </a:t>
            </a:r>
            <a:r>
              <a:t>-1 = 3</a:t>
            </a:r>
          </a:p>
        </p:txBody>
      </p:sp>
      <p:sp>
        <p:nvSpPr>
          <p:cNvPr id="317" name="Line"/>
          <p:cNvSpPr/>
          <p:nvPr/>
        </p:nvSpPr>
        <p:spPr>
          <a:xfrm>
            <a:off x="3566505" y="3869243"/>
            <a:ext cx="794716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Line"/>
          <p:cNvSpPr/>
          <p:nvPr/>
        </p:nvSpPr>
        <p:spPr>
          <a:xfrm>
            <a:off x="3963192" y="5101143"/>
            <a:ext cx="328792" cy="1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 flipV="1">
            <a:off x="5645801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 flipV="1">
            <a:off x="7038077" y="7296582"/>
            <a:ext cx="1" cy="808432"/>
          </a:xfrm>
          <a:prstGeom prst="line">
            <a:avLst/>
          </a:prstGeom>
          <a:ln w="12700">
            <a:solidFill>
              <a:schemeClr val="accent6">
                <a:lumOff val="1616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( I, j ) = 1,1"/>
          <p:cNvSpPr txBox="1"/>
          <p:nvPr/>
        </p:nvSpPr>
        <p:spPr>
          <a:xfrm>
            <a:off x="2476338" y="3384188"/>
            <a:ext cx="70574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/>
                </a:solidFill>
              </a:rPr>
              <a:t>( I, j ) = 1,1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