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6" r:id="rId7"/>
    <p:sldId id="267" r:id="rId8"/>
    <p:sldId id="263" r:id="rId9"/>
    <p:sldId id="262" r:id="rId10"/>
    <p:sldId id="27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9T12:55:30.434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It is not a query language for graph database, but the idea is based on that, so that's the reason it was called GraphQL.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9225" y="1122363"/>
            <a:ext cx="9144000" cy="2387600"/>
          </a:xfrm>
        </p:spPr>
        <p:txBody>
          <a:bodyPr/>
          <a:p>
            <a:r>
              <a:rPr lang="en-US" altLang="zh-CN" sz="8000">
                <a:solidFill>
                  <a:schemeClr val="bg1"/>
                </a:solidFill>
                <a:latin typeface="Arial" panose="020B0604020202020204" pitchFamily="34" charset="0"/>
              </a:rPr>
              <a:t>GraphQL</a:t>
            </a:r>
            <a:endParaRPr lang="en-US" altLang="zh-CN" sz="8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1608"/>
            <a:ext cx="9144000" cy="1655762"/>
          </a:xfrm>
        </p:spPr>
        <p:txBody>
          <a:bodyPr/>
          <a:p>
            <a:r>
              <a:rPr lang="en-US" altLang="zh-CN" sz="28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sym typeface="+mn-ea"/>
              </a:rPr>
              <a:t>He Dai</a:t>
            </a:r>
            <a:endParaRPr lang="en-US" altLang="zh-CN" sz="280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5935" y="245110"/>
            <a:ext cx="8659495" cy="1261745"/>
          </a:xfrm>
        </p:spPr>
        <p:txBody>
          <a:bodyPr/>
          <a:p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</a:rPr>
              <a:t>What is GraphQL?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1095" y="2177415"/>
            <a:ext cx="5593080" cy="2715260"/>
          </a:xfrm>
        </p:spPr>
        <p:txBody>
          <a:bodyPr>
            <a:normAutofit fontScale="45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Application-level query language 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  <a:sym typeface="+mn-ea"/>
              </a:rPr>
              <a:t>Created by Facebook in 2012 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Provides a interface between the client and the server for data fetching and manipulations.</a:t>
            </a:r>
            <a:endParaRPr lang="en-US" altLang="zh-CN" sz="540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1499235" y="5026025"/>
          <a:ext cx="9451340" cy="160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" imgW="9443720" imgH="1600200" progId="Paint.Picture">
                  <p:embed/>
                </p:oleObj>
              </mc:Choice>
              <mc:Fallback>
                <p:oleObj name="" r:id="rId1" imgW="9443720" imgH="1600200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499235" y="5026025"/>
                        <a:ext cx="9451340" cy="160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68235" y="1506855"/>
            <a:ext cx="3482340" cy="33858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person(ID: ...) {</a:t>
            </a:r>
            <a:endParaRPr lang="zh-CN" altLang="en-US"/>
          </a:p>
          <a:p>
            <a:r>
              <a:rPr lang="zh-CN" altLang="en-US"/>
              <a:t>    name,</a:t>
            </a:r>
            <a:endParaRPr lang="zh-CN" altLang="en-US"/>
          </a:p>
          <a:p>
            <a:r>
              <a:rPr lang="zh-CN" altLang="en-US"/>
              <a:t>    birthYear,</a:t>
            </a:r>
            <a:endParaRPr lang="zh-CN" altLang="en-US"/>
          </a:p>
          <a:p>
            <a:r>
              <a:rPr lang="zh-CN" altLang="en-US"/>
              <a:t>    planet {</a:t>
            </a:r>
            <a:endParaRPr lang="zh-CN" altLang="en-US"/>
          </a:p>
          <a:p>
            <a:r>
              <a:rPr lang="zh-CN" altLang="en-US"/>
              <a:t>      name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films {</a:t>
            </a:r>
            <a:endParaRPr lang="zh-CN" altLang="en-US"/>
          </a:p>
          <a:p>
            <a:r>
              <a:rPr lang="zh-CN" altLang="en-US"/>
              <a:t>      title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Why we need GraphQL?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6950" y="1251585"/>
            <a:ext cx="49955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</a:t>
            </a:r>
            <a:r>
              <a:rPr>
                <a:solidFill>
                  <a:schemeClr val="bg1"/>
                </a:solidFill>
              </a:rPr>
              <a:t>eclarative</a:t>
            </a:r>
            <a:r>
              <a:rPr lang="zh-CN" altLang="en-US">
                <a:solidFill>
                  <a:schemeClr val="bg1"/>
                </a:solidFill>
              </a:rPr>
              <a:t> response forma</a:t>
            </a:r>
            <a:r>
              <a:rPr lang="en-US" altLang="zh-CN">
                <a:solidFill>
                  <a:schemeClr val="bg1"/>
                </a:solidFill>
              </a:rPr>
              <a:t>t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6240780" y="1129030"/>
            <a:ext cx="954659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If we use REST API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sz="1800">
                <a:solidFill>
                  <a:schemeClr val="bg1"/>
                </a:solidFill>
              </a:rPr>
              <a:t>(REpresentational State Transfer)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25820" y="2298065"/>
            <a:ext cx="4473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GET - 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</a:rPr>
              <a:t>/{id}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6295" y="1894205"/>
            <a:ext cx="3962400" cy="42087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 {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"person": {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"name": "Darth Vader",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"birthYear": "41.9BBY",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"planet": {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"name": "Tatooine"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"films": [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"A New Hope"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"The Empire Strikes Back"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"Return of the Jedi" },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  { "title": "Revenge of the Sith" }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  ]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  }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  }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5820" y="2731135"/>
            <a:ext cx="4940935" cy="2014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"name": "Darth Vader",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"birthYear": "41.9BBY",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"planetId": 1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"filmIds": [1, 2, 3, 6],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*** other information we do not need ***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3580" y="5074285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GET - /planets/1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91550" y="5011420"/>
            <a:ext cx="237109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/films/2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/films/3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- /films/6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bldLvl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75" y="375920"/>
            <a:ext cx="10515600" cy="1325563"/>
          </a:xfrm>
        </p:spPr>
        <p:txBody>
          <a:bodyPr/>
          <a:p>
            <a:r>
              <a:rPr lang="en-US" altLang="zh-CN" sz="5400" b="1">
                <a:solidFill>
                  <a:schemeClr val="bg1"/>
                </a:solidFill>
              </a:rPr>
              <a:t>GraphQL    VS     RESTful API</a:t>
            </a:r>
            <a:endParaRPr lang="en-US" altLang="zh-CN" sz="5400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040" y="2214245"/>
            <a:ext cx="5447665" cy="38100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/person/{id}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/planets/1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/films/1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/films/2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/films/3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GET - /films/6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7425" y="1778000"/>
            <a:ext cx="3291840" cy="442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person(ID: ...) 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birthYear,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planet 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name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},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films {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  title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  }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  }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}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0" y="488950"/>
            <a:ext cx="10259695" cy="1165225"/>
          </a:xfrm>
        </p:spPr>
        <p:txBody>
          <a:bodyPr>
            <a:normAutofit fontScale="90000"/>
          </a:bodyPr>
          <a:p>
            <a:r>
              <a:rPr lang="en-US" altLang="zh-CN" sz="3600" b="1">
                <a:solidFill>
                  <a:schemeClr val="bg1"/>
                </a:solidFill>
                <a:sym typeface="+mn-ea"/>
              </a:rPr>
              <a:t>F</a:t>
            </a:r>
            <a:r>
              <a:rPr lang="zh-CN" altLang="en-US" sz="3600" b="1">
                <a:solidFill>
                  <a:schemeClr val="bg1"/>
                </a:solidFill>
                <a:sym typeface="+mn-ea"/>
              </a:rPr>
              <a:t>lexible response forma</a:t>
            </a:r>
            <a:r>
              <a:rPr lang="en-US" altLang="zh-CN" sz="3600" b="1">
                <a:solidFill>
                  <a:schemeClr val="bg1"/>
                </a:solidFill>
                <a:sym typeface="+mn-ea"/>
              </a:rPr>
              <a:t>t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587500"/>
            <a:ext cx="10325735" cy="192341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g</a:t>
            </a:r>
            <a:r>
              <a:rPr lang="zh-CN" altLang="en-US">
                <a:solidFill>
                  <a:schemeClr val="bg1"/>
                </a:solidFill>
              </a:rPr>
              <a:t>et name of the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</a:rPr>
              <a:t> with id=1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name </a:t>
            </a:r>
            <a:r>
              <a:rPr lang="en-US" altLang="zh-CN">
                <a:solidFill>
                  <a:schemeClr val="bg1"/>
                </a:solidFill>
              </a:rPr>
              <a:t>and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planet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of</a:t>
            </a:r>
            <a:r>
              <a:rPr lang="zh-CN" altLang="en-US">
                <a:solidFill>
                  <a:schemeClr val="bg1"/>
                </a:solidFill>
              </a:rPr>
              <a:t> the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 </a:t>
            </a:r>
            <a:r>
              <a:rPr lang="zh-CN" altLang="en-US">
                <a:solidFill>
                  <a:schemeClr val="bg1"/>
                </a:solidFill>
              </a:rPr>
              <a:t>with id=1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get </a:t>
            </a:r>
            <a:r>
              <a:rPr lang="en-US" altLang="zh-CN">
                <a:solidFill>
                  <a:schemeClr val="bg1"/>
                </a:solidFill>
              </a:rPr>
              <a:t>name </a:t>
            </a:r>
            <a:r>
              <a:rPr lang="zh-CN" altLang="en-US">
                <a:solidFill>
                  <a:schemeClr val="bg1"/>
                </a:solidFill>
              </a:rPr>
              <a:t>and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films </a:t>
            </a:r>
            <a:r>
              <a:rPr lang="zh-CN" altLang="en-US">
                <a:solidFill>
                  <a:schemeClr val="bg1"/>
                </a:solidFill>
              </a:rPr>
              <a:t>of the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person </a:t>
            </a:r>
            <a:r>
              <a:rPr lang="zh-CN" altLang="en-US">
                <a:solidFill>
                  <a:schemeClr val="bg1"/>
                </a:solidFill>
              </a:rPr>
              <a:t>with id=1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025" y="3690620"/>
            <a:ext cx="196278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person(ID: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)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0425" y="3403600"/>
            <a:ext cx="166687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person(ID: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)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planet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name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},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425" y="3510915"/>
            <a:ext cx="2540000" cy="228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person(ID: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)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name,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films {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  title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  }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Drawback of RESTful API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F</a:t>
            </a:r>
            <a:r>
              <a:rPr lang="zh-CN" altLang="en-US">
                <a:solidFill>
                  <a:schemeClr val="bg1"/>
                </a:solidFill>
              </a:rPr>
              <a:t>etching data </a:t>
            </a:r>
            <a:r>
              <a:rPr lang="en-US" altLang="zh-CN">
                <a:solidFill>
                  <a:schemeClr val="bg1"/>
                </a:solidFill>
              </a:rPr>
              <a:t>from server is costly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We always fetch more data than we need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More roundtrip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It's hard to specify and implement advanced requests with includes, excludes and especially with linked resources.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1250" y="5087620"/>
            <a:ext cx="272732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GET - /person/{id}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9835" y="4677410"/>
            <a:ext cx="4940935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{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"name": "Darth Vader",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"birthYear": "41.9BBY",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"planetId": 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"filmIds": [1, 2, 3, 6],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*** other information we do not need ***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229600" y="1548130"/>
            <a:ext cx="2120900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HIGH Lantency!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Summary of GraphQL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778000"/>
            <a:ext cx="10515600" cy="4351338"/>
          </a:xfrm>
        </p:spPr>
        <p:txBody>
          <a:bodyPr/>
          <a:p>
            <a:r>
              <a:rPr lang="zh-CN" altLang="en-US">
                <a:solidFill>
                  <a:schemeClr val="bg1"/>
                </a:solidFill>
                <a:sym typeface="+mn-ea"/>
              </a:rPr>
              <a:t>Application-level query language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F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lexible response forma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ingle round-trip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7680" y="1963420"/>
            <a:ext cx="4148455" cy="3648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065" y="4680585"/>
            <a:ext cx="4734560" cy="1191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2"/>
                </a:solidFill>
              </a:rPr>
              <a:t>R</a:t>
            </a:r>
            <a:r>
              <a:rPr lang="zh-CN" altLang="en-US" sz="2400">
                <a:solidFill>
                  <a:schemeClr val="bg2"/>
                </a:solidFill>
              </a:rPr>
              <a:t>eference</a:t>
            </a:r>
            <a:r>
              <a:rPr lang="en-US" altLang="zh-CN" sz="2400">
                <a:solidFill>
                  <a:schemeClr val="bg2"/>
                </a:solidFill>
              </a:rPr>
              <a:t>:</a:t>
            </a:r>
            <a:endParaRPr lang="en-US" altLang="zh-CN" sz="2400">
              <a:solidFill>
                <a:schemeClr val="bg2"/>
              </a:solidFill>
            </a:endParaRPr>
          </a:p>
          <a:p>
            <a:r>
              <a:rPr lang="en-US" altLang="zh-CN" sz="2400">
                <a:solidFill>
                  <a:schemeClr val="bg2"/>
                </a:solidFill>
              </a:rPr>
              <a:t>http://facebook.github.io/graphql/</a:t>
            </a:r>
            <a:endParaRPr lang="en-US" altLang="zh-CN" sz="2400">
              <a:solidFill>
                <a:schemeClr val="bg2"/>
              </a:solidFill>
            </a:endParaRPr>
          </a:p>
          <a:p>
            <a:endParaRPr lang="en-US" altLang="zh-CN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2455" y="3077210"/>
            <a:ext cx="10515600" cy="1325563"/>
          </a:xfrm>
        </p:spPr>
        <p:txBody>
          <a:bodyPr>
            <a:noAutofit/>
          </a:bodyPr>
          <a:p>
            <a:r>
              <a:rPr lang="en-US" altLang="zh-CN" sz="13800" b="1">
                <a:solidFill>
                  <a:schemeClr val="bg1"/>
                </a:solidFill>
                <a:sym typeface="+mn-ea"/>
              </a:rPr>
              <a:t>Thanks!</a:t>
            </a:r>
            <a:br>
              <a:rPr lang="en-US" altLang="zh-CN" sz="6000"/>
            </a:br>
            <a:endParaRPr lang="en-US" altLang="zh-CN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演示</Application>
  <PresentationFormat>宽屏</PresentationFormat>
  <Paragraphs>154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Calibri Light</vt:lpstr>
      <vt:lpstr>Calibri</vt:lpstr>
      <vt:lpstr>Office 主题</vt:lpstr>
      <vt:lpstr>Paint.Picture</vt:lpstr>
      <vt:lpstr>GraphQL</vt:lpstr>
      <vt:lpstr>What is GraphQL?</vt:lpstr>
      <vt:lpstr>Why we need GraphQL? </vt:lpstr>
      <vt:lpstr>GraphQL    VS     RESTful API</vt:lpstr>
      <vt:lpstr>Flexible response format </vt:lpstr>
      <vt:lpstr>Drawback of RESTful API</vt:lpstr>
      <vt:lpstr>Summary of GraphQL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</dc:creator>
  <cp:lastModifiedBy>dh</cp:lastModifiedBy>
  <cp:revision>67</cp:revision>
  <dcterms:created xsi:type="dcterms:W3CDTF">2016-11-29T06:58:00Z</dcterms:created>
  <dcterms:modified xsi:type="dcterms:W3CDTF">2016-11-29T19:50:04Z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