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73" r:id="rId8"/>
    <p:sldId id="272" r:id="rId9"/>
    <p:sldId id="274" r:id="rId10"/>
    <p:sldId id="275" r:id="rId11"/>
    <p:sldId id="278" r:id="rId12"/>
    <p:sldId id="276" r:id="rId13"/>
    <p:sldId id="279" r:id="rId14"/>
    <p:sldId id="283" r:id="rId15"/>
    <p:sldId id="284" r:id="rId16"/>
    <p:sldId id="285" r:id="rId17"/>
    <p:sldId id="286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02321-CB52-479A-B9E1-3E0DD2E21429}" v="1129" dt="2019-05-16T05:41:20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7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8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44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118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35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77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17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99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0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1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70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9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2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1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9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42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c.go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Stock Mate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965200"/>
            <a:ext cx="4455617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sz="2400" dirty="0"/>
              <a:t>SEIS 635  Spring 2019</a:t>
            </a:r>
          </a:p>
          <a:p>
            <a:pPr algn="r"/>
            <a:r>
              <a:rPr lang="en-US" sz="2400" dirty="0"/>
              <a:t>Wolves of Wallstreet:</a:t>
            </a:r>
          </a:p>
          <a:p>
            <a:pPr algn="r"/>
            <a:r>
              <a:rPr lang="en-US" sz="2400" dirty="0"/>
              <a:t>David Hedeen, Chris Nathan</a:t>
            </a:r>
          </a:p>
        </p:txBody>
      </p:sp>
    </p:spTree>
    <p:extLst>
      <p:ext uri="{BB962C8B-B14F-4D97-AF65-F5344CB8AC3E}">
        <p14:creationId xmlns:p14="http://schemas.microsoft.com/office/powerpoint/2010/main" val="9436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1642F1-661A-4DAE-9C70-EED925FFD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11" t="-1085" r="48878" b="31628"/>
          <a:stretch/>
        </p:blipFill>
        <p:spPr>
          <a:xfrm>
            <a:off x="4293713" y="22147"/>
            <a:ext cx="3604573" cy="681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61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7DCBEF-A379-43E6-9DFF-BBA09236D1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61" t="31318" r="23567" b="37210"/>
          <a:stretch/>
        </p:blipFill>
        <p:spPr>
          <a:xfrm>
            <a:off x="3154188" y="235484"/>
            <a:ext cx="5883623" cy="63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89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CAF9AE-AF8E-44AE-9FA4-95B97EFE4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39" r="9790" b="72403"/>
          <a:stretch/>
        </p:blipFill>
        <p:spPr>
          <a:xfrm>
            <a:off x="409432" y="1818168"/>
            <a:ext cx="5965877" cy="366181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BE288A-A531-4392-B892-1622B2BD7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513" y="1818167"/>
            <a:ext cx="4542056" cy="366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57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F3F832-43B1-498E-A499-9E71A9508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09" t="70077"/>
          <a:stretch/>
        </p:blipFill>
        <p:spPr>
          <a:xfrm>
            <a:off x="406697" y="1248916"/>
            <a:ext cx="11378605" cy="436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16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F3F832-43B1-498E-A499-9E71A9508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09" t="70077"/>
          <a:stretch/>
        </p:blipFill>
        <p:spPr>
          <a:xfrm>
            <a:off x="406697" y="1248916"/>
            <a:ext cx="11378605" cy="436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4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595C94-2C64-4B47-B8B0-B9599B6DD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029" y="1133820"/>
            <a:ext cx="4789941" cy="459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295" y="1948114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300" dirty="0">
                <a:solidFill>
                  <a:schemeClr val="bg1"/>
                </a:solidFill>
              </a:rPr>
              <a:t>UML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2FB99238-8A79-461B-AE8E-7477BD38C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867" y="0"/>
            <a:ext cx="9939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73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GRASP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Focused on low coupling, high cohesion and controller</a:t>
            </a:r>
          </a:p>
          <a:p>
            <a:pPr lvl="1"/>
            <a:r>
              <a:rPr lang="en-US" sz="3600" dirty="0"/>
              <a:t>Low coupling</a:t>
            </a:r>
          </a:p>
          <a:p>
            <a:pPr lvl="2"/>
            <a:r>
              <a:rPr lang="en-US" sz="3200" dirty="0"/>
              <a:t>Low amount of intertwined classes </a:t>
            </a:r>
          </a:p>
          <a:p>
            <a:pPr lvl="1"/>
            <a:r>
              <a:rPr lang="en-US" sz="3600" dirty="0"/>
              <a:t>High Cohesion</a:t>
            </a:r>
          </a:p>
          <a:p>
            <a:pPr lvl="2"/>
            <a:r>
              <a:rPr lang="en-US" sz="3200" dirty="0"/>
              <a:t>Classes have a specific and narrow focus</a:t>
            </a:r>
          </a:p>
          <a:p>
            <a:pPr lvl="1"/>
            <a:r>
              <a:rPr lang="en-US" sz="3400" dirty="0"/>
              <a:t>Controller</a:t>
            </a:r>
          </a:p>
          <a:p>
            <a:pPr lvl="2"/>
            <a:r>
              <a:rPr lang="en-US" sz="3200" dirty="0"/>
              <a:t>Root object that </a:t>
            </a:r>
            <a:r>
              <a:rPr lang="en-US" sz="3200" dirty="0" err="1"/>
              <a:t>coorindates</a:t>
            </a:r>
            <a:r>
              <a:rPr lang="en-US" sz="3200" dirty="0"/>
              <a:t> system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55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Test Coverage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15DDC-D59C-41A2-8ECC-7A394A8DE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5359009" cy="402412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Test coverage was completed at an average of 99% </a:t>
            </a:r>
          </a:p>
          <a:p>
            <a:pPr lvl="1"/>
            <a:r>
              <a:rPr lang="en-US" sz="2800" dirty="0"/>
              <a:t>(with the removal for consideration of UI and Controller classes)</a:t>
            </a:r>
          </a:p>
          <a:p>
            <a:r>
              <a:rPr lang="en-US" sz="2800" dirty="0"/>
              <a:t>This was accomplished with strict compliance of separating the UI and domain software layer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A8610EC-7EF5-4D1F-96DF-074345F90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70"/>
          <a:stretch/>
        </p:blipFill>
        <p:spPr>
          <a:xfrm>
            <a:off x="5978769" y="2279616"/>
            <a:ext cx="5990879" cy="407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8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SEC.gov filing data </a:t>
            </a:r>
          </a:p>
          <a:p>
            <a:pPr lvl="1"/>
            <a:r>
              <a:rPr lang="en-US" sz="2800" dirty="0"/>
              <a:t>Details important information about company’s financial health</a:t>
            </a:r>
          </a:p>
          <a:p>
            <a:pPr lvl="1"/>
            <a:r>
              <a:rPr lang="en-US" sz="2800" dirty="0"/>
              <a:t>Cumbersome and time consuming to aggregate</a:t>
            </a:r>
          </a:p>
          <a:p>
            <a:pPr lvl="2"/>
            <a:r>
              <a:rPr lang="en-US" sz="2400" dirty="0"/>
              <a:t>Unique identifier is not the ubiquitous Ticker, but CIK “Central Index Key”</a:t>
            </a:r>
          </a:p>
          <a:p>
            <a:pPr lvl="2"/>
            <a:r>
              <a:rPr lang="en-US" sz="2400" dirty="0"/>
              <a:t>Filings organized in a tree format</a:t>
            </a:r>
          </a:p>
          <a:p>
            <a:pPr lvl="2"/>
            <a:r>
              <a:rPr lang="en-US" sz="2400" dirty="0"/>
              <a:t>Proprietary XBRL format (similar to XML)</a:t>
            </a:r>
          </a:p>
          <a:p>
            <a:pPr lvl="1"/>
            <a:r>
              <a:rPr lang="en-US" sz="2800" dirty="0"/>
              <a:t>Other sites do offer data, but either only recent filings summary OR paid subscription access</a:t>
            </a:r>
          </a:p>
          <a:p>
            <a:pPr lvl="1"/>
            <a:r>
              <a:rPr lang="en-US" sz="2800" dirty="0"/>
              <a:t>DEMO </a:t>
            </a:r>
            <a:r>
              <a:rPr lang="en-US" sz="2800" dirty="0">
                <a:hlinkClick r:id="rId2"/>
              </a:rPr>
              <a:t>https://www.sec.gov</a:t>
            </a:r>
            <a:r>
              <a:rPr lang="en-US" sz="2800" dirty="0"/>
              <a:t> 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458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A54-1A16-4C15-98BB-3908F5E8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6000" dirty="0"/>
              <a:t>Legality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350F1-45DD-4C82-BFE6-A75700F04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Autofit/>
          </a:bodyPr>
          <a:lstStyle/>
          <a:p>
            <a:r>
              <a:rPr lang="en-US" sz="2400" dirty="0"/>
              <a:t>SEC.gov seems to acknowledge the lack of transparency afforded by their current website</a:t>
            </a:r>
          </a:p>
          <a:p>
            <a:r>
              <a:rPr lang="en-US" sz="2400" dirty="0"/>
              <a:t>Not only do they not forbid scraping, but seem to encourage it</a:t>
            </a:r>
          </a:p>
          <a:p>
            <a:r>
              <a:rPr lang="en-US" sz="2400" dirty="0"/>
              <a:t>They do request less than 10 requests per second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EB11D-8D17-4E68-87E6-4D13909AC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996" y="3558645"/>
            <a:ext cx="7046150" cy="2660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FEC547-4987-4E6C-AE8D-0254B2A11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996" y="1564472"/>
            <a:ext cx="7061196" cy="16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7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Main Success Scenario:</a:t>
            </a:r>
            <a:endParaRPr lang="en-US" dirty="0"/>
          </a:p>
          <a:p>
            <a:pPr lvl="1"/>
            <a:r>
              <a:rPr lang="en-US" dirty="0" err="1"/>
              <a:t>SuD</a:t>
            </a:r>
            <a:r>
              <a:rPr lang="en-US" dirty="0"/>
              <a:t> asks user how they would like data to be stored </a:t>
            </a:r>
          </a:p>
          <a:p>
            <a:pPr lvl="1"/>
            <a:r>
              <a:rPr lang="en-US" dirty="0"/>
              <a:t>User selects “TXT” file exports and the </a:t>
            </a:r>
            <a:r>
              <a:rPr lang="en-US" dirty="0" err="1"/>
              <a:t>SuD</a:t>
            </a:r>
            <a:r>
              <a:rPr lang="en-US" dirty="0"/>
              <a:t> asks the user to enter in the local folder to save stock files.</a:t>
            </a:r>
          </a:p>
          <a:p>
            <a:pPr lvl="1"/>
            <a:r>
              <a:rPr lang="en-US" dirty="0"/>
              <a:t>User enters in a </a:t>
            </a:r>
            <a:r>
              <a:rPr lang="en-US" dirty="0" err="1"/>
              <a:t>filepath</a:t>
            </a:r>
            <a:endParaRPr lang="en-US" dirty="0"/>
          </a:p>
          <a:p>
            <a:pPr lvl="1"/>
            <a:r>
              <a:rPr lang="en-US" dirty="0" err="1"/>
              <a:t>SuD</a:t>
            </a:r>
            <a:r>
              <a:rPr lang="en-US" dirty="0"/>
              <a:t> confirms the folder is valid, saves the information and asks user which stock ticker they would like to retrieve</a:t>
            </a:r>
          </a:p>
          <a:p>
            <a:pPr marL="324000" lvl="1" indent="0">
              <a:buNone/>
            </a:pPr>
            <a:r>
              <a:rPr lang="en-US" dirty="0"/>
              <a:t> </a:t>
            </a:r>
          </a:p>
          <a:p>
            <a:pPr marL="324000" lvl="1" indent="0">
              <a:buNone/>
            </a:pPr>
            <a:r>
              <a:rPr lang="en-US" dirty="0"/>
              <a:t>[ -- Repeat until user closes application</a:t>
            </a:r>
          </a:p>
          <a:p>
            <a:pPr lvl="1"/>
            <a:r>
              <a:rPr lang="en-US" dirty="0" err="1"/>
              <a:t>SuD</a:t>
            </a:r>
            <a:r>
              <a:rPr lang="en-US" dirty="0"/>
              <a:t> asks the user which stock ticker there are interested in </a:t>
            </a:r>
          </a:p>
          <a:p>
            <a:pPr lvl="1"/>
            <a:r>
              <a:rPr lang="en-US" dirty="0"/>
              <a:t>User enters in a stock ticker</a:t>
            </a:r>
          </a:p>
          <a:p>
            <a:pPr lvl="1"/>
            <a:r>
              <a:rPr lang="en-US" dirty="0" err="1"/>
              <a:t>SuD</a:t>
            </a:r>
            <a:r>
              <a:rPr lang="en-US" dirty="0"/>
              <a:t> returns number of filings present, outputs available (supported) stock tags (earnings per share, income, etc.), and asks which information they would like to retrieve.</a:t>
            </a:r>
          </a:p>
          <a:p>
            <a:pPr lvl="1"/>
            <a:r>
              <a:rPr lang="en-US" dirty="0"/>
              <a:t>User enters in a stock tag selection</a:t>
            </a:r>
          </a:p>
          <a:p>
            <a:pPr lvl="1"/>
            <a:r>
              <a:rPr lang="en-US" dirty="0" err="1"/>
              <a:t>SuD</a:t>
            </a:r>
            <a:r>
              <a:rPr lang="en-US" dirty="0"/>
              <a:t> retrieves information from sec.gov website, displays a preview of the data and saves the stock information to the selected local folder.</a:t>
            </a:r>
          </a:p>
          <a:p>
            <a:pPr marL="324000" lvl="1" indent="0">
              <a:buNone/>
            </a:pPr>
            <a:r>
              <a:rPr lang="en-US" dirty="0"/>
              <a:t>--- ]</a:t>
            </a:r>
          </a:p>
        </p:txBody>
      </p:sp>
    </p:spTree>
    <p:extLst>
      <p:ext uri="{BB962C8B-B14F-4D97-AF65-F5344CB8AC3E}">
        <p14:creationId xmlns:p14="http://schemas.microsoft.com/office/powerpoint/2010/main" val="316651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255" y="673240"/>
            <a:ext cx="2881745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Domain Class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-20134"/>
            <a:ext cx="9310258" cy="688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85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004AD9-C743-443E-9E2C-29D0FC4E7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383" b="74419"/>
          <a:stretch/>
        </p:blipFill>
        <p:spPr>
          <a:xfrm>
            <a:off x="2690843" y="304900"/>
            <a:ext cx="6944187" cy="62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1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AB4B3F-9CF5-4D71-8F9D-78A57147D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01" t="71966" r="54842"/>
          <a:stretch/>
        </p:blipFill>
        <p:spPr>
          <a:xfrm>
            <a:off x="2278911" y="312755"/>
            <a:ext cx="7634177" cy="623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2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5D169B-81B0-47E6-B8BE-9F9F45E65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7" t="26154" r="81238" b="37643"/>
          <a:stretch/>
        </p:blipFill>
        <p:spPr>
          <a:xfrm>
            <a:off x="3777996" y="45418"/>
            <a:ext cx="4636008" cy="676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2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728557-9243-4352-9181-97A3B3BF8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807" y="188409"/>
            <a:ext cx="6382386" cy="648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8546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16</TotalTime>
  <Words>363</Words>
  <Application>Microsoft Office PowerPoint</Application>
  <PresentationFormat>Widescreen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Vapor Trail</vt:lpstr>
      <vt:lpstr>Stock Mate</vt:lpstr>
      <vt:lpstr>Motivation</vt:lpstr>
      <vt:lpstr>Legality</vt:lpstr>
      <vt:lpstr>Main Use Case</vt:lpstr>
      <vt:lpstr>Domain Class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UML</vt:lpstr>
      <vt:lpstr>GRASP Implementation</vt:lpstr>
      <vt:lpstr>Test Coverage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Mate</dc:title>
  <dc:creator>Hedeen, David</dc:creator>
  <cp:lastModifiedBy>David Hedeen</cp:lastModifiedBy>
  <cp:revision>1</cp:revision>
  <dcterms:created xsi:type="dcterms:W3CDTF">2019-05-13T20:55:19Z</dcterms:created>
  <dcterms:modified xsi:type="dcterms:W3CDTF">2019-05-16T05:41:20Z</dcterms:modified>
</cp:coreProperties>
</file>