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90" d="100"/>
          <a:sy n="90" d="100"/>
        </p:scale>
        <p:origin x="663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mg44\This%20PC\Desktop\Udacity\Projects\InvestigateRelationalDatabase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mg44\This%20PC\Desktop\Udacity\Projects\InvestigateRelationalDatabase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mg44\This%20PC\Desktop\Udacity\Projects\InvestigateRelationalDatabase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mg44\This%20PC\Desktop\Udacity\Projects\InvestigateRelationalDatabase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Rentals by Movie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Top10Movie!$B$1</c:f>
              <c:strCache>
                <c:ptCount val="1"/>
                <c:pt idx="0">
                  <c:v>rental_count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Top10Movie!$A$2:$A$11</c:f>
              <c:strCache>
                <c:ptCount val="10"/>
                <c:pt idx="0">
                  <c:v>Bucket Brotherhood</c:v>
                </c:pt>
                <c:pt idx="1">
                  <c:v>Rocketeer Mother</c:v>
                </c:pt>
                <c:pt idx="2">
                  <c:v>Juggler Hardly</c:v>
                </c:pt>
                <c:pt idx="3">
                  <c:v>Ridgemont Submarine</c:v>
                </c:pt>
                <c:pt idx="4">
                  <c:v>Grit Clockwork</c:v>
                </c:pt>
                <c:pt idx="5">
                  <c:v>Forward Temple</c:v>
                </c:pt>
                <c:pt idx="6">
                  <c:v>Scalawag Duck</c:v>
                </c:pt>
                <c:pt idx="7">
                  <c:v>Apache Divine</c:v>
                </c:pt>
                <c:pt idx="8">
                  <c:v>Goodfellas Salute</c:v>
                </c:pt>
                <c:pt idx="9">
                  <c:v>Rush Goodfellas</c:v>
                </c:pt>
              </c:strCache>
            </c:strRef>
          </c:cat>
          <c:val>
            <c:numRef>
              <c:f>Top10Movie!$B$2:$B$11</c:f>
              <c:numCache>
                <c:formatCode>General</c:formatCode>
                <c:ptCount val="10"/>
                <c:pt idx="0">
                  <c:v>34</c:v>
                </c:pt>
                <c:pt idx="1">
                  <c:v>33</c:v>
                </c:pt>
                <c:pt idx="2">
                  <c:v>32</c:v>
                </c:pt>
                <c:pt idx="3">
                  <c:v>32</c:v>
                </c:pt>
                <c:pt idx="4">
                  <c:v>32</c:v>
                </c:pt>
                <c:pt idx="5">
                  <c:v>32</c:v>
                </c:pt>
                <c:pt idx="6">
                  <c:v>32</c:v>
                </c:pt>
                <c:pt idx="7">
                  <c:v>31</c:v>
                </c:pt>
                <c:pt idx="8">
                  <c:v>31</c:v>
                </c:pt>
                <c:pt idx="9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6D-45B5-AAB4-E9EE8559A9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44964031"/>
        <c:axId val="1044960703"/>
      </c:barChart>
      <c:catAx>
        <c:axId val="10449640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960703"/>
        <c:crosses val="autoZero"/>
        <c:auto val="1"/>
        <c:lblAlgn val="ctr"/>
        <c:lblOffset val="100"/>
        <c:noMultiLvlLbl val="0"/>
      </c:catAx>
      <c:valAx>
        <c:axId val="1044960703"/>
        <c:scaling>
          <c:orientation val="minMax"/>
          <c:max val="3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Rental 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964031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Rentals</a:t>
            </a:r>
            <a:r>
              <a:rPr lang="en-US" baseline="0"/>
              <a:t> in Dollars by Actor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Top10Actors!$B$1</c:f>
              <c:strCache>
                <c:ptCount val="1"/>
                <c:pt idx="0">
                  <c:v>sum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Top10Actors!$A$2:$A$11</c:f>
              <c:strCache>
                <c:ptCount val="10"/>
                <c:pt idx="0">
                  <c:v>Susan Davis</c:v>
                </c:pt>
                <c:pt idx="1">
                  <c:v>Gina Degeneres</c:v>
                </c:pt>
                <c:pt idx="2">
                  <c:v>Matthew Carrey</c:v>
                </c:pt>
                <c:pt idx="3">
                  <c:v>Mary Keitel</c:v>
                </c:pt>
                <c:pt idx="4">
                  <c:v>Scarlett Damon</c:v>
                </c:pt>
                <c:pt idx="5">
                  <c:v>Walter Torn</c:v>
                </c:pt>
                <c:pt idx="6">
                  <c:v>Henry Berry</c:v>
                </c:pt>
                <c:pt idx="7">
                  <c:v>Christian Akroyd</c:v>
                </c:pt>
                <c:pt idx="8">
                  <c:v>Angela Witherspoon</c:v>
                </c:pt>
                <c:pt idx="9">
                  <c:v>Cameron Zellweger</c:v>
                </c:pt>
              </c:strCache>
            </c:strRef>
          </c:cat>
          <c:val>
            <c:numRef>
              <c:f>Top10Actors!$B$2:$B$11</c:f>
              <c:numCache>
                <c:formatCode>_("$"* #,##0.00_);_("$"* \(#,##0.00\);_("$"* "-"??_);_(@_)</c:formatCode>
                <c:ptCount val="10"/>
                <c:pt idx="0">
                  <c:v>3193.49</c:v>
                </c:pt>
                <c:pt idx="1">
                  <c:v>3129.17</c:v>
                </c:pt>
                <c:pt idx="2">
                  <c:v>2543.7800000000002</c:v>
                </c:pt>
                <c:pt idx="3">
                  <c:v>2426.92</c:v>
                </c:pt>
                <c:pt idx="4">
                  <c:v>2403.81</c:v>
                </c:pt>
                <c:pt idx="5">
                  <c:v>2403.1799999999998</c:v>
                </c:pt>
                <c:pt idx="6">
                  <c:v>2392.36</c:v>
                </c:pt>
                <c:pt idx="7">
                  <c:v>2378.9699999999998</c:v>
                </c:pt>
                <c:pt idx="8">
                  <c:v>2357.11</c:v>
                </c:pt>
                <c:pt idx="9">
                  <c:v>2322.94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6E-4085-8A29-39CB753F33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44964031"/>
        <c:axId val="1044960703"/>
      </c:barChart>
      <c:catAx>
        <c:axId val="10449640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960703"/>
        <c:crosses val="autoZero"/>
        <c:auto val="1"/>
        <c:lblAlgn val="ctr"/>
        <c:lblOffset val="100"/>
        <c:noMultiLvlLbl val="0"/>
      </c:catAx>
      <c:valAx>
        <c:axId val="1044960703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Rentals in Dollars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9640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Most Monthly</a:t>
            </a:r>
            <a:r>
              <a:rPr lang="en-US" baseline="0"/>
              <a:t> Rental Dollars by Month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TopStoreRevenueMonth!$B$1</c:f>
              <c:strCache>
                <c:ptCount val="1"/>
                <c:pt idx="0">
                  <c:v>max_month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464A6D01-4F8D-4CFE-87F4-576D1457651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642B-4F08-985A-EF8F86B3F96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065D0F8E-A78C-489F-B1C9-794AA8C4E61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642B-4F08-985A-EF8F86B3F96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050393FD-C2CB-4335-B54F-A2E26D1C057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642B-4F08-985A-EF8F86B3F96D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E52D12F9-5A49-439C-A465-E7F241854B9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642B-4F08-985A-EF8F86B3F96D}"/>
                </c:ext>
              </c:extLst>
            </c:dLbl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numRef>
              <c:f>TopStoreRevenueMonth!$A$2:$A$5</c:f>
              <c:numCache>
                <c:formatCode>m/d/yyyy</c:formatCode>
                <c:ptCount val="4"/>
                <c:pt idx="0">
                  <c:v>39114</c:v>
                </c:pt>
                <c:pt idx="1">
                  <c:v>39142</c:v>
                </c:pt>
                <c:pt idx="2">
                  <c:v>39173</c:v>
                </c:pt>
                <c:pt idx="3">
                  <c:v>39203</c:v>
                </c:pt>
              </c:numCache>
            </c:numRef>
          </c:cat>
          <c:val>
            <c:numRef>
              <c:f>TopStoreRevenueMonth!$B$2:$B$5</c:f>
              <c:numCache>
                <c:formatCode>_("$"* #,##0.00_);_("$"* \(#,##0.00\);_("$"* "-"??_);_(@_)</c:formatCode>
                <c:ptCount val="4"/>
                <c:pt idx="0">
                  <c:v>4191</c:v>
                </c:pt>
                <c:pt idx="1">
                  <c:v>12109.73</c:v>
                </c:pt>
                <c:pt idx="2">
                  <c:v>14479.1</c:v>
                </c:pt>
                <c:pt idx="3">
                  <c:v>280.08999999999997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TopStoreRevenueMonth!$C$2:$C$5</c15:f>
                <c15:dlblRangeCache>
                  <c:ptCount val="4"/>
                  <c:pt idx="0">
                    <c:v>Woodridge, Australia</c:v>
                  </c:pt>
                  <c:pt idx="1">
                    <c:v>Woodridge, Australia</c:v>
                  </c:pt>
                  <c:pt idx="2">
                    <c:v>Woodridge, Australia</c:v>
                  </c:pt>
                  <c:pt idx="3">
                    <c:v>Woodridge, Australia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642B-4F08-985A-EF8F86B3F96D}"/>
            </c:ext>
          </c:extLst>
        </c:ser>
        <c:ser>
          <c:idx val="1"/>
          <c:order val="1"/>
          <c:tx>
            <c:strRef>
              <c:f>TopStoreRevenueMonth!$C$1</c:f>
              <c:strCache>
                <c:ptCount val="1"/>
                <c:pt idx="0">
                  <c:v>city_country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TopStoreRevenueMonth!$A$2:$A$5</c:f>
              <c:numCache>
                <c:formatCode>m/d/yyyy</c:formatCode>
                <c:ptCount val="4"/>
                <c:pt idx="0">
                  <c:v>39114</c:v>
                </c:pt>
                <c:pt idx="1">
                  <c:v>39142</c:v>
                </c:pt>
                <c:pt idx="2">
                  <c:v>39173</c:v>
                </c:pt>
                <c:pt idx="3">
                  <c:v>39203</c:v>
                </c:pt>
              </c:numCache>
            </c:numRef>
          </c:cat>
          <c:val>
            <c:numRef>
              <c:f>TopStoreRevenueMonth!$C$2:$C$5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42B-4F08-985A-EF8F86B3F9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7767583"/>
        <c:axId val="1068380399"/>
      </c:barChart>
      <c:dateAx>
        <c:axId val="1217767583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8380399"/>
        <c:crosses val="autoZero"/>
        <c:auto val="1"/>
        <c:lblOffset val="100"/>
        <c:baseTimeUnit val="months"/>
      </c:dateAx>
      <c:valAx>
        <c:axId val="1068380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Rental Dollars by 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77675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Cumulative Rentals in Dollars by Weekday</a:t>
            </a:r>
            <a:r>
              <a:rPr lang="en-US" baseline="0"/>
              <a:t>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CummRevWeekday!$D$1</c:f>
              <c:strCache>
                <c:ptCount val="1"/>
                <c:pt idx="0">
                  <c:v>running_total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CummRevWeekday!$C$2:$C$8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CummRevWeekday!$D$2:$D$8</c:f>
              <c:numCache>
                <c:formatCode>_("$"* #,##0.00_);_("$"* \(#,##0.00\);_("$"* "-"??_);_(@_)</c:formatCode>
                <c:ptCount val="7"/>
                <c:pt idx="0">
                  <c:v>8900.74</c:v>
                </c:pt>
                <c:pt idx="1">
                  <c:v>17456.25</c:v>
                </c:pt>
                <c:pt idx="2">
                  <c:v>26752.82</c:v>
                </c:pt>
                <c:pt idx="3">
                  <c:v>35248.33</c:v>
                </c:pt>
                <c:pt idx="4">
                  <c:v>43671.42</c:v>
                </c:pt>
                <c:pt idx="5">
                  <c:v>52386.76</c:v>
                </c:pt>
                <c:pt idx="6">
                  <c:v>61312.04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389-4668-ACCB-6F457620FF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3126207"/>
        <c:axId val="1043132031"/>
      </c:lineChart>
      <c:catAx>
        <c:axId val="10431262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3132031"/>
        <c:crosses val="autoZero"/>
        <c:auto val="1"/>
        <c:lblAlgn val="ctr"/>
        <c:lblOffset val="100"/>
        <c:noMultiLvlLbl val="0"/>
      </c:catAx>
      <c:valAx>
        <c:axId val="1043132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Cumulative</a:t>
                </a:r>
                <a:r>
                  <a:rPr lang="en-US" baseline="0"/>
                  <a:t> Rental Dollars by Weekday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31262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961B-A66B-4381-8C7C-A3834DDA7B02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0B03-F851-41FF-983D-542D5DE1F75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472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961B-A66B-4381-8C7C-A3834DDA7B02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0B03-F851-41FF-983D-542D5DE1F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5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961B-A66B-4381-8C7C-A3834DDA7B02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0B03-F851-41FF-983D-542D5DE1F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71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961B-A66B-4381-8C7C-A3834DDA7B02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0B03-F851-41FF-983D-542D5DE1F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46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961B-A66B-4381-8C7C-A3834DDA7B02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0B03-F851-41FF-983D-542D5DE1F75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242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6488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961B-A66B-4381-8C7C-A3834DDA7B02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0B03-F851-41FF-983D-542D5DE1F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961B-A66B-4381-8C7C-A3834DDA7B02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0B03-F851-41FF-983D-542D5DE1F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3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961B-A66B-4381-8C7C-A3834DDA7B02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0B03-F851-41FF-983D-542D5DE1F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9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961B-A66B-4381-8C7C-A3834DDA7B02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0B03-F851-41FF-983D-542D5DE1F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0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5F0961B-A66B-4381-8C7C-A3834DDA7B02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480B03-F851-41FF-983D-542D5DE1F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66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961B-A66B-4381-8C7C-A3834DDA7B02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0B03-F851-41FF-983D-542D5DE1F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49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3433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5F0961B-A66B-4381-8C7C-A3834DDA7B02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1480B03-F851-41FF-983D-542D5DE1F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80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F6B713-8275-4437-9FBC-90C2F41AE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02301"/>
          </a:xfrm>
        </p:spPr>
        <p:txBody>
          <a:bodyPr>
            <a:noAutofit/>
          </a:bodyPr>
          <a:lstStyle/>
          <a:p>
            <a:r>
              <a:rPr lang="en-US" sz="4000" dirty="0"/>
              <a:t>Top 10 all-time most rented movies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859B0E-65E0-4FFB-A525-F43981C74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3440" y="1148316"/>
            <a:ext cx="3703320" cy="4720779"/>
          </a:xfrm>
        </p:spPr>
        <p:txBody>
          <a:bodyPr/>
          <a:lstStyle/>
          <a:p>
            <a:r>
              <a:rPr lang="en-US" dirty="0"/>
              <a:t>Over the time period captured by the database, the Top 10 most rented movies were all rented between 30 – 35 times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64E921C-F61C-400A-800D-BA2532771331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22325" y="1147763"/>
          <a:ext cx="3703638" cy="472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93848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F6B713-8275-4437-9FBC-90C2F41AE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02301"/>
          </a:xfrm>
        </p:spPr>
        <p:txBody>
          <a:bodyPr>
            <a:noAutofit/>
          </a:bodyPr>
          <a:lstStyle/>
          <a:p>
            <a:r>
              <a:rPr lang="en-US" sz="3200" dirty="0"/>
              <a:t>Top 10 all-time most rented actor in dollars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859B0E-65E0-4FFB-A525-F43981C74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3440" y="1148316"/>
            <a:ext cx="3703320" cy="4720779"/>
          </a:xfrm>
        </p:spPr>
        <p:txBody>
          <a:bodyPr/>
          <a:lstStyle/>
          <a:p>
            <a:r>
              <a:rPr lang="en-US" dirty="0"/>
              <a:t>Over the time period captured by the database, the Top 10 rental revenue generated by Actor shows Susan Davis and Gina </a:t>
            </a:r>
            <a:r>
              <a:rPr lang="en-US" dirty="0" err="1"/>
              <a:t>Degeneres</a:t>
            </a:r>
            <a:r>
              <a:rPr lang="en-US" dirty="0"/>
              <a:t> being the only actors to generate more than $3,000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4BA3185-8A8B-46A9-AD3D-29404DEA771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08398108"/>
              </p:ext>
            </p:extLst>
          </p:nvPr>
        </p:nvGraphicFramePr>
        <p:xfrm>
          <a:off x="822325" y="1147763"/>
          <a:ext cx="3703638" cy="472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74880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F6B713-8275-4437-9FBC-90C2F41AE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02301"/>
          </a:xfrm>
        </p:spPr>
        <p:txBody>
          <a:bodyPr>
            <a:normAutofit/>
          </a:bodyPr>
          <a:lstStyle/>
          <a:p>
            <a:r>
              <a:rPr lang="en-US" sz="4000" dirty="0"/>
              <a:t>Highest revenue city/country by year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859B0E-65E0-4FFB-A525-F43981C74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3440" y="1148316"/>
            <a:ext cx="3703320" cy="4720779"/>
          </a:xfrm>
        </p:spPr>
        <p:txBody>
          <a:bodyPr/>
          <a:lstStyle/>
          <a:p>
            <a:r>
              <a:rPr lang="en-US" dirty="0"/>
              <a:t>The store in Woodbridge, Australia, consistently edged out its sister store in terms of rental revenue dollars for each month in the database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B1B6B64-4134-43C3-B82F-007C2E8CFB2F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22325" y="1147763"/>
          <a:ext cx="3703638" cy="472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6485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F6B713-8275-4437-9FBC-90C2F41AE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02301"/>
          </a:xfrm>
        </p:spPr>
        <p:txBody>
          <a:bodyPr>
            <a:noAutofit/>
          </a:bodyPr>
          <a:lstStyle/>
          <a:p>
            <a:r>
              <a:rPr lang="en-US" sz="2400" dirty="0"/>
              <a:t>How do total rentals (in dollars) accumulate over the day of week?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859B0E-65E0-4FFB-A525-F43981C74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3440" y="1148316"/>
            <a:ext cx="3703320" cy="4720779"/>
          </a:xfrm>
        </p:spPr>
        <p:txBody>
          <a:bodyPr/>
          <a:lstStyle/>
          <a:p>
            <a:r>
              <a:rPr lang="en-US" dirty="0"/>
              <a:t>Each Weekday represents a similar volume of rentals in dollars, accumulating to more than $60,000 for all rentals over the entire database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2CE7036-68F6-4A8E-A2B7-CE3EDEED6C8F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22325" y="1147763"/>
          <a:ext cx="3703638" cy="472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056349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530</TotalTime>
  <Words>176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Retrospect</vt:lpstr>
      <vt:lpstr>Top 10 all-time most rented movies</vt:lpstr>
      <vt:lpstr>Top 10 all-time most rented actor in dollars</vt:lpstr>
      <vt:lpstr>Highest revenue city/country by year</vt:lpstr>
      <vt:lpstr>How do total rentals (in dollars) accumulate over the day of week?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 T</dc:creator>
  <cp:lastModifiedBy>H T</cp:lastModifiedBy>
  <cp:revision>15</cp:revision>
  <dcterms:created xsi:type="dcterms:W3CDTF">2021-04-15T16:39:23Z</dcterms:created>
  <dcterms:modified xsi:type="dcterms:W3CDTF">2021-04-16T14:38:44Z</dcterms:modified>
</cp:coreProperties>
</file>