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75" r:id="rId3"/>
    <p:sldId id="276" r:id="rId4"/>
    <p:sldId id="299" r:id="rId5"/>
    <p:sldId id="298" r:id="rId6"/>
    <p:sldId id="278" r:id="rId7"/>
    <p:sldId id="279" r:id="rId8"/>
    <p:sldId id="292" r:id="rId9"/>
    <p:sldId id="280" r:id="rId10"/>
    <p:sldId id="293" r:id="rId11"/>
    <p:sldId id="257" r:id="rId12"/>
    <p:sldId id="258" r:id="rId13"/>
    <p:sldId id="260" r:id="rId14"/>
    <p:sldId id="294" r:id="rId15"/>
    <p:sldId id="261" r:id="rId16"/>
    <p:sldId id="262" r:id="rId17"/>
    <p:sldId id="259" r:id="rId18"/>
    <p:sldId id="263" r:id="rId19"/>
    <p:sldId id="265" r:id="rId20"/>
    <p:sldId id="267" r:id="rId21"/>
    <p:sldId id="264" r:id="rId22"/>
    <p:sldId id="266" r:id="rId23"/>
    <p:sldId id="268" r:id="rId24"/>
    <p:sldId id="269" r:id="rId25"/>
    <p:sldId id="270" r:id="rId26"/>
    <p:sldId id="271" r:id="rId27"/>
    <p:sldId id="295" r:id="rId28"/>
    <p:sldId id="314" r:id="rId29"/>
    <p:sldId id="282" r:id="rId30"/>
    <p:sldId id="283" r:id="rId31"/>
    <p:sldId id="284" r:id="rId32"/>
    <p:sldId id="285" r:id="rId33"/>
    <p:sldId id="286" r:id="rId34"/>
    <p:sldId id="287" r:id="rId35"/>
    <p:sldId id="288" r:id="rId36"/>
    <p:sldId id="296" r:id="rId37"/>
    <p:sldId id="300" r:id="rId38"/>
    <p:sldId id="301" r:id="rId39"/>
    <p:sldId id="302" r:id="rId40"/>
    <p:sldId id="303" r:id="rId41"/>
    <p:sldId id="304" r:id="rId42"/>
    <p:sldId id="305" r:id="rId43"/>
    <p:sldId id="306" r:id="rId44"/>
    <p:sldId id="307" r:id="rId45"/>
    <p:sldId id="297" r:id="rId46"/>
    <p:sldId id="289" r:id="rId47"/>
    <p:sldId id="290" r:id="rId48"/>
    <p:sldId id="291" r:id="rId49"/>
    <p:sldId id="308" r:id="rId50"/>
    <p:sldId id="309" r:id="rId51"/>
    <p:sldId id="313"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태준 엄" initials="태엄"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5" d="100"/>
          <a:sy n="85" d="100"/>
        </p:scale>
        <p:origin x="20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9T00:04:15.317" idx="1">
    <p:pos x="10" y="10"/>
    <p:text>• How does it respond to “where do you come from”? 
• What is the most interesting response? 
• What is the most peculiar response? 
• How does it respond to “asdfghjkl;”?</p:text>
    <p:extLst>
      <p:ext uri="{C676402C-5697-4E1C-873F-D02D1690AC5C}">
        <p15:threadingInfo xmlns:p15="http://schemas.microsoft.com/office/powerpoint/2012/main" timeZoneBias="-540"/>
      </p:ext>
    </p:extLst>
  </p:cm>
  <p:cm authorId="1" dt="2018-04-09T00:04:27.746" idx="2">
    <p:pos x="10" y="146"/>
    <p:text>여기서 다 해야됨 exploration</p:text>
    <p:extLst>
      <p:ext uri="{C676402C-5697-4E1C-873F-D02D1690AC5C}">
        <p15:threadingInfo xmlns:p15="http://schemas.microsoft.com/office/powerpoint/2012/main" timeZoneBias="-54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862F5-5546-486F-B1BE-A841A0A46EE6}" type="datetimeFigureOut">
              <a:rPr lang="ko-KR" altLang="en-US" smtClean="0"/>
              <a:t>2018. 4. 10.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33DAF-AB6E-4EDA-8277-DB7D2F416567}" type="slidenum">
              <a:rPr lang="ko-KR" altLang="en-US" smtClean="0"/>
              <a:t>‹#›</a:t>
            </a:fld>
            <a:endParaRPr lang="ko-KR" altLang="en-US"/>
          </a:p>
        </p:txBody>
      </p:sp>
    </p:spTree>
    <p:extLst>
      <p:ext uri="{BB962C8B-B14F-4D97-AF65-F5344CB8AC3E}">
        <p14:creationId xmlns:p14="http://schemas.microsoft.com/office/powerpoint/2010/main" val="22168202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The test does not check the ability to give correct answers to questions, only how closely answers resemble those a human would give.</a:t>
            </a:r>
          </a:p>
          <a:p>
            <a:endParaRPr lang="ko-KR" altLang="en-US" dirty="0"/>
          </a:p>
        </p:txBody>
      </p:sp>
      <p:sp>
        <p:nvSpPr>
          <p:cNvPr id="4" name="슬라이드 번호 개체 틀 3"/>
          <p:cNvSpPr>
            <a:spLocks noGrp="1"/>
          </p:cNvSpPr>
          <p:nvPr>
            <p:ph type="sldNum" sz="quarter" idx="10"/>
          </p:nvPr>
        </p:nvSpPr>
        <p:spPr/>
        <p:txBody>
          <a:bodyPr/>
          <a:lstStyle/>
          <a:p>
            <a:fld id="{0AF03C66-FB5F-4128-B353-9F1B4AF21D6E}" type="slidenum">
              <a:rPr lang="ko-KR" altLang="en-US" smtClean="0"/>
              <a:t>4</a:t>
            </a:fld>
            <a:endParaRPr lang="ko-KR" altLang="en-US"/>
          </a:p>
        </p:txBody>
      </p:sp>
    </p:spTree>
    <p:extLst>
      <p:ext uri="{BB962C8B-B14F-4D97-AF65-F5344CB8AC3E}">
        <p14:creationId xmlns:p14="http://schemas.microsoft.com/office/powerpoint/2010/main" val="328029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1966</a:t>
            </a:r>
            <a:r>
              <a:rPr lang="ko-KR" altLang="en-US" dirty="0"/>
              <a:t>년에 제작</a:t>
            </a:r>
            <a:endParaRPr lang="en-US" altLang="ko-KR" dirty="0"/>
          </a:p>
          <a:p>
            <a:r>
              <a:rPr lang="en-US" altLang="ko-KR" dirty="0"/>
              <a:t>MIT Artificial</a:t>
            </a:r>
            <a:r>
              <a:rPr lang="en-US" altLang="ko-KR" baseline="0" dirty="0"/>
              <a:t> Intelligence Laboratory</a:t>
            </a:r>
          </a:p>
          <a:p>
            <a:endParaRPr lang="ko-KR" altLang="en-US" dirty="0"/>
          </a:p>
        </p:txBody>
      </p:sp>
      <p:sp>
        <p:nvSpPr>
          <p:cNvPr id="4" name="슬라이드 번호 개체 틀 3"/>
          <p:cNvSpPr>
            <a:spLocks noGrp="1"/>
          </p:cNvSpPr>
          <p:nvPr>
            <p:ph type="sldNum" sz="quarter" idx="10"/>
          </p:nvPr>
        </p:nvSpPr>
        <p:spPr/>
        <p:txBody>
          <a:bodyPr/>
          <a:lstStyle/>
          <a:p>
            <a:fld id="{0AF03C66-FB5F-4128-B353-9F1B4AF21D6E}" type="slidenum">
              <a:rPr lang="ko-KR" altLang="en-US" smtClean="0"/>
              <a:t>5</a:t>
            </a:fld>
            <a:endParaRPr lang="ko-KR" altLang="en-US"/>
          </a:p>
        </p:txBody>
      </p:sp>
    </p:spTree>
    <p:extLst>
      <p:ext uri="{BB962C8B-B14F-4D97-AF65-F5344CB8AC3E}">
        <p14:creationId xmlns:p14="http://schemas.microsoft.com/office/powerpoint/2010/main" val="269540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ko-KR" altLang="en-US" dirty="0"/>
              <a:t>키워드를 위주로 검색</a:t>
            </a:r>
            <a:r>
              <a:rPr lang="en-US" altLang="ko-KR" dirty="0"/>
              <a:t>--&gt;</a:t>
            </a:r>
            <a:r>
              <a:rPr lang="ko-KR" altLang="en-US" dirty="0"/>
              <a:t>일일이 다  </a:t>
            </a:r>
            <a:r>
              <a:rPr lang="ko-KR" altLang="en-US" dirty="0" err="1"/>
              <a:t>체킹</a:t>
            </a:r>
            <a:r>
              <a:rPr lang="ko-KR" altLang="en-US" dirty="0"/>
              <a:t> 하고 없으면 랜덤 </a:t>
            </a:r>
            <a:r>
              <a:rPr lang="en-US" altLang="ko-KR" dirty="0"/>
              <a:t>--&gt;</a:t>
            </a:r>
            <a:r>
              <a:rPr lang="ko-KR" altLang="en-US" dirty="0"/>
              <a:t>단조롭고 개선이 어렵다</a:t>
            </a:r>
            <a:r>
              <a:rPr lang="en-US" altLang="ko-KR" dirty="0"/>
              <a:t>. </a:t>
            </a:r>
          </a:p>
          <a:p>
            <a:r>
              <a:rPr lang="en-US" altLang="ko-KR" dirty="0"/>
              <a:t>--&gt;</a:t>
            </a:r>
            <a:r>
              <a:rPr lang="ko-KR" altLang="en-US" dirty="0"/>
              <a:t>만들어보자 </a:t>
            </a:r>
          </a:p>
          <a:p>
            <a:endParaRPr lang="ko-KR" altLang="en-US" dirty="0"/>
          </a:p>
          <a:p>
            <a:r>
              <a:rPr lang="en-US" altLang="ko-KR" dirty="0"/>
              <a:t>-</a:t>
            </a:r>
            <a:r>
              <a:rPr lang="ko-KR" altLang="en-US" dirty="0"/>
              <a:t>주어 동사 어떻게 구분하지 </a:t>
            </a:r>
            <a:r>
              <a:rPr lang="en-US" altLang="ko-KR" dirty="0"/>
              <a:t>??? --&gt;</a:t>
            </a:r>
            <a:r>
              <a:rPr lang="ko-KR" altLang="en-US" dirty="0"/>
              <a:t>형식을 입력하고 형식에 맞게 하자</a:t>
            </a:r>
            <a:r>
              <a:rPr lang="en-US" altLang="ko-KR" dirty="0"/>
              <a:t>. </a:t>
            </a:r>
          </a:p>
          <a:p>
            <a:r>
              <a:rPr lang="en-US" altLang="ko-KR" dirty="0"/>
              <a:t>-</a:t>
            </a:r>
            <a:r>
              <a:rPr lang="ko-KR" altLang="en-US" dirty="0"/>
              <a:t>주어로 질문 할 때 주어를 바꿔야 한다</a:t>
            </a:r>
            <a:r>
              <a:rPr lang="en-US" altLang="ko-KR" dirty="0"/>
              <a:t>. </a:t>
            </a:r>
          </a:p>
          <a:p>
            <a:endParaRPr lang="en-US" altLang="ko-KR" dirty="0"/>
          </a:p>
          <a:p>
            <a:r>
              <a:rPr lang="en-US" altLang="ko-KR" dirty="0"/>
              <a:t>-</a:t>
            </a:r>
            <a:r>
              <a:rPr lang="ko-KR" altLang="en-US" dirty="0"/>
              <a:t>동사의 시제에 따라 할 수 있는 대답이 달라진다</a:t>
            </a:r>
            <a:r>
              <a:rPr lang="en-US" altLang="ko-KR" dirty="0"/>
              <a:t>. --&gt;</a:t>
            </a:r>
            <a:r>
              <a:rPr lang="ko-KR" altLang="en-US" dirty="0"/>
              <a:t>시제 구분</a:t>
            </a:r>
          </a:p>
          <a:p>
            <a:r>
              <a:rPr lang="en-US" altLang="ko-KR" dirty="0"/>
              <a:t>-</a:t>
            </a:r>
            <a:r>
              <a:rPr lang="ko-KR" altLang="en-US" dirty="0"/>
              <a:t>일부 형식은 동사들의 종류에 따라 던질 수 있는 질문이 달라진다</a:t>
            </a:r>
            <a:r>
              <a:rPr lang="en-US" altLang="ko-KR" dirty="0"/>
              <a:t>. </a:t>
            </a:r>
          </a:p>
          <a:p>
            <a:r>
              <a:rPr lang="en-US" altLang="ko-KR" dirty="0"/>
              <a:t>==&gt;</a:t>
            </a:r>
            <a:r>
              <a:rPr lang="ko-KR" altLang="en-US" dirty="0"/>
              <a:t>동사를 저장한다</a:t>
            </a:r>
            <a:r>
              <a:rPr lang="en-US" altLang="ko-KR" dirty="0"/>
              <a:t>. </a:t>
            </a:r>
          </a:p>
          <a:p>
            <a:r>
              <a:rPr lang="en-US" altLang="ko-KR" dirty="0"/>
              <a:t>-</a:t>
            </a:r>
            <a:r>
              <a:rPr lang="ko-KR" altLang="en-US" dirty="0"/>
              <a:t>어색한 코드 </a:t>
            </a:r>
            <a:r>
              <a:rPr lang="en-US" altLang="ko-KR" dirty="0"/>
              <a:t>==&gt; </a:t>
            </a:r>
            <a:r>
              <a:rPr lang="ko-KR" altLang="en-US" dirty="0"/>
              <a:t>어색한 코드를 저장한다</a:t>
            </a:r>
            <a:r>
              <a:rPr lang="en-US" altLang="ko-KR"/>
              <a:t>. </a:t>
            </a:r>
          </a:p>
          <a:p>
            <a:endParaRPr lang="es-ES"/>
          </a:p>
        </p:txBody>
      </p:sp>
      <p:sp>
        <p:nvSpPr>
          <p:cNvPr id="4" name="슬라이드 번호 개체 틀 3"/>
          <p:cNvSpPr>
            <a:spLocks noGrp="1"/>
          </p:cNvSpPr>
          <p:nvPr>
            <p:ph type="sldNum" sz="quarter" idx="10"/>
          </p:nvPr>
        </p:nvSpPr>
        <p:spPr/>
        <p:txBody>
          <a:bodyPr/>
          <a:lstStyle/>
          <a:p>
            <a:fld id="{586F003E-03A2-4DED-A32C-E6B9F9288517}" type="slidenum">
              <a:rPr lang="es-ES" smtClean="0"/>
              <a:t>50</a:t>
            </a:fld>
            <a:endParaRPr lang="es-ES"/>
          </a:p>
        </p:txBody>
      </p:sp>
    </p:spTree>
    <p:extLst>
      <p:ext uri="{BB962C8B-B14F-4D97-AF65-F5344CB8AC3E}">
        <p14:creationId xmlns:p14="http://schemas.microsoft.com/office/powerpoint/2010/main" val="151858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EF0A1EA-77AC-42E5-9483-066D3B4E16D7}"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88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86256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102910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230352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EF0A1EA-77AC-42E5-9483-066D3B4E16D7}"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83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320150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250121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55185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395876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7CCFB2-5D7C-450D-BAAA-AE5467EB2CFC}" type="datetimeFigureOut">
              <a:rPr lang="ko-KR" altLang="en-US" smtClean="0"/>
              <a:t>2018. 4. 10.</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220484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567CCFB2-5D7C-450D-BAAA-AE5467EB2CFC}" type="datetimeFigureOut">
              <a:rPr lang="ko-KR" altLang="en-US" smtClean="0"/>
              <a:t>2018. 4. 10.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EF0A1EA-77AC-42E5-9483-066D3B4E16D7}" type="slidenum">
              <a:rPr lang="ko-KR" altLang="en-US" smtClean="0"/>
              <a:t>‹#›</a:t>
            </a:fld>
            <a:endParaRPr lang="ko-KR" altLang="en-US"/>
          </a:p>
        </p:txBody>
      </p:sp>
    </p:spTree>
    <p:extLst>
      <p:ext uri="{BB962C8B-B14F-4D97-AF65-F5344CB8AC3E}">
        <p14:creationId xmlns:p14="http://schemas.microsoft.com/office/powerpoint/2010/main" val="2625390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7CCFB2-5D7C-450D-BAAA-AE5467EB2CFC}" type="datetimeFigureOut">
              <a:rPr lang="ko-KR" altLang="en-US" smtClean="0"/>
              <a:t>2018. 4. 10.</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F0A1EA-77AC-42E5-9483-066D3B4E16D7}"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825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elbot_e.csoica.artificial-solutions.com/cgi-bin/elbot.cgi" TargetMode="External"/><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hyperlink" Target="https://sites.google.com/site/webtoolsbox/bo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97280" y="2733675"/>
            <a:ext cx="10058400" cy="1391412"/>
          </a:xfrm>
        </p:spPr>
        <p:txBody>
          <a:bodyPr/>
          <a:lstStyle/>
          <a:p>
            <a:pPr algn="ctr"/>
            <a:r>
              <a:rPr lang="en-US" altLang="ko-KR" b="1" dirty="0">
                <a:solidFill>
                  <a:schemeClr val="accent3"/>
                </a:solidFill>
                <a:effectLst>
                  <a:outerShdw blurRad="38100" dist="38100" dir="2700000" algn="tl">
                    <a:srgbClr val="000000">
                      <a:alpha val="43137"/>
                    </a:srgbClr>
                  </a:outerShdw>
                </a:effectLst>
              </a:rPr>
              <a:t>Magpie </a:t>
            </a:r>
            <a:r>
              <a:rPr lang="en-US" altLang="ko-KR" b="1" dirty="0" err="1">
                <a:solidFill>
                  <a:schemeClr val="accent3"/>
                </a:solidFill>
                <a:effectLst>
                  <a:outerShdw blurRad="38100" dist="38100" dir="2700000" algn="tl">
                    <a:srgbClr val="000000">
                      <a:alpha val="43137"/>
                    </a:srgbClr>
                  </a:outerShdw>
                </a:effectLst>
              </a:rPr>
              <a:t>ChatBot</a:t>
            </a:r>
            <a:r>
              <a:rPr lang="en-US" altLang="ko-KR" b="1" dirty="0">
                <a:solidFill>
                  <a:schemeClr val="accent3"/>
                </a:solidFill>
                <a:effectLst>
                  <a:outerShdw blurRad="38100" dist="38100" dir="2700000" algn="tl">
                    <a:srgbClr val="000000">
                      <a:alpha val="43137"/>
                    </a:srgbClr>
                  </a:outerShdw>
                </a:effectLst>
              </a:rPr>
              <a:t> Lab</a:t>
            </a:r>
            <a:endParaRPr lang="ko-KR" altLang="en-US" b="1" dirty="0">
              <a:solidFill>
                <a:schemeClr val="accent3"/>
              </a:solidFill>
              <a:effectLst>
                <a:outerShdw blurRad="38100" dist="38100" dir="2700000" algn="tl">
                  <a:srgbClr val="000000">
                    <a:alpha val="43137"/>
                  </a:srgbClr>
                </a:outerShdw>
              </a:effectLst>
            </a:endParaRPr>
          </a:p>
        </p:txBody>
      </p:sp>
      <p:sp>
        <p:nvSpPr>
          <p:cNvPr id="3" name="부제목 2"/>
          <p:cNvSpPr>
            <a:spLocks noGrp="1"/>
          </p:cNvSpPr>
          <p:nvPr>
            <p:ph type="subTitle" idx="1"/>
          </p:nvPr>
        </p:nvSpPr>
        <p:spPr>
          <a:xfrm>
            <a:off x="1100051" y="4579445"/>
            <a:ext cx="10058400" cy="1143000"/>
          </a:xfrm>
        </p:spPr>
        <p:txBody>
          <a:bodyPr/>
          <a:lstStyle/>
          <a:p>
            <a:r>
              <a:rPr lang="ko-KR" altLang="en-US" dirty="0"/>
              <a:t>이시현</a:t>
            </a:r>
            <a:r>
              <a:rPr lang="en-US" altLang="ko-KR" dirty="0"/>
              <a:t>, </a:t>
            </a:r>
            <a:r>
              <a:rPr lang="ko-KR" altLang="en-US" dirty="0"/>
              <a:t>엄태준</a:t>
            </a:r>
            <a:r>
              <a:rPr lang="en-US" altLang="ko-KR" dirty="0"/>
              <a:t>, </a:t>
            </a:r>
            <a:r>
              <a:rPr lang="ko-KR" altLang="en-US" dirty="0"/>
              <a:t>이승현</a:t>
            </a:r>
            <a:r>
              <a:rPr lang="en-US" altLang="ko-KR" dirty="0"/>
              <a:t>, </a:t>
            </a:r>
            <a:r>
              <a:rPr lang="ko-KR" altLang="en-US" dirty="0"/>
              <a:t>전지현</a:t>
            </a:r>
          </a:p>
        </p:txBody>
      </p:sp>
      <p:sp>
        <p:nvSpPr>
          <p:cNvPr id="4" name="TextBox 3"/>
          <p:cNvSpPr txBox="1"/>
          <p:nvPr/>
        </p:nvSpPr>
        <p:spPr>
          <a:xfrm>
            <a:off x="6469940" y="439360"/>
            <a:ext cx="5667375" cy="492443"/>
          </a:xfrm>
          <a:prstGeom prst="rect">
            <a:avLst/>
          </a:prstGeom>
          <a:noFill/>
        </p:spPr>
        <p:txBody>
          <a:bodyPr wrap="square" rtlCol="0">
            <a:spAutoFit/>
          </a:bodyPr>
          <a:lstStyle/>
          <a:p>
            <a:r>
              <a:rPr lang="en-US" altLang="ko-KR" sz="2600" dirty="0">
                <a:solidFill>
                  <a:schemeClr val="accent2"/>
                </a:solidFill>
              </a:rPr>
              <a:t>AP Computer Science Lab Presentation</a:t>
            </a:r>
            <a:endParaRPr lang="ko-KR" altLang="en-US" sz="2600" dirty="0">
              <a:solidFill>
                <a:schemeClr val="accent2"/>
              </a:solidFill>
            </a:endParaRPr>
          </a:p>
        </p:txBody>
      </p:sp>
    </p:spTree>
    <p:extLst>
      <p:ext uri="{BB962C8B-B14F-4D97-AF65-F5344CB8AC3E}">
        <p14:creationId xmlns:p14="http://schemas.microsoft.com/office/powerpoint/2010/main" val="1893690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931E5E0-329B-4FBC-B2D5-8B3710F39F04}"/>
              </a:ext>
            </a:extLst>
          </p:cNvPr>
          <p:cNvSpPr>
            <a:spLocks noGrp="1"/>
          </p:cNvSpPr>
          <p:nvPr>
            <p:ph type="ctrTitle"/>
          </p:nvPr>
        </p:nvSpPr>
        <p:spPr/>
        <p:txBody>
          <a:bodyPr/>
          <a:lstStyle/>
          <a:p>
            <a:r>
              <a:rPr lang="en-US" altLang="ko-KR" dirty="0"/>
              <a:t>&lt;Activity1&gt;</a:t>
            </a:r>
            <a:endParaRPr lang="ko-KR" altLang="en-US" dirty="0"/>
          </a:p>
        </p:txBody>
      </p:sp>
      <p:sp>
        <p:nvSpPr>
          <p:cNvPr id="3" name="부제목 2">
            <a:extLst>
              <a:ext uri="{FF2B5EF4-FFF2-40B4-BE49-F238E27FC236}">
                <a16:creationId xmlns="" xmlns:a16="http://schemas.microsoft.com/office/drawing/2014/main" id="{20FD577B-57D2-4E8F-B2F4-20A7F4FF7248}"/>
              </a:ext>
            </a:extLst>
          </p:cNvPr>
          <p:cNvSpPr>
            <a:spLocks noGrp="1"/>
          </p:cNvSpPr>
          <p:nvPr>
            <p:ph type="subTitle" idx="1"/>
          </p:nvPr>
        </p:nvSpPr>
        <p:spPr/>
        <p:txBody>
          <a:bodyPr/>
          <a:lstStyle/>
          <a:p>
            <a:r>
              <a:rPr lang="en-US" altLang="ko-KR" dirty="0"/>
              <a:t/>
            </a:r>
            <a:br>
              <a:rPr lang="en-US" altLang="ko-KR" dirty="0"/>
            </a:br>
            <a:r>
              <a:rPr lang="en-US" altLang="ko-KR" dirty="0"/>
              <a:t>:Getting Acquainted with Chatbots</a:t>
            </a:r>
            <a:endParaRPr lang="ko-KR" altLang="en-US" dirty="0"/>
          </a:p>
        </p:txBody>
      </p:sp>
    </p:spTree>
    <p:extLst>
      <p:ext uri="{BB962C8B-B14F-4D97-AF65-F5344CB8AC3E}">
        <p14:creationId xmlns:p14="http://schemas.microsoft.com/office/powerpoint/2010/main" val="1140995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F8FF95A3-1827-497C-84D8-08905A926927}"/>
              </a:ext>
            </a:extLst>
          </p:cNvPr>
          <p:cNvSpPr>
            <a:spLocks noGrp="1"/>
          </p:cNvSpPr>
          <p:nvPr>
            <p:ph type="title"/>
          </p:nvPr>
        </p:nvSpPr>
        <p:spPr/>
        <p:txBody>
          <a:bodyPr/>
          <a:lstStyle/>
          <a:p>
            <a:r>
              <a:rPr lang="en-US" altLang="ko-KR" dirty="0"/>
              <a:t>Activity 1 - Exploration</a:t>
            </a:r>
            <a:endParaRPr lang="ko-KR" altLang="en-US" dirty="0"/>
          </a:p>
        </p:txBody>
      </p:sp>
      <p:sp>
        <p:nvSpPr>
          <p:cNvPr id="3" name="내용 개체 틀 2">
            <a:extLst>
              <a:ext uri="{FF2B5EF4-FFF2-40B4-BE49-F238E27FC236}">
                <a16:creationId xmlns="" xmlns:a16="http://schemas.microsoft.com/office/drawing/2014/main" id="{3E0B03F6-72F2-4EBC-B676-CA39E764C740}"/>
              </a:ext>
            </a:extLst>
          </p:cNvPr>
          <p:cNvSpPr>
            <a:spLocks noGrp="1"/>
          </p:cNvSpPr>
          <p:nvPr>
            <p:ph idx="1"/>
          </p:nvPr>
        </p:nvSpPr>
        <p:spPr>
          <a:xfrm>
            <a:off x="6296809" y="2015934"/>
            <a:ext cx="5455920" cy="4023360"/>
          </a:xfrm>
        </p:spPr>
        <p:txBody>
          <a:bodyPr>
            <a:normAutofit/>
          </a:bodyPr>
          <a:lstStyle/>
          <a:p>
            <a:r>
              <a:rPr lang="en-US" altLang="ko-KR" dirty="0">
                <a:hlinkClick r:id="rId2"/>
              </a:rPr>
              <a:t>https://sites.google.com/site/webtoolsbox/bots</a:t>
            </a:r>
            <a:endParaRPr lang="en-US" altLang="ko-KR" dirty="0"/>
          </a:p>
          <a:p>
            <a:endParaRPr lang="en-US" altLang="ko-KR" dirty="0"/>
          </a:p>
          <a:p>
            <a:r>
              <a:rPr lang="en-US" altLang="ko-KR" dirty="0">
                <a:hlinkClick r:id="rId3"/>
              </a:rPr>
              <a:t>http://elbot_e.csoica.artificial-solutions.com/cgi-bin/elbot.cgi</a:t>
            </a:r>
            <a:endParaRPr lang="en-US" altLang="ko-KR" dirty="0"/>
          </a:p>
          <a:p>
            <a:endParaRPr lang="en-US" altLang="ko-KR" dirty="0"/>
          </a:p>
          <a:p>
            <a:r>
              <a:rPr lang="en-US" altLang="ko-KR" sz="1800" dirty="0" smtClean="0"/>
              <a:t>&lt;When </a:t>
            </a:r>
            <a:r>
              <a:rPr lang="en-US" altLang="ko-KR" sz="1800" dirty="0" err="1" smtClean="0"/>
              <a:t>Elbot</a:t>
            </a:r>
            <a:r>
              <a:rPr lang="en-US" altLang="ko-KR" sz="1800" dirty="0" smtClean="0"/>
              <a:t> receives the same question multiple times&gt;</a:t>
            </a:r>
            <a:endParaRPr lang="ko-KR" altLang="en-US" sz="1800" dirty="0"/>
          </a:p>
          <a:p>
            <a:endParaRPr lang="en-US" altLang="ko-KR" sz="2800" dirty="0"/>
          </a:p>
        </p:txBody>
      </p:sp>
      <p:pic>
        <p:nvPicPr>
          <p:cNvPr id="4" name="그림 3">
            <a:extLst>
              <a:ext uri="{FF2B5EF4-FFF2-40B4-BE49-F238E27FC236}">
                <a16:creationId xmlns="" xmlns:a16="http://schemas.microsoft.com/office/drawing/2014/main" id="{A494D02D-1287-4271-BCEE-34CF6C11AEFD}"/>
              </a:ext>
            </a:extLst>
          </p:cNvPr>
          <p:cNvPicPr>
            <a:picLocks noChangeAspect="1"/>
          </p:cNvPicPr>
          <p:nvPr/>
        </p:nvPicPr>
        <p:blipFill>
          <a:blip r:embed="rId4"/>
          <a:stretch>
            <a:fillRect/>
          </a:stretch>
        </p:blipFill>
        <p:spPr>
          <a:xfrm>
            <a:off x="626752" y="1966613"/>
            <a:ext cx="5324869" cy="4014452"/>
          </a:xfrm>
          <a:prstGeom prst="rect">
            <a:avLst/>
          </a:prstGeom>
        </p:spPr>
      </p:pic>
      <p:pic>
        <p:nvPicPr>
          <p:cNvPr id="5" name="그림 4">
            <a:extLst>
              <a:ext uri="{FF2B5EF4-FFF2-40B4-BE49-F238E27FC236}">
                <a16:creationId xmlns="" xmlns:a16="http://schemas.microsoft.com/office/drawing/2014/main" id="{61C13A3B-EB85-44C6-B663-767A56CA0C15}"/>
              </a:ext>
            </a:extLst>
          </p:cNvPr>
          <p:cNvPicPr>
            <a:picLocks noChangeAspect="1"/>
          </p:cNvPicPr>
          <p:nvPr/>
        </p:nvPicPr>
        <p:blipFill>
          <a:blip r:embed="rId5"/>
          <a:stretch>
            <a:fillRect/>
          </a:stretch>
        </p:blipFill>
        <p:spPr>
          <a:xfrm>
            <a:off x="626752" y="1966613"/>
            <a:ext cx="5324869" cy="4056545"/>
          </a:xfrm>
          <a:prstGeom prst="rect">
            <a:avLst/>
          </a:prstGeom>
        </p:spPr>
      </p:pic>
    </p:spTree>
    <p:extLst>
      <p:ext uri="{BB962C8B-B14F-4D97-AF65-F5344CB8AC3E}">
        <p14:creationId xmlns:p14="http://schemas.microsoft.com/office/powerpoint/2010/main" val="26572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FC61ACCA-BC57-4EA1-B989-31326B49A1AD}"/>
              </a:ext>
            </a:extLst>
          </p:cNvPr>
          <p:cNvSpPr>
            <a:spLocks noGrp="1"/>
          </p:cNvSpPr>
          <p:nvPr>
            <p:ph type="title"/>
          </p:nvPr>
        </p:nvSpPr>
        <p:spPr/>
        <p:txBody>
          <a:bodyPr/>
          <a:lstStyle/>
          <a:p>
            <a:endParaRPr lang="ko-KR" altLang="en-US" dirty="0"/>
          </a:p>
        </p:txBody>
      </p:sp>
      <p:sp>
        <p:nvSpPr>
          <p:cNvPr id="7" name="내용 개체 틀 6">
            <a:extLst>
              <a:ext uri="{FF2B5EF4-FFF2-40B4-BE49-F238E27FC236}">
                <a16:creationId xmlns="" xmlns:a16="http://schemas.microsoft.com/office/drawing/2014/main" id="{8305C875-6379-4118-8DA0-6247DDE65552}"/>
              </a:ext>
            </a:extLst>
          </p:cNvPr>
          <p:cNvSpPr>
            <a:spLocks noGrp="1"/>
          </p:cNvSpPr>
          <p:nvPr>
            <p:ph idx="1"/>
          </p:nvPr>
        </p:nvSpPr>
        <p:spPr>
          <a:xfrm>
            <a:off x="1005840" y="1838496"/>
            <a:ext cx="10058400" cy="4023360"/>
          </a:xfrm>
        </p:spPr>
        <p:txBody>
          <a:bodyPr>
            <a:normAutofit/>
          </a:bodyPr>
          <a:lstStyle/>
          <a:p>
            <a:pPr marL="0" indent="0" algn="ctr">
              <a:buNone/>
            </a:pPr>
            <a:r>
              <a:rPr lang="en-US" altLang="ko-KR" sz="2600" dirty="0" smtClean="0"/>
              <a:t>When can’t </a:t>
            </a:r>
            <a:r>
              <a:rPr lang="en-US" altLang="ko-KR" sz="2600" dirty="0" err="1" smtClean="0"/>
              <a:t>Elbot</a:t>
            </a:r>
            <a:r>
              <a:rPr lang="en-US" altLang="ko-KR" sz="2600" dirty="0" smtClean="0"/>
              <a:t> understand communication?</a:t>
            </a:r>
            <a:endParaRPr lang="en-US" altLang="ko-KR" sz="2600" dirty="0"/>
          </a:p>
        </p:txBody>
      </p:sp>
      <p:grpSp>
        <p:nvGrpSpPr>
          <p:cNvPr id="3" name="그룹 2"/>
          <p:cNvGrpSpPr/>
          <p:nvPr/>
        </p:nvGrpSpPr>
        <p:grpSpPr>
          <a:xfrm>
            <a:off x="1572813" y="2728251"/>
            <a:ext cx="8673847" cy="2107312"/>
            <a:chOff x="206591" y="2846585"/>
            <a:chExt cx="11778817" cy="3130883"/>
          </a:xfrm>
        </p:grpSpPr>
        <p:pic>
          <p:nvPicPr>
            <p:cNvPr id="8" name="그림 7">
              <a:extLst>
                <a:ext uri="{FF2B5EF4-FFF2-40B4-BE49-F238E27FC236}">
                  <a16:creationId xmlns="" xmlns:a16="http://schemas.microsoft.com/office/drawing/2014/main" id="{81E11B3C-8987-41CD-A570-9AFABAB02C33}"/>
                </a:ext>
              </a:extLst>
            </p:cNvPr>
            <p:cNvPicPr>
              <a:picLocks noChangeAspect="1"/>
            </p:cNvPicPr>
            <p:nvPr/>
          </p:nvPicPr>
          <p:blipFill>
            <a:blip r:embed="rId2"/>
            <a:stretch>
              <a:fillRect/>
            </a:stretch>
          </p:blipFill>
          <p:spPr>
            <a:xfrm>
              <a:off x="807656" y="2846585"/>
              <a:ext cx="10576687" cy="427211"/>
            </a:xfrm>
            <a:prstGeom prst="rect">
              <a:avLst/>
            </a:prstGeom>
          </p:spPr>
        </p:pic>
        <p:pic>
          <p:nvPicPr>
            <p:cNvPr id="9" name="그림 8">
              <a:extLst>
                <a:ext uri="{FF2B5EF4-FFF2-40B4-BE49-F238E27FC236}">
                  <a16:creationId xmlns="" xmlns:a16="http://schemas.microsoft.com/office/drawing/2014/main" id="{28D4E1BB-EF07-4BA2-A248-ABEDE6099512}"/>
                </a:ext>
              </a:extLst>
            </p:cNvPr>
            <p:cNvPicPr>
              <a:picLocks noChangeAspect="1"/>
            </p:cNvPicPr>
            <p:nvPr/>
          </p:nvPicPr>
          <p:blipFill>
            <a:blip r:embed="rId3"/>
            <a:stretch>
              <a:fillRect/>
            </a:stretch>
          </p:blipFill>
          <p:spPr>
            <a:xfrm>
              <a:off x="2710678" y="3727615"/>
              <a:ext cx="6770641" cy="427211"/>
            </a:xfrm>
            <a:prstGeom prst="rect">
              <a:avLst/>
            </a:prstGeom>
          </p:spPr>
        </p:pic>
        <p:pic>
          <p:nvPicPr>
            <p:cNvPr id="10" name="그림 9">
              <a:extLst>
                <a:ext uri="{FF2B5EF4-FFF2-40B4-BE49-F238E27FC236}">
                  <a16:creationId xmlns="" xmlns:a16="http://schemas.microsoft.com/office/drawing/2014/main" id="{E89F6FD6-1D1E-4C2F-B6FF-E4B309906D2C}"/>
                </a:ext>
              </a:extLst>
            </p:cNvPr>
            <p:cNvPicPr>
              <a:picLocks noChangeAspect="1"/>
            </p:cNvPicPr>
            <p:nvPr/>
          </p:nvPicPr>
          <p:blipFill>
            <a:blip r:embed="rId4"/>
            <a:stretch>
              <a:fillRect/>
            </a:stretch>
          </p:blipFill>
          <p:spPr>
            <a:xfrm>
              <a:off x="1910793" y="4513456"/>
              <a:ext cx="8370410" cy="655076"/>
            </a:xfrm>
            <a:prstGeom prst="rect">
              <a:avLst/>
            </a:prstGeom>
          </p:spPr>
        </p:pic>
        <p:pic>
          <p:nvPicPr>
            <p:cNvPr id="11" name="그림 10">
              <a:extLst>
                <a:ext uri="{FF2B5EF4-FFF2-40B4-BE49-F238E27FC236}">
                  <a16:creationId xmlns="" xmlns:a16="http://schemas.microsoft.com/office/drawing/2014/main" id="{6E50216B-35CE-44D7-8386-F4090D1FE507}"/>
                </a:ext>
              </a:extLst>
            </p:cNvPr>
            <p:cNvPicPr>
              <a:picLocks noChangeAspect="1"/>
            </p:cNvPicPr>
            <p:nvPr/>
          </p:nvPicPr>
          <p:blipFill>
            <a:blip r:embed="rId5"/>
            <a:stretch>
              <a:fillRect/>
            </a:stretch>
          </p:blipFill>
          <p:spPr>
            <a:xfrm>
              <a:off x="206591" y="5550257"/>
              <a:ext cx="11778817" cy="427211"/>
            </a:xfrm>
            <a:prstGeom prst="rect">
              <a:avLst/>
            </a:prstGeom>
          </p:spPr>
        </p:pic>
      </p:grpSp>
    </p:spTree>
    <p:extLst>
      <p:ext uri="{BB962C8B-B14F-4D97-AF65-F5344CB8AC3E}">
        <p14:creationId xmlns:p14="http://schemas.microsoft.com/office/powerpoint/2010/main" val="400885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F77F6F7-81A6-4C07-BDA8-3425F801229B}"/>
              </a:ext>
            </a:extLst>
          </p:cNvPr>
          <p:cNvSpPr>
            <a:spLocks noGrp="1"/>
          </p:cNvSpPr>
          <p:nvPr>
            <p:ph type="title"/>
          </p:nvPr>
        </p:nvSpPr>
        <p:spPr/>
        <p:txBody>
          <a:bodyPr/>
          <a:lstStyle/>
          <a:p>
            <a:r>
              <a:rPr lang="en-US" altLang="ko-KR" dirty="0"/>
              <a:t>Activity 1 - Question</a:t>
            </a:r>
            <a:endParaRPr lang="ko-KR" altLang="en-US" dirty="0"/>
          </a:p>
        </p:txBody>
      </p:sp>
      <p:sp>
        <p:nvSpPr>
          <p:cNvPr id="3" name="내용 개체 틀 2">
            <a:extLst>
              <a:ext uri="{FF2B5EF4-FFF2-40B4-BE49-F238E27FC236}">
                <a16:creationId xmlns="" xmlns:a16="http://schemas.microsoft.com/office/drawing/2014/main" id="{513B6E04-F094-4470-B61F-06FEEE80E4DA}"/>
              </a:ext>
            </a:extLst>
          </p:cNvPr>
          <p:cNvSpPr>
            <a:spLocks noGrp="1"/>
          </p:cNvSpPr>
          <p:nvPr>
            <p:ph idx="1"/>
          </p:nvPr>
        </p:nvSpPr>
        <p:spPr/>
        <p:txBody>
          <a:bodyPr/>
          <a:lstStyle/>
          <a:p>
            <a:r>
              <a:rPr lang="en-US" altLang="ko-KR" dirty="0"/>
              <a:t>1. Can you identify keywords to which your chatbot responds?</a:t>
            </a:r>
          </a:p>
          <a:p>
            <a:endParaRPr lang="en-US" altLang="ko-KR" dirty="0"/>
          </a:p>
          <a:p>
            <a:r>
              <a:rPr lang="en-US" altLang="ko-KR" dirty="0"/>
              <a:t>2. Think of several keywords and the responds they might </a:t>
            </a:r>
            <a:r>
              <a:rPr lang="en-US" altLang="ko-KR" dirty="0" smtClean="0"/>
              <a:t>cause.</a:t>
            </a:r>
            <a:endParaRPr lang="en-US" altLang="ko-KR" dirty="0"/>
          </a:p>
        </p:txBody>
      </p:sp>
    </p:spTree>
    <p:extLst>
      <p:ext uri="{BB962C8B-B14F-4D97-AF65-F5344CB8AC3E}">
        <p14:creationId xmlns:p14="http://schemas.microsoft.com/office/powerpoint/2010/main" val="274656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931E5E0-329B-4FBC-B2D5-8B3710F39F04}"/>
              </a:ext>
            </a:extLst>
          </p:cNvPr>
          <p:cNvSpPr>
            <a:spLocks noGrp="1"/>
          </p:cNvSpPr>
          <p:nvPr>
            <p:ph type="ctrTitle"/>
          </p:nvPr>
        </p:nvSpPr>
        <p:spPr/>
        <p:txBody>
          <a:bodyPr/>
          <a:lstStyle/>
          <a:p>
            <a:r>
              <a:rPr lang="en-US" altLang="ko-KR" dirty="0"/>
              <a:t>&lt;Activity2&gt;</a:t>
            </a:r>
            <a:endParaRPr lang="ko-KR" altLang="en-US" dirty="0"/>
          </a:p>
        </p:txBody>
      </p:sp>
      <p:sp>
        <p:nvSpPr>
          <p:cNvPr id="3" name="부제목 2">
            <a:extLst>
              <a:ext uri="{FF2B5EF4-FFF2-40B4-BE49-F238E27FC236}">
                <a16:creationId xmlns="" xmlns:a16="http://schemas.microsoft.com/office/drawing/2014/main" id="{20FD577B-57D2-4E8F-B2F4-20A7F4FF7248}"/>
              </a:ext>
            </a:extLst>
          </p:cNvPr>
          <p:cNvSpPr>
            <a:spLocks noGrp="1"/>
          </p:cNvSpPr>
          <p:nvPr>
            <p:ph type="subTitle" idx="1"/>
          </p:nvPr>
        </p:nvSpPr>
        <p:spPr/>
        <p:txBody>
          <a:bodyPr/>
          <a:lstStyle/>
          <a:p>
            <a:r>
              <a:rPr lang="en-US" altLang="ko-KR" dirty="0"/>
              <a:t/>
            </a:r>
            <a:br>
              <a:rPr lang="en-US" altLang="ko-KR" dirty="0"/>
            </a:br>
            <a:r>
              <a:rPr lang="en-US" altLang="ko-KR" dirty="0"/>
              <a:t>:INTRODUCTION TO THE MAGPIE CLASS</a:t>
            </a:r>
            <a:endParaRPr lang="ko-KR" altLang="en-US" dirty="0"/>
          </a:p>
        </p:txBody>
      </p:sp>
    </p:spTree>
    <p:extLst>
      <p:ext uri="{BB962C8B-B14F-4D97-AF65-F5344CB8AC3E}">
        <p14:creationId xmlns:p14="http://schemas.microsoft.com/office/powerpoint/2010/main" val="2651405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161BD3D-A352-4FD3-88B4-859BE37495E3}"/>
              </a:ext>
            </a:extLst>
          </p:cNvPr>
          <p:cNvSpPr>
            <a:spLocks noGrp="1"/>
          </p:cNvSpPr>
          <p:nvPr>
            <p:ph type="title"/>
          </p:nvPr>
        </p:nvSpPr>
        <p:spPr/>
        <p:txBody>
          <a:bodyPr/>
          <a:lstStyle/>
          <a:p>
            <a:r>
              <a:rPr lang="en-US" altLang="ko-KR" dirty="0"/>
              <a:t>Activity 2</a:t>
            </a:r>
            <a:endParaRPr lang="ko-KR" altLang="en-US" dirty="0"/>
          </a:p>
        </p:txBody>
      </p:sp>
      <p:sp>
        <p:nvSpPr>
          <p:cNvPr id="3" name="내용 개체 틀 2">
            <a:extLst>
              <a:ext uri="{FF2B5EF4-FFF2-40B4-BE49-F238E27FC236}">
                <a16:creationId xmlns="" xmlns:a16="http://schemas.microsoft.com/office/drawing/2014/main" id="{FAE8241A-47B1-4DE7-8907-B3098E897209}"/>
              </a:ext>
            </a:extLst>
          </p:cNvPr>
          <p:cNvSpPr>
            <a:spLocks noGrp="1"/>
          </p:cNvSpPr>
          <p:nvPr>
            <p:ph idx="1"/>
          </p:nvPr>
        </p:nvSpPr>
        <p:spPr/>
        <p:txBody>
          <a:bodyPr/>
          <a:lstStyle/>
          <a:p>
            <a:r>
              <a:rPr lang="en-US" altLang="ko-KR" dirty="0"/>
              <a:t>Magpie 2</a:t>
            </a:r>
            <a:endParaRPr lang="ko-KR" altLang="en-US" dirty="0"/>
          </a:p>
        </p:txBody>
      </p:sp>
      <p:pic>
        <p:nvPicPr>
          <p:cNvPr id="4" name="그림 3">
            <a:extLst>
              <a:ext uri="{FF2B5EF4-FFF2-40B4-BE49-F238E27FC236}">
                <a16:creationId xmlns="" xmlns:a16="http://schemas.microsoft.com/office/drawing/2014/main" id="{7715A828-5CF7-4C2E-A836-7BAA044B1B59}"/>
              </a:ext>
            </a:extLst>
          </p:cNvPr>
          <p:cNvPicPr>
            <a:picLocks noChangeAspect="1"/>
          </p:cNvPicPr>
          <p:nvPr/>
        </p:nvPicPr>
        <p:blipFill>
          <a:blip r:embed="rId2"/>
          <a:stretch>
            <a:fillRect/>
          </a:stretch>
        </p:blipFill>
        <p:spPr>
          <a:xfrm>
            <a:off x="1555605" y="2440362"/>
            <a:ext cx="2763116" cy="1977276"/>
          </a:xfrm>
          <a:prstGeom prst="rect">
            <a:avLst/>
          </a:prstGeom>
        </p:spPr>
      </p:pic>
      <p:pic>
        <p:nvPicPr>
          <p:cNvPr id="5" name="그림 4">
            <a:extLst>
              <a:ext uri="{FF2B5EF4-FFF2-40B4-BE49-F238E27FC236}">
                <a16:creationId xmlns="" xmlns:a16="http://schemas.microsoft.com/office/drawing/2014/main" id="{9CFCA177-EF2F-4AA2-A155-D046E4D26030}"/>
              </a:ext>
            </a:extLst>
          </p:cNvPr>
          <p:cNvPicPr>
            <a:picLocks noChangeAspect="1"/>
          </p:cNvPicPr>
          <p:nvPr/>
        </p:nvPicPr>
        <p:blipFill>
          <a:blip r:embed="rId3"/>
          <a:stretch>
            <a:fillRect/>
          </a:stretch>
        </p:blipFill>
        <p:spPr>
          <a:xfrm>
            <a:off x="5291571" y="170361"/>
            <a:ext cx="5803149" cy="5904959"/>
          </a:xfrm>
          <a:prstGeom prst="rect">
            <a:avLst/>
          </a:prstGeom>
        </p:spPr>
      </p:pic>
    </p:spTree>
    <p:extLst>
      <p:ext uri="{BB962C8B-B14F-4D97-AF65-F5344CB8AC3E}">
        <p14:creationId xmlns:p14="http://schemas.microsoft.com/office/powerpoint/2010/main" val="3264123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E1E561C-87B0-4D01-90BC-59C5BCDE637E}"/>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 xmlns:a16="http://schemas.microsoft.com/office/drawing/2014/main" id="{DA5F7A11-C8A1-4A5E-B3F6-C206C19BFBC0}"/>
              </a:ext>
            </a:extLst>
          </p:cNvPr>
          <p:cNvSpPr>
            <a:spLocks noGrp="1"/>
          </p:cNvSpPr>
          <p:nvPr>
            <p:ph idx="1"/>
          </p:nvPr>
        </p:nvSpPr>
        <p:spPr/>
        <p:txBody>
          <a:bodyPr/>
          <a:lstStyle/>
          <a:p>
            <a:r>
              <a:rPr lang="en-US" altLang="ko-KR" dirty="0"/>
              <a:t>Magpie2Runner</a:t>
            </a:r>
            <a:endParaRPr lang="ko-KR" altLang="en-US" dirty="0"/>
          </a:p>
        </p:txBody>
      </p:sp>
      <p:pic>
        <p:nvPicPr>
          <p:cNvPr id="4" name="그림 3">
            <a:extLst>
              <a:ext uri="{FF2B5EF4-FFF2-40B4-BE49-F238E27FC236}">
                <a16:creationId xmlns="" xmlns:a16="http://schemas.microsoft.com/office/drawing/2014/main" id="{F6504EC3-C82F-4660-A73A-0D5CA80B1B2C}"/>
              </a:ext>
            </a:extLst>
          </p:cNvPr>
          <p:cNvPicPr>
            <a:picLocks noChangeAspect="1"/>
          </p:cNvPicPr>
          <p:nvPr/>
        </p:nvPicPr>
        <p:blipFill>
          <a:blip r:embed="rId2"/>
          <a:stretch>
            <a:fillRect/>
          </a:stretch>
        </p:blipFill>
        <p:spPr>
          <a:xfrm>
            <a:off x="5127416" y="604557"/>
            <a:ext cx="5429747" cy="5648885"/>
          </a:xfrm>
          <a:prstGeom prst="rect">
            <a:avLst/>
          </a:prstGeom>
        </p:spPr>
      </p:pic>
    </p:spTree>
    <p:extLst>
      <p:ext uri="{BB962C8B-B14F-4D97-AF65-F5344CB8AC3E}">
        <p14:creationId xmlns:p14="http://schemas.microsoft.com/office/powerpoint/2010/main" val="2324963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B0AF4EE5-9CF9-4121-BD96-57152A2A0F1D}"/>
              </a:ext>
            </a:extLst>
          </p:cNvPr>
          <p:cNvSpPr>
            <a:spLocks noGrp="1"/>
          </p:cNvSpPr>
          <p:nvPr>
            <p:ph type="title"/>
          </p:nvPr>
        </p:nvSpPr>
        <p:spPr/>
        <p:txBody>
          <a:bodyPr/>
          <a:lstStyle/>
          <a:p>
            <a:r>
              <a:rPr lang="en-US" altLang="ko-KR" dirty="0"/>
              <a:t>Activity 2 - Exploration</a:t>
            </a:r>
            <a:endParaRPr lang="ko-KR" altLang="en-US" dirty="0"/>
          </a:p>
        </p:txBody>
      </p:sp>
      <p:pic>
        <p:nvPicPr>
          <p:cNvPr id="4" name="그림 3">
            <a:extLst>
              <a:ext uri="{FF2B5EF4-FFF2-40B4-BE49-F238E27FC236}">
                <a16:creationId xmlns="" xmlns:a16="http://schemas.microsoft.com/office/drawing/2014/main" id="{E03DAD1D-085C-4F82-9D58-28ADCD46C890}"/>
              </a:ext>
            </a:extLst>
          </p:cNvPr>
          <p:cNvPicPr>
            <a:picLocks noChangeAspect="1"/>
          </p:cNvPicPr>
          <p:nvPr/>
        </p:nvPicPr>
        <p:blipFill>
          <a:blip r:embed="rId2"/>
          <a:stretch>
            <a:fillRect/>
          </a:stretch>
        </p:blipFill>
        <p:spPr>
          <a:xfrm>
            <a:off x="327485" y="2457232"/>
            <a:ext cx="5762672" cy="2981758"/>
          </a:xfrm>
          <a:prstGeom prst="rect">
            <a:avLst/>
          </a:prstGeom>
        </p:spPr>
      </p:pic>
      <p:pic>
        <p:nvPicPr>
          <p:cNvPr id="5" name="내용 개체 틀 4">
            <a:extLst>
              <a:ext uri="{FF2B5EF4-FFF2-40B4-BE49-F238E27FC236}">
                <a16:creationId xmlns="" xmlns:a16="http://schemas.microsoft.com/office/drawing/2014/main" id="{BD569415-73C1-4387-B56F-D12143992327}"/>
              </a:ext>
            </a:extLst>
          </p:cNvPr>
          <p:cNvPicPr>
            <a:picLocks noGrp="1" noChangeAspect="1"/>
          </p:cNvPicPr>
          <p:nvPr>
            <p:ph idx="1"/>
          </p:nvPr>
        </p:nvPicPr>
        <p:blipFill>
          <a:blip r:embed="rId3"/>
          <a:stretch>
            <a:fillRect/>
          </a:stretch>
        </p:blipFill>
        <p:spPr>
          <a:xfrm>
            <a:off x="6090157" y="1904089"/>
            <a:ext cx="5332845" cy="4088043"/>
          </a:xfrm>
          <a:prstGeom prst="rect">
            <a:avLst/>
          </a:prstGeom>
        </p:spPr>
      </p:pic>
    </p:spTree>
    <p:extLst>
      <p:ext uri="{BB962C8B-B14F-4D97-AF65-F5344CB8AC3E}">
        <p14:creationId xmlns:p14="http://schemas.microsoft.com/office/powerpoint/2010/main" val="1852761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0F58E30A-2DD6-4381-BA7E-31929BC7390E}"/>
              </a:ext>
            </a:extLst>
          </p:cNvPr>
          <p:cNvSpPr>
            <a:spLocks noGrp="1"/>
          </p:cNvSpPr>
          <p:nvPr>
            <p:ph type="title"/>
          </p:nvPr>
        </p:nvSpPr>
        <p:spPr/>
        <p:txBody>
          <a:bodyPr/>
          <a:lstStyle/>
          <a:p>
            <a:r>
              <a:rPr lang="en-US" altLang="ko-KR" dirty="0"/>
              <a:t>Activity 2 - Exercise </a:t>
            </a:r>
            <a:endParaRPr lang="ko-KR" altLang="en-US" dirty="0"/>
          </a:p>
        </p:txBody>
      </p:sp>
      <p:sp>
        <p:nvSpPr>
          <p:cNvPr id="3" name="내용 개체 틀 2">
            <a:extLst>
              <a:ext uri="{FF2B5EF4-FFF2-40B4-BE49-F238E27FC236}">
                <a16:creationId xmlns="" xmlns:a16="http://schemas.microsoft.com/office/drawing/2014/main" id="{7146CCA4-105D-4C5E-A1EB-976C7A79482E}"/>
              </a:ext>
            </a:extLst>
          </p:cNvPr>
          <p:cNvSpPr>
            <a:spLocks noGrp="1"/>
          </p:cNvSpPr>
          <p:nvPr>
            <p:ph idx="1"/>
          </p:nvPr>
        </p:nvSpPr>
        <p:spPr/>
        <p:txBody>
          <a:bodyPr/>
          <a:lstStyle/>
          <a:p>
            <a:r>
              <a:rPr lang="en-US" altLang="ko-KR" dirty="0"/>
              <a:t>Q-1) Have it respond “Tell me more about your pets” when the statement contains the word “dog” or “cat.” </a:t>
            </a:r>
            <a:endParaRPr lang="en-US" altLang="ko-KR" dirty="0" smtClean="0"/>
          </a:p>
          <a:p>
            <a:r>
              <a:rPr lang="en-US" altLang="ko-KR" dirty="0" smtClean="0"/>
              <a:t>For </a:t>
            </a:r>
            <a:r>
              <a:rPr lang="en-US" altLang="ko-KR" dirty="0"/>
              <a:t>example, a possible statement and response would be:</a:t>
            </a:r>
            <a:endParaRPr lang="ko-KR" altLang="ko-KR" dirty="0"/>
          </a:p>
          <a:p>
            <a:endParaRPr lang="ko-KR" altLang="en-US" dirty="0"/>
          </a:p>
        </p:txBody>
      </p:sp>
      <p:pic>
        <p:nvPicPr>
          <p:cNvPr id="8" name="그림 7">
            <a:extLst>
              <a:ext uri="{FF2B5EF4-FFF2-40B4-BE49-F238E27FC236}">
                <a16:creationId xmlns="" xmlns:a16="http://schemas.microsoft.com/office/drawing/2014/main" id="{4456138E-04CA-40BF-86FB-CDE4A64F6CB8}"/>
              </a:ext>
            </a:extLst>
          </p:cNvPr>
          <p:cNvPicPr/>
          <p:nvPr/>
        </p:nvPicPr>
        <p:blipFill>
          <a:blip r:embed="rId2"/>
          <a:stretch>
            <a:fillRect/>
          </a:stretch>
        </p:blipFill>
        <p:spPr>
          <a:xfrm>
            <a:off x="2875583" y="3023668"/>
            <a:ext cx="6501793" cy="2192569"/>
          </a:xfrm>
          <a:prstGeom prst="rect">
            <a:avLst/>
          </a:prstGeom>
        </p:spPr>
      </p:pic>
    </p:spTree>
    <p:extLst>
      <p:ext uri="{BB962C8B-B14F-4D97-AF65-F5344CB8AC3E}">
        <p14:creationId xmlns:p14="http://schemas.microsoft.com/office/powerpoint/2010/main" val="1860210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15CB8BED-7029-409F-9187-7D7C76B81188}"/>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 xmlns:a16="http://schemas.microsoft.com/office/drawing/2014/main" id="{EF61167A-B3CB-4CBF-A543-5FA8EA630635}"/>
              </a:ext>
            </a:extLst>
          </p:cNvPr>
          <p:cNvSpPr>
            <a:spLocks noGrp="1"/>
          </p:cNvSpPr>
          <p:nvPr>
            <p:ph idx="1"/>
          </p:nvPr>
        </p:nvSpPr>
        <p:spPr/>
        <p:txBody>
          <a:bodyPr/>
          <a:lstStyle/>
          <a:p>
            <a:r>
              <a:rPr lang="en-US" altLang="ko-KR" dirty="0"/>
              <a:t>Q-2</a:t>
            </a:r>
            <a:r>
              <a:rPr lang="en-US" altLang="ko-KR" dirty="0" smtClean="0"/>
              <a:t>) Have it respond favorably when it sees the name of your teacher.                                                   Be sure to use appropriate pronouns! </a:t>
            </a:r>
          </a:p>
          <a:p>
            <a:r>
              <a:rPr lang="en-US" altLang="ko-KR" dirty="0" smtClean="0"/>
              <a:t>For example, a possible statement and response would be:</a:t>
            </a:r>
          </a:p>
          <a:p>
            <a:endParaRPr lang="en-US" altLang="ko-KR" dirty="0"/>
          </a:p>
          <a:p>
            <a:pPr>
              <a:lnSpc>
                <a:spcPct val="100000"/>
              </a:lnSpc>
            </a:pPr>
            <a:r>
              <a:rPr lang="en-US" altLang="ko-KR" dirty="0" smtClean="0"/>
              <a:t>Statement – </a:t>
            </a:r>
            <a:r>
              <a:rPr lang="en-US" altLang="ko-KR" dirty="0" err="1" smtClean="0"/>
              <a:t>Mr.Finkelstein</a:t>
            </a:r>
            <a:r>
              <a:rPr lang="en-US" altLang="ko-KR" dirty="0" smtClean="0"/>
              <a:t> is telling us about robotics.</a:t>
            </a:r>
          </a:p>
          <a:p>
            <a:pPr>
              <a:lnSpc>
                <a:spcPct val="100000"/>
              </a:lnSpc>
            </a:pPr>
            <a:endParaRPr lang="en-US" altLang="ko-KR" sz="100" dirty="0"/>
          </a:p>
          <a:p>
            <a:pPr>
              <a:lnSpc>
                <a:spcPct val="100000"/>
              </a:lnSpc>
            </a:pPr>
            <a:r>
              <a:rPr lang="en-US" altLang="ko-KR" dirty="0" smtClean="0"/>
              <a:t>Response: He sounds like a good teacher.</a:t>
            </a:r>
            <a:endParaRPr lang="en-US" altLang="ko-KR" dirty="0"/>
          </a:p>
          <a:p>
            <a:pPr>
              <a:lnSpc>
                <a:spcPct val="100000"/>
              </a:lnSpc>
            </a:pPr>
            <a:endParaRPr lang="ko-KR" altLang="en-US" dirty="0"/>
          </a:p>
        </p:txBody>
      </p:sp>
    </p:spTree>
    <p:extLst>
      <p:ext uri="{BB962C8B-B14F-4D97-AF65-F5344CB8AC3E}">
        <p14:creationId xmlns:p14="http://schemas.microsoft.com/office/powerpoint/2010/main" val="1759830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내용 개체 틀 2"/>
          <p:cNvSpPr>
            <a:spLocks noGrp="1"/>
          </p:cNvSpPr>
          <p:nvPr>
            <p:ph idx="1"/>
          </p:nvPr>
        </p:nvSpPr>
        <p:spPr>
          <a:xfrm>
            <a:off x="1097280" y="1921934"/>
            <a:ext cx="10058400" cy="3564466"/>
          </a:xfrm>
        </p:spPr>
        <p:txBody>
          <a:bodyPr>
            <a:normAutofit/>
          </a:bodyPr>
          <a:lstStyle/>
          <a:p>
            <a:pPr>
              <a:lnSpc>
                <a:spcPct val="150000"/>
              </a:lnSpc>
            </a:pPr>
            <a:r>
              <a:rPr lang="en-US" altLang="ko-KR" dirty="0"/>
              <a:t>- Introduction</a:t>
            </a:r>
          </a:p>
          <a:p>
            <a:pPr>
              <a:lnSpc>
                <a:spcPct val="150000"/>
              </a:lnSpc>
            </a:pPr>
            <a:r>
              <a:rPr lang="en-US" altLang="ko-KR" dirty="0"/>
              <a:t>- Activity explanation</a:t>
            </a:r>
          </a:p>
          <a:p>
            <a:pPr>
              <a:lnSpc>
                <a:spcPct val="150000"/>
              </a:lnSpc>
            </a:pPr>
            <a:r>
              <a:rPr lang="en-US" altLang="ko-KR" dirty="0"/>
              <a:t>- Problems in the code</a:t>
            </a:r>
          </a:p>
          <a:p>
            <a:pPr>
              <a:lnSpc>
                <a:spcPct val="150000"/>
              </a:lnSpc>
            </a:pPr>
            <a:r>
              <a:rPr lang="en-US" altLang="ko-KR" dirty="0"/>
              <a:t>- A new Chat Bot</a:t>
            </a:r>
          </a:p>
          <a:p>
            <a:pPr>
              <a:lnSpc>
                <a:spcPct val="150000"/>
              </a:lnSpc>
            </a:pPr>
            <a:r>
              <a:rPr lang="en-US" altLang="ko-KR" dirty="0"/>
              <a:t>- Introduction to Deep learning Mechanism</a:t>
            </a:r>
          </a:p>
        </p:txBody>
      </p:sp>
    </p:spTree>
    <p:extLst>
      <p:ext uri="{BB962C8B-B14F-4D97-AF65-F5344CB8AC3E}">
        <p14:creationId xmlns:p14="http://schemas.microsoft.com/office/powerpoint/2010/main" val="2805307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1E8749F7-CF7D-4566-8430-6E118BB5EF4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 xmlns:a16="http://schemas.microsoft.com/office/drawing/2014/main" id="{3C3F04A7-22FD-42C8-9A2C-54A2F1812974}"/>
              </a:ext>
            </a:extLst>
          </p:cNvPr>
          <p:cNvSpPr>
            <a:spLocks noGrp="1"/>
          </p:cNvSpPr>
          <p:nvPr>
            <p:ph idx="1"/>
          </p:nvPr>
        </p:nvSpPr>
        <p:spPr/>
        <p:txBody>
          <a:bodyPr/>
          <a:lstStyle/>
          <a:p>
            <a:r>
              <a:rPr lang="en-US" altLang="ko-KR" dirty="0"/>
              <a:t>Q-3) Have the code check that the statement has at least one character. You can do this by using the trim method to remove spaces from the beginning and end, and then checking the length of the trimmed string. If there are no characters, the response should tell the user to enter something. </a:t>
            </a:r>
            <a:endParaRPr lang="en-US" altLang="ko-KR" dirty="0" smtClean="0"/>
          </a:p>
          <a:p>
            <a:r>
              <a:rPr lang="en-US" altLang="ko-KR" dirty="0" smtClean="0"/>
              <a:t>For </a:t>
            </a:r>
            <a:r>
              <a:rPr lang="en-US" altLang="ko-KR" dirty="0"/>
              <a:t>example, a possible statement and response would be:</a:t>
            </a:r>
            <a:endParaRPr lang="ko-KR" altLang="ko-KR" dirty="0"/>
          </a:p>
          <a:p>
            <a:endParaRPr lang="ko-KR" altLang="en-US" dirty="0"/>
          </a:p>
        </p:txBody>
      </p:sp>
      <p:pic>
        <p:nvPicPr>
          <p:cNvPr id="4" name="그림 3">
            <a:extLst>
              <a:ext uri="{FF2B5EF4-FFF2-40B4-BE49-F238E27FC236}">
                <a16:creationId xmlns="" xmlns:a16="http://schemas.microsoft.com/office/drawing/2014/main" id="{76A90D15-BEB7-4D72-9F48-CF99F546AA5B}"/>
              </a:ext>
            </a:extLst>
          </p:cNvPr>
          <p:cNvPicPr/>
          <p:nvPr/>
        </p:nvPicPr>
        <p:blipFill rotWithShape="1">
          <a:blip r:embed="rId2"/>
          <a:srcRect b="4697"/>
          <a:stretch/>
        </p:blipFill>
        <p:spPr>
          <a:xfrm>
            <a:off x="3204345" y="3706844"/>
            <a:ext cx="5844270" cy="1747284"/>
          </a:xfrm>
          <a:prstGeom prst="rect">
            <a:avLst/>
          </a:prstGeom>
        </p:spPr>
      </p:pic>
    </p:spTree>
    <p:extLst>
      <p:ext uri="{BB962C8B-B14F-4D97-AF65-F5344CB8AC3E}">
        <p14:creationId xmlns:p14="http://schemas.microsoft.com/office/powerpoint/2010/main" val="2563558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A5E424EA-FF71-4684-B16F-58FC5F631A64}"/>
              </a:ext>
            </a:extLst>
          </p:cNvPr>
          <p:cNvSpPr>
            <a:spLocks noGrp="1"/>
          </p:cNvSpPr>
          <p:nvPr>
            <p:ph type="title"/>
          </p:nvPr>
        </p:nvSpPr>
        <p:spPr/>
        <p:txBody>
          <a:bodyPr/>
          <a:lstStyle/>
          <a:p>
            <a:r>
              <a:rPr lang="en-US" altLang="ko-KR" dirty="0"/>
              <a:t>trim() - String class method</a:t>
            </a:r>
            <a:endParaRPr lang="ko-KR" altLang="en-US" dirty="0"/>
          </a:p>
        </p:txBody>
      </p:sp>
      <p:pic>
        <p:nvPicPr>
          <p:cNvPr id="4" name="내용 개체 틀 3">
            <a:extLst>
              <a:ext uri="{FF2B5EF4-FFF2-40B4-BE49-F238E27FC236}">
                <a16:creationId xmlns="" xmlns:a16="http://schemas.microsoft.com/office/drawing/2014/main" id="{31D799D3-E906-403D-B44E-94665BB043F9}"/>
              </a:ext>
            </a:extLst>
          </p:cNvPr>
          <p:cNvPicPr>
            <a:picLocks noGrp="1" noChangeAspect="1"/>
          </p:cNvPicPr>
          <p:nvPr>
            <p:ph idx="1"/>
          </p:nvPr>
        </p:nvPicPr>
        <p:blipFill>
          <a:blip r:embed="rId2"/>
          <a:stretch>
            <a:fillRect/>
          </a:stretch>
        </p:blipFill>
        <p:spPr>
          <a:xfrm>
            <a:off x="1333469" y="1835900"/>
            <a:ext cx="9525061" cy="3186200"/>
          </a:xfrm>
          <a:prstGeom prst="rect">
            <a:avLst/>
          </a:prstGeom>
        </p:spPr>
      </p:pic>
    </p:spTree>
    <p:extLst>
      <p:ext uri="{BB962C8B-B14F-4D97-AF65-F5344CB8AC3E}">
        <p14:creationId xmlns:p14="http://schemas.microsoft.com/office/powerpoint/2010/main" val="738215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AE59B385-6D80-4267-8285-3CFB95BA3DA6}"/>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 xmlns:a16="http://schemas.microsoft.com/office/drawing/2014/main" id="{AF0EC7BD-CADE-4A5D-B13B-1667F18E76D0}"/>
              </a:ext>
            </a:extLst>
          </p:cNvPr>
          <p:cNvSpPr>
            <a:spLocks noGrp="1"/>
          </p:cNvSpPr>
          <p:nvPr>
            <p:ph idx="1"/>
          </p:nvPr>
        </p:nvSpPr>
        <p:spPr/>
        <p:txBody>
          <a:bodyPr/>
          <a:lstStyle/>
          <a:p>
            <a:r>
              <a:rPr lang="en-US" altLang="ko-KR" dirty="0"/>
              <a:t>Q-4) Add two more noncommittal responses to the possible random responses.  </a:t>
            </a:r>
            <a:endParaRPr lang="ko-KR" altLang="ko-KR" dirty="0"/>
          </a:p>
          <a:p>
            <a:endParaRPr lang="ko-KR" altLang="en-US" dirty="0"/>
          </a:p>
        </p:txBody>
      </p:sp>
      <p:pic>
        <p:nvPicPr>
          <p:cNvPr id="4" name="그림 3">
            <a:extLst>
              <a:ext uri="{FF2B5EF4-FFF2-40B4-BE49-F238E27FC236}">
                <a16:creationId xmlns="" xmlns:a16="http://schemas.microsoft.com/office/drawing/2014/main" id="{DC67622A-268F-443D-8FEC-F9F8F657D081}"/>
              </a:ext>
            </a:extLst>
          </p:cNvPr>
          <p:cNvPicPr>
            <a:picLocks noChangeAspect="1"/>
          </p:cNvPicPr>
          <p:nvPr/>
        </p:nvPicPr>
        <p:blipFill>
          <a:blip r:embed="rId2"/>
          <a:stretch>
            <a:fillRect/>
          </a:stretch>
        </p:blipFill>
        <p:spPr>
          <a:xfrm>
            <a:off x="1417696" y="1202099"/>
            <a:ext cx="4667474" cy="4466963"/>
          </a:xfrm>
          <a:prstGeom prst="rect">
            <a:avLst/>
          </a:prstGeom>
        </p:spPr>
      </p:pic>
      <p:pic>
        <p:nvPicPr>
          <p:cNvPr id="5" name="그림 4">
            <a:extLst>
              <a:ext uri="{FF2B5EF4-FFF2-40B4-BE49-F238E27FC236}">
                <a16:creationId xmlns="" xmlns:a16="http://schemas.microsoft.com/office/drawing/2014/main" id="{C5C04AAF-02E0-4587-A384-367099E05C77}"/>
              </a:ext>
            </a:extLst>
          </p:cNvPr>
          <p:cNvPicPr>
            <a:picLocks noChangeAspect="1"/>
          </p:cNvPicPr>
          <p:nvPr/>
        </p:nvPicPr>
        <p:blipFill>
          <a:blip r:embed="rId3"/>
          <a:stretch>
            <a:fillRect/>
          </a:stretch>
        </p:blipFill>
        <p:spPr>
          <a:xfrm>
            <a:off x="6085170" y="1476419"/>
            <a:ext cx="4678304" cy="4154232"/>
          </a:xfrm>
          <a:prstGeom prst="rect">
            <a:avLst/>
          </a:prstGeom>
        </p:spPr>
      </p:pic>
    </p:spTree>
    <p:extLst>
      <p:ext uri="{BB962C8B-B14F-4D97-AF65-F5344CB8AC3E}">
        <p14:creationId xmlns:p14="http://schemas.microsoft.com/office/powerpoint/2010/main" val="39287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D937CDAB-46F4-4717-9B10-303CCBB3A9A8}"/>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 xmlns:a16="http://schemas.microsoft.com/office/drawing/2014/main" id="{26AC082F-2C8A-4923-A5BE-CF656CDC6AA1}"/>
              </a:ext>
            </a:extLst>
          </p:cNvPr>
          <p:cNvSpPr>
            <a:spLocks noGrp="1"/>
          </p:cNvSpPr>
          <p:nvPr>
            <p:ph idx="1"/>
          </p:nvPr>
        </p:nvSpPr>
        <p:spPr/>
        <p:txBody>
          <a:bodyPr/>
          <a:lstStyle/>
          <a:p>
            <a:r>
              <a:rPr lang="en-US" altLang="ko-KR" dirty="0"/>
              <a:t>Q-5) Pick three more keywords, such as “no” and “brother” and edit the </a:t>
            </a:r>
            <a:r>
              <a:rPr lang="en-US" altLang="ko-KR" dirty="0" err="1"/>
              <a:t>getResponse</a:t>
            </a:r>
            <a:r>
              <a:rPr lang="en-US" altLang="ko-KR" dirty="0"/>
              <a:t> method to respond to each of these. </a:t>
            </a:r>
            <a:endParaRPr lang="en-US" altLang="ko-KR" dirty="0" smtClean="0"/>
          </a:p>
          <a:p>
            <a:r>
              <a:rPr lang="en-US" altLang="ko-KR" dirty="0" smtClean="0"/>
              <a:t>Enter </a:t>
            </a:r>
            <a:r>
              <a:rPr lang="en-US" altLang="ko-KR" dirty="0"/>
              <a:t>the three keywords and responses below. </a:t>
            </a:r>
            <a:endParaRPr lang="ko-KR" altLang="ko-KR" dirty="0"/>
          </a:p>
          <a:p>
            <a:endParaRPr lang="ko-KR" altLang="en-US" dirty="0"/>
          </a:p>
        </p:txBody>
      </p:sp>
      <p:pic>
        <p:nvPicPr>
          <p:cNvPr id="4" name="그림 3">
            <a:extLst>
              <a:ext uri="{FF2B5EF4-FFF2-40B4-BE49-F238E27FC236}">
                <a16:creationId xmlns="" xmlns:a16="http://schemas.microsoft.com/office/drawing/2014/main" id="{B03D799B-91AC-4FA7-96A8-ABF494726650}"/>
              </a:ext>
            </a:extLst>
          </p:cNvPr>
          <p:cNvPicPr/>
          <p:nvPr/>
        </p:nvPicPr>
        <p:blipFill>
          <a:blip r:embed="rId2"/>
          <a:stretch>
            <a:fillRect/>
          </a:stretch>
        </p:blipFill>
        <p:spPr>
          <a:xfrm>
            <a:off x="3415696" y="3364703"/>
            <a:ext cx="5421568" cy="2030990"/>
          </a:xfrm>
          <a:prstGeom prst="rect">
            <a:avLst/>
          </a:prstGeom>
        </p:spPr>
      </p:pic>
    </p:spTree>
    <p:extLst>
      <p:ext uri="{BB962C8B-B14F-4D97-AF65-F5344CB8AC3E}">
        <p14:creationId xmlns:p14="http://schemas.microsoft.com/office/powerpoint/2010/main" val="3734972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0E3F566-48EE-4C23-A932-0D5D381F272F}"/>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 xmlns:a16="http://schemas.microsoft.com/office/drawing/2014/main" id="{7108DA63-CDC3-4CF0-9B11-1B59E1F08723}"/>
              </a:ext>
            </a:extLst>
          </p:cNvPr>
          <p:cNvSpPr>
            <a:spLocks noGrp="1"/>
          </p:cNvSpPr>
          <p:nvPr>
            <p:ph idx="1"/>
          </p:nvPr>
        </p:nvSpPr>
        <p:spPr/>
        <p:txBody>
          <a:bodyPr/>
          <a:lstStyle/>
          <a:p>
            <a:r>
              <a:rPr lang="en-US" altLang="ko-KR" dirty="0"/>
              <a:t>Q-6) What happens when more than one keyword appears in a string? Consider the string “My mother has a dog but no cat</a:t>
            </a:r>
            <a:r>
              <a:rPr lang="en-US" altLang="ko-KR" dirty="0" smtClean="0"/>
              <a:t>.”</a:t>
            </a:r>
          </a:p>
          <a:p>
            <a:r>
              <a:rPr lang="en-US" altLang="ko-KR" dirty="0" smtClean="0"/>
              <a:t>Explain </a:t>
            </a:r>
            <a:r>
              <a:rPr lang="en-US" altLang="ko-KR" dirty="0"/>
              <a:t>how to prioritize responses in the reply method.</a:t>
            </a:r>
            <a:endParaRPr lang="ko-KR" altLang="ko-KR" dirty="0"/>
          </a:p>
          <a:p>
            <a:endParaRPr lang="ko-KR" altLang="en-US" dirty="0"/>
          </a:p>
        </p:txBody>
      </p:sp>
      <p:pic>
        <p:nvPicPr>
          <p:cNvPr id="4" name="그림 3">
            <a:extLst>
              <a:ext uri="{FF2B5EF4-FFF2-40B4-BE49-F238E27FC236}">
                <a16:creationId xmlns="" xmlns:a16="http://schemas.microsoft.com/office/drawing/2014/main" id="{454FEA92-6AFC-40FB-AE67-7CDBB5C26351}"/>
              </a:ext>
            </a:extLst>
          </p:cNvPr>
          <p:cNvPicPr/>
          <p:nvPr/>
        </p:nvPicPr>
        <p:blipFill rotWithShape="1">
          <a:blip r:embed="rId2"/>
          <a:srcRect t="9455"/>
          <a:stretch/>
        </p:blipFill>
        <p:spPr>
          <a:xfrm>
            <a:off x="2466829" y="3506993"/>
            <a:ext cx="7236828" cy="1313597"/>
          </a:xfrm>
          <a:prstGeom prst="rect">
            <a:avLst/>
          </a:prstGeom>
        </p:spPr>
      </p:pic>
    </p:spTree>
    <p:extLst>
      <p:ext uri="{BB962C8B-B14F-4D97-AF65-F5344CB8AC3E}">
        <p14:creationId xmlns:p14="http://schemas.microsoft.com/office/powerpoint/2010/main" val="2663264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9D5F817C-AA05-4040-9DB5-4C2D3BED7FB0}"/>
              </a:ext>
            </a:extLst>
          </p:cNvPr>
          <p:cNvSpPr>
            <a:spLocks noGrp="1"/>
          </p:cNvSpPr>
          <p:nvPr>
            <p:ph type="title"/>
          </p:nvPr>
        </p:nvSpPr>
        <p:spPr/>
        <p:txBody>
          <a:bodyPr/>
          <a:lstStyle/>
          <a:p>
            <a:endParaRPr lang="ko-KR" altLang="en-US"/>
          </a:p>
        </p:txBody>
      </p:sp>
      <p:pic>
        <p:nvPicPr>
          <p:cNvPr id="5" name="내용 개체 틀 4">
            <a:extLst>
              <a:ext uri="{FF2B5EF4-FFF2-40B4-BE49-F238E27FC236}">
                <a16:creationId xmlns="" xmlns:a16="http://schemas.microsoft.com/office/drawing/2014/main" id="{64C76158-6897-45A7-8A2B-394657B19E41}"/>
              </a:ext>
            </a:extLst>
          </p:cNvPr>
          <p:cNvPicPr>
            <a:picLocks noGrp="1" noChangeAspect="1"/>
          </p:cNvPicPr>
          <p:nvPr>
            <p:ph idx="1"/>
          </p:nvPr>
        </p:nvPicPr>
        <p:blipFill>
          <a:blip r:embed="rId2"/>
          <a:stretch>
            <a:fillRect/>
          </a:stretch>
        </p:blipFill>
        <p:spPr>
          <a:xfrm>
            <a:off x="340159" y="678425"/>
            <a:ext cx="5354060" cy="5501150"/>
          </a:xfrm>
          <a:prstGeom prst="rect">
            <a:avLst/>
          </a:prstGeom>
        </p:spPr>
      </p:pic>
      <p:pic>
        <p:nvPicPr>
          <p:cNvPr id="6" name="그림 5">
            <a:extLst>
              <a:ext uri="{FF2B5EF4-FFF2-40B4-BE49-F238E27FC236}">
                <a16:creationId xmlns="" xmlns:a16="http://schemas.microsoft.com/office/drawing/2014/main" id="{57F51462-C137-4CCB-9628-7895F8904EE7}"/>
              </a:ext>
            </a:extLst>
          </p:cNvPr>
          <p:cNvPicPr>
            <a:picLocks noChangeAspect="1"/>
          </p:cNvPicPr>
          <p:nvPr/>
        </p:nvPicPr>
        <p:blipFill>
          <a:blip r:embed="rId3"/>
          <a:stretch>
            <a:fillRect/>
          </a:stretch>
        </p:blipFill>
        <p:spPr>
          <a:xfrm>
            <a:off x="5602779" y="1456111"/>
            <a:ext cx="5035695" cy="3945777"/>
          </a:xfrm>
          <a:prstGeom prst="rect">
            <a:avLst/>
          </a:prstGeom>
        </p:spPr>
      </p:pic>
    </p:spTree>
    <p:extLst>
      <p:ext uri="{BB962C8B-B14F-4D97-AF65-F5344CB8AC3E}">
        <p14:creationId xmlns:p14="http://schemas.microsoft.com/office/powerpoint/2010/main" val="1513894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8318386-83B7-4A27-A5D7-BEEEE446E783}"/>
              </a:ext>
            </a:extLst>
          </p:cNvPr>
          <p:cNvSpPr>
            <a:spLocks noGrp="1"/>
          </p:cNvSpPr>
          <p:nvPr>
            <p:ph type="title"/>
          </p:nvPr>
        </p:nvSpPr>
        <p:spPr/>
        <p:txBody>
          <a:bodyPr/>
          <a:lstStyle/>
          <a:p>
            <a:r>
              <a:rPr lang="en-US" altLang="ko-KR" dirty="0"/>
              <a:t>Activity</a:t>
            </a:r>
            <a:r>
              <a:rPr lang="ko-KR" altLang="en-US" dirty="0"/>
              <a:t> </a:t>
            </a:r>
            <a:r>
              <a:rPr lang="en-US" altLang="ko-KR" dirty="0"/>
              <a:t>2</a:t>
            </a:r>
            <a:r>
              <a:rPr lang="ko-KR" altLang="en-US" dirty="0"/>
              <a:t> </a:t>
            </a:r>
            <a:r>
              <a:rPr lang="en-US" altLang="ko-KR" dirty="0"/>
              <a:t>-</a:t>
            </a:r>
            <a:r>
              <a:rPr lang="ko-KR" altLang="en-US" dirty="0"/>
              <a:t> </a:t>
            </a:r>
            <a:r>
              <a:rPr lang="en-US" altLang="ko-KR" dirty="0"/>
              <a:t>Question</a:t>
            </a:r>
            <a:endParaRPr lang="ko-KR" altLang="en-US" dirty="0"/>
          </a:p>
        </p:txBody>
      </p:sp>
      <p:sp>
        <p:nvSpPr>
          <p:cNvPr id="3" name="내용 개체 틀 2">
            <a:extLst>
              <a:ext uri="{FF2B5EF4-FFF2-40B4-BE49-F238E27FC236}">
                <a16:creationId xmlns="" xmlns:a16="http://schemas.microsoft.com/office/drawing/2014/main" id="{F47F704F-E7A6-4B0D-A8B7-FB41CED5544B}"/>
              </a:ext>
            </a:extLst>
          </p:cNvPr>
          <p:cNvSpPr>
            <a:spLocks noGrp="1"/>
          </p:cNvSpPr>
          <p:nvPr>
            <p:ph idx="1"/>
          </p:nvPr>
        </p:nvSpPr>
        <p:spPr/>
        <p:txBody>
          <a:bodyPr/>
          <a:lstStyle/>
          <a:p>
            <a:r>
              <a:rPr lang="en-US" altLang="ko-KR" dirty="0"/>
              <a:t>Q) What happens when a keyword is included in another word? Consider statements like “I know all the state capitals” and “I like vegetables smothered in cheese.” </a:t>
            </a:r>
            <a:endParaRPr lang="en-US" altLang="ko-KR" dirty="0" smtClean="0"/>
          </a:p>
          <a:p>
            <a:r>
              <a:rPr lang="en-US" altLang="ko-KR" dirty="0" smtClean="0"/>
              <a:t>Explain </a:t>
            </a:r>
            <a:r>
              <a:rPr lang="en-US" altLang="ko-KR" dirty="0"/>
              <a:t>the problem with the responses to these statements.</a:t>
            </a:r>
            <a:endParaRPr lang="ko-KR" altLang="en-US" dirty="0"/>
          </a:p>
        </p:txBody>
      </p:sp>
      <p:pic>
        <p:nvPicPr>
          <p:cNvPr id="4" name="그림 3">
            <a:extLst>
              <a:ext uri="{FF2B5EF4-FFF2-40B4-BE49-F238E27FC236}">
                <a16:creationId xmlns="" xmlns:a16="http://schemas.microsoft.com/office/drawing/2014/main" id="{AF1255C9-B695-48F1-AA48-A8E0F16210CF}"/>
              </a:ext>
            </a:extLst>
          </p:cNvPr>
          <p:cNvPicPr/>
          <p:nvPr/>
        </p:nvPicPr>
        <p:blipFill rotWithShape="1">
          <a:blip r:embed="rId2"/>
          <a:srcRect l="622" t="573"/>
          <a:stretch/>
        </p:blipFill>
        <p:spPr>
          <a:xfrm>
            <a:off x="2033196" y="3254421"/>
            <a:ext cx="8068562" cy="1786900"/>
          </a:xfrm>
          <a:prstGeom prst="rect">
            <a:avLst/>
          </a:prstGeom>
        </p:spPr>
      </p:pic>
    </p:spTree>
    <p:extLst>
      <p:ext uri="{BB962C8B-B14F-4D97-AF65-F5344CB8AC3E}">
        <p14:creationId xmlns:p14="http://schemas.microsoft.com/office/powerpoint/2010/main" val="2501592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931E5E0-329B-4FBC-B2D5-8B3710F39F04}"/>
              </a:ext>
            </a:extLst>
          </p:cNvPr>
          <p:cNvSpPr>
            <a:spLocks noGrp="1"/>
          </p:cNvSpPr>
          <p:nvPr>
            <p:ph type="ctrTitle"/>
          </p:nvPr>
        </p:nvSpPr>
        <p:spPr/>
        <p:txBody>
          <a:bodyPr/>
          <a:lstStyle/>
          <a:p>
            <a:r>
              <a:rPr lang="en-US" altLang="ko-KR" dirty="0"/>
              <a:t>&lt;Activity3&gt;</a:t>
            </a:r>
            <a:endParaRPr lang="ko-KR" altLang="en-US" dirty="0"/>
          </a:p>
        </p:txBody>
      </p:sp>
      <p:sp>
        <p:nvSpPr>
          <p:cNvPr id="3" name="부제목 2">
            <a:extLst>
              <a:ext uri="{FF2B5EF4-FFF2-40B4-BE49-F238E27FC236}">
                <a16:creationId xmlns="" xmlns:a16="http://schemas.microsoft.com/office/drawing/2014/main" id="{20FD577B-57D2-4E8F-B2F4-20A7F4FF7248}"/>
              </a:ext>
            </a:extLst>
          </p:cNvPr>
          <p:cNvSpPr>
            <a:spLocks noGrp="1"/>
          </p:cNvSpPr>
          <p:nvPr>
            <p:ph type="subTitle" idx="1"/>
          </p:nvPr>
        </p:nvSpPr>
        <p:spPr/>
        <p:txBody>
          <a:bodyPr/>
          <a:lstStyle/>
          <a:p>
            <a:r>
              <a:rPr lang="en-US" altLang="ko-KR" dirty="0"/>
              <a:t/>
            </a:r>
            <a:br>
              <a:rPr lang="en-US" altLang="ko-KR" dirty="0"/>
            </a:br>
            <a:r>
              <a:rPr lang="en-US" altLang="ko-KR" dirty="0"/>
              <a:t>:BETTER KEYWORD DETECTION</a:t>
            </a:r>
            <a:endParaRPr lang="ko-KR" altLang="en-US" dirty="0"/>
          </a:p>
        </p:txBody>
      </p:sp>
    </p:spTree>
    <p:extLst>
      <p:ext uri="{BB962C8B-B14F-4D97-AF65-F5344CB8AC3E}">
        <p14:creationId xmlns:p14="http://schemas.microsoft.com/office/powerpoint/2010/main" val="1129624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Activity </a:t>
            </a:r>
            <a:r>
              <a:rPr lang="en-US" altLang="ko-KR" dirty="0" smtClean="0"/>
              <a:t>3-Exploration</a:t>
            </a:r>
            <a:endParaRPr lang="ko-KR" altLang="en-US" dirty="0"/>
          </a:p>
        </p:txBody>
      </p:sp>
      <p:sp>
        <p:nvSpPr>
          <p:cNvPr id="3" name="내용 개체 틀 2"/>
          <p:cNvSpPr>
            <a:spLocks noGrp="1"/>
          </p:cNvSpPr>
          <p:nvPr>
            <p:ph idx="1"/>
          </p:nvPr>
        </p:nvSpPr>
        <p:spPr>
          <a:xfrm>
            <a:off x="1097279" y="1845734"/>
            <a:ext cx="10483327" cy="4023360"/>
          </a:xfrm>
        </p:spPr>
        <p:txBody>
          <a:bodyPr/>
          <a:lstStyle/>
          <a:p>
            <a:r>
              <a:rPr lang="en-US" altLang="ko-KR" dirty="0"/>
              <a:t>Q-1) What value is returned by </a:t>
            </a:r>
            <a:r>
              <a:rPr lang="en-US" altLang="ko-KR" dirty="0" err="1">
                <a:latin typeface="American Typewriter" charset="0"/>
                <a:ea typeface="American Typewriter" charset="0"/>
                <a:cs typeface="American Typewriter" charset="0"/>
              </a:rPr>
              <a:t>indexOf</a:t>
            </a:r>
            <a:r>
              <a:rPr lang="en-US" altLang="ko-KR" dirty="0"/>
              <a:t> if the substring does not occur in the string</a:t>
            </a:r>
            <a:r>
              <a:rPr lang="en-US" altLang="ko-KR" dirty="0" smtClean="0"/>
              <a:t>?                        </a:t>
            </a:r>
            <a:r>
              <a:rPr lang="en-US" altLang="ko-KR" dirty="0"/>
              <a:t>Add the following lines to </a:t>
            </a:r>
            <a:r>
              <a:rPr lang="en-US" altLang="ko-KR" dirty="0" err="1">
                <a:latin typeface="American Typewriter" charset="0"/>
                <a:ea typeface="American Typewriter" charset="0"/>
                <a:cs typeface="American Typewriter" charset="0"/>
              </a:rPr>
              <a:t>StringExplorer</a:t>
            </a:r>
            <a:r>
              <a:rPr lang="en-US" altLang="ko-KR" dirty="0"/>
              <a:t> to see for yourself that </a:t>
            </a:r>
            <a:r>
              <a:rPr lang="en-US" altLang="ko-KR" dirty="0" err="1">
                <a:latin typeface="American Typewriter" charset="0"/>
                <a:ea typeface="American Typewriter" charset="0"/>
                <a:cs typeface="American Typewriter" charset="0"/>
              </a:rPr>
              <a:t>indexO</a:t>
            </a:r>
            <a:r>
              <a:rPr lang="en-US" altLang="ko-KR" dirty="0" err="1"/>
              <a:t>f</a:t>
            </a:r>
            <a:r>
              <a:rPr lang="en-US" altLang="ko-KR" dirty="0"/>
              <a:t> behaves as specified: </a:t>
            </a:r>
          </a:p>
          <a:p>
            <a:r>
              <a:rPr lang="en-US" altLang="ko-KR" dirty="0" err="1">
                <a:latin typeface="American Typewriter" charset="0"/>
                <a:ea typeface="American Typewriter" charset="0"/>
                <a:cs typeface="American Typewriter" charset="0"/>
              </a:rPr>
              <a:t>int</a:t>
            </a:r>
            <a:r>
              <a:rPr lang="en-US" altLang="ko-KR" dirty="0">
                <a:latin typeface="American Typewriter" charset="0"/>
                <a:ea typeface="American Typewriter" charset="0"/>
                <a:cs typeface="American Typewriter" charset="0"/>
              </a:rPr>
              <a:t> </a:t>
            </a:r>
            <a:r>
              <a:rPr lang="en-US" altLang="ko-KR" dirty="0" err="1">
                <a:latin typeface="American Typewriter" charset="0"/>
                <a:ea typeface="American Typewriter" charset="0"/>
                <a:cs typeface="American Typewriter" charset="0"/>
              </a:rPr>
              <a:t>notFoundPsn</a:t>
            </a:r>
            <a:r>
              <a:rPr lang="en-US" altLang="ko-KR" dirty="0">
                <a:latin typeface="American Typewriter" charset="0"/>
                <a:ea typeface="American Typewriter" charset="0"/>
                <a:cs typeface="American Typewriter" charset="0"/>
              </a:rPr>
              <a:t> = </a:t>
            </a:r>
            <a:r>
              <a:rPr lang="en-US" altLang="ko-KR" dirty="0" err="1">
                <a:latin typeface="American Typewriter" charset="0"/>
                <a:ea typeface="American Typewriter" charset="0"/>
                <a:cs typeface="American Typewriter" charset="0"/>
              </a:rPr>
              <a:t>sample.indexOf</a:t>
            </a:r>
            <a:r>
              <a:rPr lang="en-US" altLang="ko-KR" dirty="0">
                <a:latin typeface="American Typewriter" charset="0"/>
                <a:ea typeface="American Typewriter" charset="0"/>
                <a:cs typeface="American Typewriter" charset="0"/>
              </a:rPr>
              <a:t>("slow"); </a:t>
            </a:r>
            <a:endParaRPr lang="en-US" altLang="ko-KR" dirty="0"/>
          </a:p>
          <a:p>
            <a:r>
              <a:rPr lang="en-US" altLang="ko-KR" dirty="0" err="1">
                <a:latin typeface="American Typewriter" charset="0"/>
                <a:ea typeface="American Typewriter" charset="0"/>
                <a:cs typeface="American Typewriter" charset="0"/>
              </a:rPr>
              <a:t>System.out.println</a:t>
            </a:r>
            <a:r>
              <a:rPr lang="en-US" altLang="ko-KR" dirty="0">
                <a:latin typeface="American Typewriter" charset="0"/>
                <a:ea typeface="American Typewriter" charset="0"/>
                <a:cs typeface="American Typewriter" charset="0"/>
              </a:rPr>
              <a:t>("</a:t>
            </a:r>
            <a:r>
              <a:rPr lang="en-US" altLang="ko-KR" dirty="0" err="1">
                <a:latin typeface="American Typewriter" charset="0"/>
                <a:ea typeface="American Typewriter" charset="0"/>
                <a:cs typeface="American Typewriter" charset="0"/>
              </a:rPr>
              <a:t>sample.indexOf</a:t>
            </a:r>
            <a:r>
              <a:rPr lang="en-US" altLang="ko-KR" dirty="0">
                <a:latin typeface="American Typewriter" charset="0"/>
                <a:ea typeface="American Typewriter" charset="0"/>
                <a:cs typeface="American Typewriter" charset="0"/>
              </a:rPr>
              <a:t>(\"slow\") = " + </a:t>
            </a:r>
            <a:r>
              <a:rPr lang="en-US" altLang="ko-KR" dirty="0" err="1">
                <a:latin typeface="American Typewriter" charset="0"/>
                <a:ea typeface="American Typewriter" charset="0"/>
                <a:cs typeface="American Typewriter" charset="0"/>
              </a:rPr>
              <a:t>notFoundPsn</a:t>
            </a:r>
            <a:r>
              <a:rPr lang="en-US" altLang="ko-KR" dirty="0">
                <a:latin typeface="American Typewriter" charset="0"/>
                <a:ea typeface="American Typewriter" charset="0"/>
                <a:cs typeface="American Typewriter" charset="0"/>
              </a:rPr>
              <a:t>); </a:t>
            </a:r>
            <a:endParaRPr lang="en-US" altLang="ko-KR" dirty="0" smtClean="0">
              <a:latin typeface="American Typewriter" charset="0"/>
              <a:ea typeface="American Typewriter" charset="0"/>
              <a:cs typeface="American Typewriter" charset="0"/>
            </a:endParaRPr>
          </a:p>
          <a:p>
            <a:endParaRPr lang="en-US" altLang="ko-KR" dirty="0">
              <a:latin typeface="American Typewriter" charset="0"/>
              <a:ea typeface="American Typewriter" charset="0"/>
              <a:cs typeface="American Typewriter" charset="0"/>
            </a:endParaRPr>
          </a:p>
          <a:p>
            <a:r>
              <a:rPr lang="en-US" altLang="ko-KR" dirty="0"/>
              <a:t>Q-2</a:t>
            </a:r>
            <a:r>
              <a:rPr lang="en-US" altLang="ko-KR" dirty="0" smtClean="0"/>
              <a:t>) Read </a:t>
            </a:r>
            <a:r>
              <a:rPr lang="en-US" altLang="ko-KR" dirty="0"/>
              <a:t>the description of </a:t>
            </a:r>
            <a:r>
              <a:rPr lang="en-US" altLang="ko-KR" dirty="0" err="1">
                <a:latin typeface="American Typewriter" charset="0"/>
                <a:ea typeface="American Typewriter" charset="0"/>
                <a:cs typeface="American Typewriter" charset="0"/>
              </a:rPr>
              <a:t>indexOf</a:t>
            </a:r>
            <a:r>
              <a:rPr lang="en-US" altLang="ko-KR" dirty="0">
                <a:latin typeface="American Typewriter" charset="0"/>
                <a:ea typeface="American Typewriter" charset="0"/>
                <a:cs typeface="American Typewriter" charset="0"/>
              </a:rPr>
              <a:t>(String </a:t>
            </a:r>
            <a:r>
              <a:rPr lang="en-US" altLang="ko-KR" dirty="0" err="1">
                <a:latin typeface="American Typewriter" charset="0"/>
                <a:ea typeface="American Typewriter" charset="0"/>
                <a:cs typeface="American Typewriter" charset="0"/>
              </a:rPr>
              <a:t>str</a:t>
            </a:r>
            <a:r>
              <a:rPr lang="en-US" altLang="ko-KR" dirty="0">
                <a:latin typeface="American Typewriter" charset="0"/>
                <a:ea typeface="American Typewriter" charset="0"/>
                <a:cs typeface="American Typewriter" charset="0"/>
              </a:rPr>
              <a:t>, </a:t>
            </a:r>
            <a:r>
              <a:rPr lang="en-US" altLang="ko-KR" dirty="0" err="1">
                <a:latin typeface="American Typewriter" charset="0"/>
                <a:ea typeface="American Typewriter" charset="0"/>
                <a:cs typeface="American Typewriter" charset="0"/>
              </a:rPr>
              <a:t>int</a:t>
            </a:r>
            <a:r>
              <a:rPr lang="en-US" altLang="ko-KR" dirty="0">
                <a:latin typeface="American Typewriter" charset="0"/>
                <a:ea typeface="American Typewriter" charset="0"/>
                <a:cs typeface="American Typewriter" charset="0"/>
              </a:rPr>
              <a:t> </a:t>
            </a:r>
            <a:r>
              <a:rPr lang="en-US" altLang="ko-KR" dirty="0" err="1">
                <a:latin typeface="American Typewriter" charset="0"/>
                <a:ea typeface="American Typewriter" charset="0"/>
                <a:cs typeface="American Typewriter" charset="0"/>
              </a:rPr>
              <a:t>fromIndex</a:t>
            </a:r>
            <a:r>
              <a:rPr lang="en-US" altLang="ko-KR" dirty="0"/>
              <a:t>). Add lines to </a:t>
            </a:r>
            <a:r>
              <a:rPr lang="en-US" altLang="ko-KR" dirty="0" err="1" smtClean="0">
                <a:latin typeface="American Typewriter" charset="0"/>
                <a:ea typeface="American Typewriter" charset="0"/>
                <a:cs typeface="American Typewriter" charset="0"/>
              </a:rPr>
              <a:t>StringExplorer</a:t>
            </a:r>
            <a:r>
              <a:rPr lang="en-US" altLang="ko-KR" dirty="0" smtClean="0">
                <a:latin typeface="American Typewriter" charset="0"/>
                <a:ea typeface="American Typewriter" charset="0"/>
                <a:cs typeface="American Typewriter" charset="0"/>
              </a:rPr>
              <a:t>        </a:t>
            </a:r>
            <a:r>
              <a:rPr lang="en-US" altLang="ko-KR" dirty="0" smtClean="0"/>
              <a:t> </a:t>
            </a:r>
            <a:r>
              <a:rPr lang="en-US" altLang="ko-KR" dirty="0"/>
              <a:t>that illustrate how this version of </a:t>
            </a:r>
            <a:r>
              <a:rPr lang="en-US" altLang="ko-KR" dirty="0" err="1">
                <a:latin typeface="American Typewriter" charset="0"/>
                <a:ea typeface="American Typewriter" charset="0"/>
                <a:cs typeface="American Typewriter" charset="0"/>
              </a:rPr>
              <a:t>indexO</a:t>
            </a:r>
            <a:r>
              <a:rPr lang="en-US" altLang="ko-KR" dirty="0" err="1"/>
              <a:t>f</a:t>
            </a:r>
            <a:r>
              <a:rPr lang="en-US" altLang="ko-KR" dirty="0"/>
              <a:t> differs from the one with one parameter. </a:t>
            </a:r>
          </a:p>
          <a:p>
            <a:endParaRPr lang="ko-KR" altLang="en-US" dirty="0"/>
          </a:p>
        </p:txBody>
      </p:sp>
    </p:spTree>
    <p:extLst>
      <p:ext uri="{BB962C8B-B14F-4D97-AF65-F5344CB8AC3E}">
        <p14:creationId xmlns:p14="http://schemas.microsoft.com/office/powerpoint/2010/main" val="23364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64817" y="567711"/>
            <a:ext cx="8110474" cy="5401903"/>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92836" y="2311101"/>
            <a:ext cx="10854436" cy="1904366"/>
          </a:xfrm>
          <a:prstGeom prst="rect">
            <a:avLst/>
          </a:prstGeom>
        </p:spPr>
      </p:pic>
    </p:spTree>
    <p:extLst>
      <p:ext uri="{BB962C8B-B14F-4D97-AF65-F5344CB8AC3E}">
        <p14:creationId xmlns:p14="http://schemas.microsoft.com/office/powerpoint/2010/main" val="13173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Introduction</a:t>
            </a:r>
            <a:endParaRPr lang="ko-KR" altLang="en-US" dirty="0"/>
          </a:p>
        </p:txBody>
      </p:sp>
      <p:sp>
        <p:nvSpPr>
          <p:cNvPr id="3" name="내용 개체 틀 2"/>
          <p:cNvSpPr>
            <a:spLocks noGrp="1"/>
          </p:cNvSpPr>
          <p:nvPr>
            <p:ph idx="1"/>
          </p:nvPr>
        </p:nvSpPr>
        <p:spPr/>
        <p:txBody>
          <a:bodyPr/>
          <a:lstStyle/>
          <a:p>
            <a:r>
              <a:rPr lang="en-US" altLang="ko-KR" dirty="0"/>
              <a:t>What is Natural Language Processing?</a:t>
            </a:r>
          </a:p>
          <a:p>
            <a:endParaRPr lang="en-US" altLang="ko-KR" dirty="0"/>
          </a:p>
          <a:p>
            <a:pPr marL="0" indent="0">
              <a:buNone/>
            </a:pPr>
            <a:r>
              <a:rPr lang="en-US" altLang="ko-KR" dirty="0"/>
              <a:t>: Field that attempts to have computers understand natural language.</a:t>
            </a:r>
          </a:p>
          <a:p>
            <a:pPr marL="0" indent="0">
              <a:buNone/>
            </a:pPr>
            <a:endParaRPr lang="en-US" altLang="ko-KR" dirty="0"/>
          </a:p>
          <a:p>
            <a:pPr marL="0" indent="0">
              <a:buNone/>
            </a:pPr>
            <a:r>
              <a:rPr lang="en-US" altLang="ko-KR" dirty="0"/>
              <a:t>: Area of computer science and artificial intelligence concerned with the interactions between </a:t>
            </a:r>
          </a:p>
          <a:p>
            <a:pPr marL="0" indent="0">
              <a:buNone/>
            </a:pPr>
            <a:r>
              <a:rPr lang="en-US" altLang="ko-KR" dirty="0"/>
              <a:t>computers and human language, in particular how to program computers to fruitfully process </a:t>
            </a:r>
          </a:p>
          <a:p>
            <a:pPr marL="0" indent="0">
              <a:buNone/>
            </a:pPr>
            <a:r>
              <a:rPr lang="en-US" altLang="ko-KR" dirty="0"/>
              <a:t>large amounts of natural language data. </a:t>
            </a:r>
          </a:p>
          <a:p>
            <a:endParaRPr lang="en-US" altLang="ko-KR" dirty="0"/>
          </a:p>
          <a:p>
            <a:endParaRPr lang="ko-KR" altLang="en-US" dirty="0"/>
          </a:p>
        </p:txBody>
      </p:sp>
      <p:pic>
        <p:nvPicPr>
          <p:cNvPr id="4" name="내용 개체 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258" y="921192"/>
            <a:ext cx="3709278" cy="4645870"/>
          </a:xfrm>
          <a:prstGeom prst="rect">
            <a:avLst/>
          </a:prstGeom>
        </p:spPr>
      </p:pic>
    </p:spTree>
    <p:extLst>
      <p:ext uri="{BB962C8B-B14F-4D97-AF65-F5344CB8AC3E}">
        <p14:creationId xmlns:p14="http://schemas.microsoft.com/office/powerpoint/2010/main" val="167866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45734"/>
            <a:ext cx="9906000" cy="4023360"/>
          </a:xfrm>
        </p:spPr>
        <p:txBody>
          <a:bodyPr>
            <a:normAutofit/>
          </a:bodyPr>
          <a:lstStyle/>
          <a:p>
            <a:pPr marL="0" marR="0" lvl="0" indent="0" defTabSz="914400" eaLnBrk="1" fontAlgn="auto" latinLnBrk="0" hangingPunct="1">
              <a:lnSpc>
                <a:spcPct val="100000"/>
              </a:lnSpc>
              <a:spcBef>
                <a:spcPts val="0"/>
              </a:spcBef>
              <a:spcAft>
                <a:spcPts val="0"/>
              </a:spcAft>
              <a:buClrTx/>
              <a:buSzTx/>
              <a:buNone/>
              <a:tabLst/>
              <a:defRPr/>
            </a:pPr>
            <a:r>
              <a:rPr lang="en-US" dirty="0" smtClean="0"/>
              <a:t>A)</a:t>
            </a:r>
          </a:p>
          <a:p>
            <a:pPr marL="292608" lvl="1" indent="0">
              <a:lnSpc>
                <a:spcPct val="100000"/>
              </a:lnSpc>
              <a:spcBef>
                <a:spcPts val="0"/>
              </a:spcBef>
              <a:spcAft>
                <a:spcPts val="0"/>
              </a:spcAft>
              <a:buClrTx/>
              <a:buNone/>
              <a:defRPr/>
            </a:pPr>
            <a:r>
              <a:rPr lang="en-US" sz="2000" dirty="0" smtClean="0"/>
              <a:t>1. What value is returned by </a:t>
            </a:r>
            <a:r>
              <a:rPr lang="en-US" sz="2000" dirty="0" err="1" smtClean="0"/>
              <a:t>indexOf</a:t>
            </a:r>
            <a:r>
              <a:rPr lang="en-US" sz="2000" dirty="0" smtClean="0"/>
              <a:t> if the substring does not occur in the string?		</a:t>
            </a:r>
          </a:p>
          <a:p>
            <a:pPr marL="292608" lvl="1" indent="0">
              <a:lnSpc>
                <a:spcPct val="100000"/>
              </a:lnSpc>
              <a:spcBef>
                <a:spcPts val="0"/>
              </a:spcBef>
              <a:spcAft>
                <a:spcPts val="0"/>
              </a:spcAft>
              <a:buClrTx/>
              <a:buNone/>
              <a:defRPr/>
            </a:pPr>
            <a:r>
              <a:rPr lang="en-US" sz="2000" dirty="0" smtClean="0">
                <a:sym typeface="Wingdings"/>
              </a:rPr>
              <a:t> -1</a:t>
            </a:r>
            <a:endParaRPr lang="en-US" sz="2000" dirty="0" smtClean="0"/>
          </a:p>
          <a:p>
            <a:pPr marL="292608" lvl="1" indent="0">
              <a:lnSpc>
                <a:spcPct val="100000"/>
              </a:lnSpc>
              <a:spcBef>
                <a:spcPts val="0"/>
              </a:spcBef>
              <a:spcAft>
                <a:spcPts val="0"/>
              </a:spcAft>
              <a:buClrTx/>
              <a:buNone/>
              <a:defRPr/>
            </a:pPr>
            <a:endParaRPr lang="en-US" sz="2000" dirty="0" smtClean="0"/>
          </a:p>
          <a:p>
            <a:pPr marL="292608" lvl="1" indent="0">
              <a:lnSpc>
                <a:spcPct val="100000"/>
              </a:lnSpc>
              <a:spcBef>
                <a:spcPts val="0"/>
              </a:spcBef>
              <a:spcAft>
                <a:spcPts val="0"/>
              </a:spcAft>
              <a:buClrTx/>
              <a:buNone/>
              <a:defRPr/>
            </a:pPr>
            <a:r>
              <a:rPr lang="en-US" sz="2000" dirty="0" smtClean="0"/>
              <a:t>2. How is </a:t>
            </a:r>
            <a:r>
              <a:rPr lang="en-US" sz="2000" dirty="0" err="1" smtClean="0"/>
              <a:t>indexOf</a:t>
            </a:r>
            <a:r>
              <a:rPr lang="en-US" sz="2000" dirty="0" smtClean="0"/>
              <a:t>(String </a:t>
            </a:r>
            <a:r>
              <a:rPr lang="en-US" sz="2000" dirty="0" err="1" smtClean="0"/>
              <a:t>str</a:t>
            </a:r>
            <a:r>
              <a:rPr lang="en-US" sz="2000" dirty="0" smtClean="0"/>
              <a:t>, </a:t>
            </a:r>
            <a:r>
              <a:rPr lang="en-US" sz="2000" dirty="0" err="1" smtClean="0"/>
              <a:t>int</a:t>
            </a:r>
            <a:r>
              <a:rPr lang="en-US" sz="2000" dirty="0" smtClean="0"/>
              <a:t> </a:t>
            </a:r>
            <a:r>
              <a:rPr lang="en-US" sz="2000" dirty="0" err="1" smtClean="0"/>
              <a:t>fromIndex</a:t>
            </a:r>
            <a:r>
              <a:rPr lang="en-US" sz="2000" dirty="0" smtClean="0"/>
              <a:t>) different from </a:t>
            </a:r>
            <a:r>
              <a:rPr lang="en-US" sz="2000" dirty="0" err="1" smtClean="0"/>
              <a:t>indexOf</a:t>
            </a:r>
            <a:r>
              <a:rPr lang="en-US" sz="2000" dirty="0" smtClean="0"/>
              <a:t>(String </a:t>
            </a:r>
            <a:r>
              <a:rPr lang="en-US" sz="2000" dirty="0" err="1" smtClean="0"/>
              <a:t>str</a:t>
            </a:r>
            <a:r>
              <a:rPr lang="en-US" sz="2000" dirty="0" smtClean="0"/>
              <a:t>)?	</a:t>
            </a:r>
          </a:p>
          <a:p>
            <a:pPr marL="292608" lvl="1" indent="0">
              <a:lnSpc>
                <a:spcPct val="100000"/>
              </a:lnSpc>
              <a:spcBef>
                <a:spcPts val="0"/>
              </a:spcBef>
              <a:spcAft>
                <a:spcPts val="0"/>
              </a:spcAft>
              <a:buClrTx/>
              <a:buNone/>
              <a:defRPr/>
            </a:pPr>
            <a:endParaRPr lang="en-US" sz="2000" dirty="0">
              <a:sym typeface="Wingdings"/>
            </a:endParaRPr>
          </a:p>
          <a:p>
            <a:pPr marL="578358" lvl="1" indent="-285750">
              <a:lnSpc>
                <a:spcPct val="100000"/>
              </a:lnSpc>
              <a:spcBef>
                <a:spcPts val="0"/>
              </a:spcBef>
              <a:spcAft>
                <a:spcPts val="0"/>
              </a:spcAft>
              <a:buClrTx/>
              <a:buFont typeface="Wingdings" panose="05000000000000000000" pitchFamily="2" charset="2"/>
              <a:buChar char="à"/>
              <a:defRPr/>
            </a:pPr>
            <a:r>
              <a:rPr lang="en-US" sz="2000" dirty="0" smtClean="0">
                <a:sym typeface="Wingdings"/>
              </a:rPr>
              <a:t> </a:t>
            </a:r>
            <a:r>
              <a:rPr lang="en-US" sz="2000" dirty="0" err="1" smtClean="0">
                <a:sym typeface="Wingdings"/>
              </a:rPr>
              <a:t>indexOf</a:t>
            </a:r>
            <a:r>
              <a:rPr lang="en-US" sz="2000" dirty="0" smtClean="0">
                <a:sym typeface="Wingdings"/>
              </a:rPr>
              <a:t>(String </a:t>
            </a:r>
            <a:r>
              <a:rPr lang="en-US" sz="2000" dirty="0" err="1">
                <a:sym typeface="Wingdings"/>
              </a:rPr>
              <a:t>str</a:t>
            </a:r>
            <a:r>
              <a:rPr lang="en-US" sz="2000" dirty="0">
                <a:sym typeface="Wingdings"/>
              </a:rPr>
              <a:t>) returns the index of the first occurrence of </a:t>
            </a:r>
            <a:r>
              <a:rPr lang="en-US" sz="2000" dirty="0" err="1">
                <a:sym typeface="Wingdings"/>
              </a:rPr>
              <a:t>str</a:t>
            </a:r>
            <a:r>
              <a:rPr lang="en-US" sz="2000" dirty="0">
                <a:sym typeface="Wingdings"/>
              </a:rPr>
              <a:t>, </a:t>
            </a:r>
            <a:endParaRPr lang="en-US" sz="2000" dirty="0" smtClean="0">
              <a:sym typeface="Wingdings"/>
            </a:endParaRPr>
          </a:p>
          <a:p>
            <a:pPr marL="292608" lvl="1" indent="0">
              <a:lnSpc>
                <a:spcPct val="100000"/>
              </a:lnSpc>
              <a:spcBef>
                <a:spcPts val="0"/>
              </a:spcBef>
              <a:spcAft>
                <a:spcPts val="0"/>
              </a:spcAft>
              <a:buClrTx/>
              <a:buNone/>
              <a:defRPr/>
            </a:pPr>
            <a:r>
              <a:rPr lang="en-US" sz="2000" dirty="0" smtClean="0">
                <a:sym typeface="Wingdings"/>
              </a:rPr>
              <a:t>      </a:t>
            </a:r>
            <a:r>
              <a:rPr lang="en-US" sz="2000" dirty="0" err="1" smtClean="0">
                <a:sym typeface="Wingdings"/>
              </a:rPr>
              <a:t>indexOf</a:t>
            </a:r>
            <a:r>
              <a:rPr lang="en-US" sz="2000" dirty="0" smtClean="0">
                <a:sym typeface="Wingdings"/>
              </a:rPr>
              <a:t>(String </a:t>
            </a:r>
            <a:r>
              <a:rPr lang="en-US" sz="2000" dirty="0" err="1">
                <a:sym typeface="Wingdings"/>
              </a:rPr>
              <a:t>str</a:t>
            </a:r>
            <a:r>
              <a:rPr lang="en-US" sz="2000" dirty="0">
                <a:sym typeface="Wingdings"/>
              </a:rPr>
              <a:t>, </a:t>
            </a:r>
            <a:r>
              <a:rPr lang="en-US" sz="2000" dirty="0" err="1">
                <a:sym typeface="Wingdings"/>
              </a:rPr>
              <a:t>int</a:t>
            </a:r>
            <a:r>
              <a:rPr lang="en-US" sz="2000" dirty="0">
                <a:sym typeface="Wingdings"/>
              </a:rPr>
              <a:t> </a:t>
            </a:r>
            <a:r>
              <a:rPr lang="en-US" sz="2000" dirty="0" err="1">
                <a:sym typeface="Wingdings"/>
              </a:rPr>
              <a:t>fromIndex</a:t>
            </a:r>
            <a:r>
              <a:rPr lang="en-US" sz="2000" dirty="0">
                <a:sym typeface="Wingdings"/>
              </a:rPr>
              <a:t>) returns the first occurrence of </a:t>
            </a:r>
            <a:r>
              <a:rPr lang="en-US" sz="2000" dirty="0" err="1">
                <a:sym typeface="Wingdings"/>
              </a:rPr>
              <a:t>str</a:t>
            </a:r>
            <a:r>
              <a:rPr lang="en-US" sz="2000" dirty="0">
                <a:sym typeface="Wingdings"/>
              </a:rPr>
              <a:t> from </a:t>
            </a:r>
            <a:r>
              <a:rPr lang="en-US" sz="2000" dirty="0" err="1">
                <a:sym typeface="Wingdings"/>
              </a:rPr>
              <a:t>fromIndex</a:t>
            </a:r>
            <a:endParaRPr lang="en-US" sz="2000" dirty="0"/>
          </a:p>
        </p:txBody>
      </p:sp>
      <p:sp>
        <p:nvSpPr>
          <p:cNvPr id="3" name="Title 2"/>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982586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Activity 3-Exploration</a:t>
            </a:r>
            <a:endParaRPr lang="en-US" dirty="0"/>
          </a:p>
        </p:txBody>
      </p:sp>
      <p:sp>
        <p:nvSpPr>
          <p:cNvPr id="3" name="Content Placeholder 2"/>
          <p:cNvSpPr>
            <a:spLocks noGrp="1"/>
          </p:cNvSpPr>
          <p:nvPr>
            <p:ph idx="1"/>
          </p:nvPr>
        </p:nvSpPr>
        <p:spPr>
          <a:xfrm>
            <a:off x="1075764" y="1845734"/>
            <a:ext cx="10714616" cy="4023360"/>
          </a:xfrm>
        </p:spPr>
        <p:txBody>
          <a:bodyPr>
            <a:noAutofit/>
          </a:bodyPr>
          <a:lstStyle/>
          <a:p>
            <a:r>
              <a:rPr lang="en-US" dirty="0" smtClean="0"/>
              <a:t>Q-3) This </a:t>
            </a:r>
            <a:r>
              <a:rPr lang="en-US" dirty="0"/>
              <a:t>version of the Magpie class has a method named </a:t>
            </a:r>
            <a:r>
              <a:rPr lang="en-US" dirty="0" err="1">
                <a:latin typeface="American Typewriter" charset="0"/>
                <a:ea typeface="American Typewriter" charset="0"/>
                <a:cs typeface="American Typewriter" charset="0"/>
              </a:rPr>
              <a:t>findKeyword</a:t>
            </a:r>
            <a:r>
              <a:rPr lang="en-US" dirty="0"/>
              <a:t> to detect keywords. This method will only find exact matches of the keyword, instead of cases where the keyword is embedded in a longer word. Run it, using the instructions provided by your teacher. T</a:t>
            </a:r>
            <a:r>
              <a:rPr lang="en-US" dirty="0" smtClean="0"/>
              <a:t>race </a:t>
            </a:r>
            <a:r>
              <a:rPr lang="en-US" dirty="0"/>
              <a:t>the following method calls. </a:t>
            </a:r>
          </a:p>
          <a:p>
            <a:r>
              <a:rPr lang="en-US" dirty="0" err="1">
                <a:latin typeface="American Typewriter" charset="0"/>
                <a:ea typeface="American Typewriter" charset="0"/>
                <a:cs typeface="American Typewriter" charset="0"/>
              </a:rPr>
              <a:t>findKeyword</a:t>
            </a:r>
            <a:r>
              <a:rPr lang="en-US" dirty="0">
                <a:latin typeface="American Typewriter" charset="0"/>
                <a:ea typeface="American Typewriter" charset="0"/>
                <a:cs typeface="American Typewriter" charset="0"/>
              </a:rPr>
              <a:t>("She's my sister", "sister", 0); </a:t>
            </a:r>
          </a:p>
          <a:p>
            <a:r>
              <a:rPr lang="en-US" dirty="0" err="1">
                <a:latin typeface="American Typewriter" charset="0"/>
                <a:ea typeface="American Typewriter" charset="0"/>
                <a:cs typeface="American Typewriter" charset="0"/>
              </a:rPr>
              <a:t>findKeyword</a:t>
            </a:r>
            <a:r>
              <a:rPr lang="en-US" dirty="0">
                <a:latin typeface="American Typewriter" charset="0"/>
                <a:ea typeface="American Typewriter" charset="0"/>
                <a:cs typeface="American Typewriter" charset="0"/>
              </a:rPr>
              <a:t>("Brother Tom is helpful", "brother", 0);</a:t>
            </a:r>
          </a:p>
          <a:p>
            <a:r>
              <a:rPr lang="en-US" dirty="0" err="1">
                <a:latin typeface="American Typewriter" charset="0"/>
                <a:ea typeface="American Typewriter" charset="0"/>
                <a:cs typeface="American Typewriter" charset="0"/>
              </a:rPr>
              <a:t>findKeyword</a:t>
            </a:r>
            <a:r>
              <a:rPr lang="en-US" dirty="0">
                <a:latin typeface="American Typewriter" charset="0"/>
                <a:ea typeface="American Typewriter" charset="0"/>
                <a:cs typeface="American Typewriter" charset="0"/>
              </a:rPr>
              <a:t>("I can't catch wild cats.", "cat", 0); </a:t>
            </a:r>
          </a:p>
          <a:p>
            <a:r>
              <a:rPr lang="en-US" dirty="0" err="1">
                <a:latin typeface="American Typewriter" charset="0"/>
                <a:ea typeface="American Typewriter" charset="0"/>
                <a:cs typeface="American Typewriter" charset="0"/>
              </a:rPr>
              <a:t>findKeyword</a:t>
            </a:r>
            <a:r>
              <a:rPr lang="en-US" dirty="0">
                <a:latin typeface="American Typewriter" charset="0"/>
                <a:ea typeface="American Typewriter" charset="0"/>
                <a:cs typeface="American Typewriter" charset="0"/>
              </a:rPr>
              <a:t>("I know nothing about snow plows.", "no", 0); </a:t>
            </a:r>
          </a:p>
        </p:txBody>
      </p:sp>
    </p:spTree>
    <p:extLst>
      <p:ext uri="{BB962C8B-B14F-4D97-AF65-F5344CB8AC3E}">
        <p14:creationId xmlns:p14="http://schemas.microsoft.com/office/powerpoint/2010/main" val="1095780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5152" y="358140"/>
            <a:ext cx="5291328" cy="560832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26480" y="640080"/>
            <a:ext cx="5090160" cy="4922520"/>
          </a:xfrm>
          <a:prstGeom prst="rect">
            <a:avLst/>
          </a:prstGeom>
        </p:spPr>
      </p:pic>
    </p:spTree>
    <p:extLst>
      <p:ext uri="{BB962C8B-B14F-4D97-AF65-F5344CB8AC3E}">
        <p14:creationId xmlns:p14="http://schemas.microsoft.com/office/powerpoint/2010/main" val="3231288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sp>
        <p:nvSpPr>
          <p:cNvPr id="2" name="Content Placeholder 1"/>
          <p:cNvSpPr>
            <a:spLocks noGrp="1"/>
          </p:cNvSpPr>
          <p:nvPr>
            <p:ph idx="1"/>
          </p:nvPr>
        </p:nvSpPr>
        <p:spPr>
          <a:xfrm>
            <a:off x="1805941" y="874484"/>
            <a:ext cx="7962900" cy="4457071"/>
          </a:xfrm>
        </p:spPr>
        <p:txBody>
          <a:bodyPr>
            <a:normAutofit/>
          </a:bodyPr>
          <a:lstStyle/>
          <a:p>
            <a:r>
              <a:rPr lang="en-US" sz="2400" dirty="0"/>
              <a:t>A) </a:t>
            </a:r>
            <a:r>
              <a:rPr lang="en-US" sz="2400" dirty="0" err="1"/>
              <a:t>findKeyword</a:t>
            </a:r>
            <a:r>
              <a:rPr lang="en-US" sz="2400" dirty="0"/>
              <a:t>(“She’s my sister”, “sister”, 0)</a:t>
            </a:r>
          </a:p>
          <a:p>
            <a:endParaRPr lang="en-US" sz="2400" dirty="0"/>
          </a:p>
          <a:p>
            <a:r>
              <a:rPr lang="en-US" sz="2400" dirty="0"/>
              <a:t>     </a:t>
            </a:r>
            <a:r>
              <a:rPr lang="en-US" sz="2400" dirty="0" err="1"/>
              <a:t>findKeyword</a:t>
            </a:r>
            <a:r>
              <a:rPr lang="en-US" sz="2400" dirty="0"/>
              <a:t>(“Brother Tom is helpful”, “brother”, 0)</a:t>
            </a:r>
          </a:p>
          <a:p>
            <a:endParaRPr lang="en-US" sz="2400" dirty="0"/>
          </a:p>
          <a:p>
            <a:r>
              <a:rPr lang="en-US" sz="2400" dirty="0"/>
              <a:t>     </a:t>
            </a:r>
            <a:r>
              <a:rPr lang="en-US" sz="2400" dirty="0" err="1"/>
              <a:t>findKeyword</a:t>
            </a:r>
            <a:r>
              <a:rPr lang="en-US" sz="2400" dirty="0"/>
              <a:t>(“I can’t catch wild cats.”, “cat”, 0)</a:t>
            </a:r>
          </a:p>
          <a:p>
            <a:endParaRPr lang="en-US" sz="2400" dirty="0"/>
          </a:p>
          <a:p>
            <a:pPr>
              <a:lnSpc>
                <a:spcPct val="200000"/>
              </a:lnSpc>
            </a:pPr>
            <a:r>
              <a:rPr lang="en-US" sz="2400" dirty="0"/>
              <a:t>     </a:t>
            </a:r>
            <a:r>
              <a:rPr lang="en-US" sz="2400" dirty="0" err="1"/>
              <a:t>findKeyword</a:t>
            </a:r>
            <a:r>
              <a:rPr lang="en-US" sz="2400" dirty="0"/>
              <a:t>(“I know nothing about snow plows”, “no”, 0)</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895" y="4652967"/>
            <a:ext cx="7611349" cy="112552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750" y="3366634"/>
            <a:ext cx="7625416" cy="84414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750" y="2302616"/>
            <a:ext cx="7625425" cy="562761"/>
          </a:xfrm>
          <a:prstGeom prst="rect">
            <a:avLst/>
          </a:prstGeom>
        </p:spPr>
      </p:pic>
      <p:sp>
        <p:nvSpPr>
          <p:cNvPr id="3" name="직사각형 2"/>
          <p:cNvSpPr/>
          <p:nvPr/>
        </p:nvSpPr>
        <p:spPr>
          <a:xfrm>
            <a:off x="1097280" y="1684020"/>
            <a:ext cx="10180320" cy="1734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750" y="1311152"/>
            <a:ext cx="7625416" cy="582757"/>
          </a:xfrm>
          <a:prstGeom prst="rect">
            <a:avLst/>
          </a:prstGeom>
        </p:spPr>
      </p:pic>
    </p:spTree>
    <p:extLst>
      <p:ext uri="{BB962C8B-B14F-4D97-AF65-F5344CB8AC3E}">
        <p14:creationId xmlns:p14="http://schemas.microsoft.com/office/powerpoint/2010/main" val="1748459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3-Exercise</a:t>
            </a:r>
            <a:endParaRPr lang="en-US" dirty="0"/>
          </a:p>
        </p:txBody>
      </p:sp>
      <p:sp>
        <p:nvSpPr>
          <p:cNvPr id="3" name="Content Placeholder 2"/>
          <p:cNvSpPr>
            <a:spLocks noGrp="1"/>
          </p:cNvSpPr>
          <p:nvPr>
            <p:ph idx="1"/>
          </p:nvPr>
        </p:nvSpPr>
        <p:spPr>
          <a:xfrm>
            <a:off x="1097280" y="1845734"/>
            <a:ext cx="8977256" cy="4023360"/>
          </a:xfrm>
        </p:spPr>
        <p:txBody>
          <a:bodyPr/>
          <a:lstStyle/>
          <a:p>
            <a:r>
              <a:rPr lang="en-US" dirty="0"/>
              <a:t>Q</a:t>
            </a:r>
            <a:r>
              <a:rPr lang="en-US" dirty="0" smtClean="0"/>
              <a:t>) Repeat </a:t>
            </a:r>
            <a:r>
              <a:rPr lang="en-US" dirty="0"/>
              <a:t>the changes you made to the program in Activity 2, using this new method to detect </a:t>
            </a:r>
            <a:r>
              <a:rPr lang="en-US" dirty="0" smtClean="0"/>
              <a:t>keywords</a:t>
            </a:r>
            <a:r>
              <a:rPr lang="en-US" dirty="0"/>
              <a:t>. </a:t>
            </a:r>
          </a:p>
        </p:txBody>
      </p:sp>
    </p:spTree>
    <p:extLst>
      <p:ext uri="{BB962C8B-B14F-4D97-AF65-F5344CB8AC3E}">
        <p14:creationId xmlns:p14="http://schemas.microsoft.com/office/powerpoint/2010/main" val="1311962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88442" y="472440"/>
            <a:ext cx="4991100" cy="553212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358384" y="693420"/>
            <a:ext cx="6833616" cy="375961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161" y="4854122"/>
            <a:ext cx="5676900" cy="952500"/>
          </a:xfrm>
          <a:prstGeom prst="rect">
            <a:avLst/>
          </a:prstGeom>
        </p:spPr>
      </p:pic>
    </p:spTree>
    <p:extLst>
      <p:ext uri="{BB962C8B-B14F-4D97-AF65-F5344CB8AC3E}">
        <p14:creationId xmlns:p14="http://schemas.microsoft.com/office/powerpoint/2010/main" val="158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931E5E0-329B-4FBC-B2D5-8B3710F39F04}"/>
              </a:ext>
            </a:extLst>
          </p:cNvPr>
          <p:cNvSpPr>
            <a:spLocks noGrp="1"/>
          </p:cNvSpPr>
          <p:nvPr>
            <p:ph type="ctrTitle"/>
          </p:nvPr>
        </p:nvSpPr>
        <p:spPr/>
        <p:txBody>
          <a:bodyPr/>
          <a:lstStyle/>
          <a:p>
            <a:r>
              <a:rPr lang="en-US" altLang="ko-KR" dirty="0"/>
              <a:t>&lt;Activity4&gt;</a:t>
            </a:r>
            <a:endParaRPr lang="ko-KR" altLang="en-US" dirty="0"/>
          </a:p>
        </p:txBody>
      </p:sp>
      <p:sp>
        <p:nvSpPr>
          <p:cNvPr id="3" name="부제목 2">
            <a:extLst>
              <a:ext uri="{FF2B5EF4-FFF2-40B4-BE49-F238E27FC236}">
                <a16:creationId xmlns="" xmlns:a16="http://schemas.microsoft.com/office/drawing/2014/main" id="{20FD577B-57D2-4E8F-B2F4-20A7F4FF7248}"/>
              </a:ext>
            </a:extLst>
          </p:cNvPr>
          <p:cNvSpPr>
            <a:spLocks noGrp="1"/>
          </p:cNvSpPr>
          <p:nvPr>
            <p:ph type="subTitle" idx="1"/>
          </p:nvPr>
        </p:nvSpPr>
        <p:spPr/>
        <p:txBody>
          <a:bodyPr/>
          <a:lstStyle/>
          <a:p>
            <a:r>
              <a:rPr lang="en-US" altLang="ko-KR" dirty="0"/>
              <a:t/>
            </a:r>
            <a:br>
              <a:rPr lang="en-US" altLang="ko-KR" dirty="0"/>
            </a:br>
            <a:r>
              <a:rPr lang="en-US" altLang="ko-KR" dirty="0"/>
              <a:t>:RESPONSES THAT TRANSFORM STATEMENTS</a:t>
            </a:r>
            <a:endParaRPr lang="ko-KR" altLang="en-US" dirty="0"/>
          </a:p>
        </p:txBody>
      </p:sp>
    </p:spTree>
    <p:extLst>
      <p:ext uri="{BB962C8B-B14F-4D97-AF65-F5344CB8AC3E}">
        <p14:creationId xmlns:p14="http://schemas.microsoft.com/office/powerpoint/2010/main" val="1568865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dirty="0"/>
              <a:t>Activity </a:t>
            </a:r>
            <a:r>
              <a:rPr lang="es-ES" dirty="0" smtClean="0"/>
              <a:t>4 - </a:t>
            </a:r>
            <a:r>
              <a:rPr lang="en-US" dirty="0" smtClean="0"/>
              <a:t>Exploration</a:t>
            </a:r>
            <a:endParaRPr lang="es-ES" dirty="0"/>
          </a:p>
        </p:txBody>
      </p:sp>
      <p:sp>
        <p:nvSpPr>
          <p:cNvPr id="3" name="내용 개체 틀 2"/>
          <p:cNvSpPr>
            <a:spLocks noGrp="1"/>
          </p:cNvSpPr>
          <p:nvPr>
            <p:ph idx="1"/>
          </p:nvPr>
        </p:nvSpPr>
        <p:spPr>
          <a:xfrm>
            <a:off x="1097280" y="1895618"/>
            <a:ext cx="10058400" cy="4023360"/>
          </a:xfrm>
        </p:spPr>
        <p:txBody>
          <a:bodyPr>
            <a:noAutofit/>
          </a:bodyPr>
          <a:lstStyle/>
          <a:p>
            <a:pPr marL="0" indent="0">
              <a:buNone/>
            </a:pPr>
            <a:r>
              <a:rPr lang="en-US" altLang="ko-KR" dirty="0"/>
              <a:t>Q) Get to know the revised Magpie class. Run it, using the instructions provided by your teacher. How does it respond to : </a:t>
            </a:r>
          </a:p>
          <a:p>
            <a:pPr marL="0" indent="0">
              <a:buNone/>
            </a:pPr>
            <a:r>
              <a:rPr lang="en-US" altLang="ko-KR" dirty="0"/>
              <a:t>A)</a:t>
            </a:r>
          </a:p>
          <a:p>
            <a:pPr marL="0" indent="0">
              <a:buNone/>
            </a:pPr>
            <a:endParaRPr lang="en-US" altLang="ko-KR" dirty="0"/>
          </a:p>
          <a:p>
            <a:endParaRPr lang="es-ES" dirty="0"/>
          </a:p>
        </p:txBody>
      </p:sp>
      <p:graphicFrame>
        <p:nvGraphicFramePr>
          <p:cNvPr id="4" name="표 3"/>
          <p:cNvGraphicFramePr>
            <a:graphicFrameLocks noGrp="1"/>
          </p:cNvGraphicFramePr>
          <p:nvPr>
            <p:extLst/>
          </p:nvPr>
        </p:nvGraphicFramePr>
        <p:xfrm>
          <a:off x="1342043" y="3105419"/>
          <a:ext cx="8128000" cy="2021840"/>
        </p:xfrm>
        <a:graphic>
          <a:graphicData uri="http://schemas.openxmlformats.org/drawingml/2006/table">
            <a:tbl>
              <a:tblPr firstRow="1" bandRow="1">
                <a:tableStyleId>{5940675A-B579-460E-94D1-54222C63F5DA}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r>
                        <a:rPr lang="en-US" altLang="ko-KR" dirty="0"/>
                        <a:t>I want to build a robot. </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olidFill>
                            <a:schemeClr val="accent5"/>
                          </a:solidFill>
                          <a:sym typeface="Wingdings" panose="05000000000000000000" pitchFamily="2" charset="2"/>
                        </a:rPr>
                        <a:t>What would it mean to build a robot?</a:t>
                      </a: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ym typeface="Wingdings" panose="05000000000000000000" pitchFamily="2" charset="2"/>
                        </a:rPr>
                        <a:t>I want to understand French.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olidFill>
                            <a:schemeClr val="accent5"/>
                          </a:solidFill>
                          <a:sym typeface="Wingdings" panose="05000000000000000000" pitchFamily="2" charset="2"/>
                        </a:rPr>
                        <a:t>What would it mean to understand French?</a:t>
                      </a:r>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ym typeface="Wingdings" panose="05000000000000000000" pitchFamily="2" charset="2"/>
                        </a:rPr>
                        <a:t>Do you like me?</a:t>
                      </a:r>
                    </a:p>
                  </a:txBody>
                  <a:tcPr/>
                </a:tc>
                <a:tc>
                  <a:txBody>
                    <a:bodyPr/>
                    <a:lstStyle/>
                    <a:p>
                      <a:r>
                        <a:rPr lang="en-US" altLang="ko-KR" dirty="0">
                          <a:solidFill>
                            <a:schemeClr val="accent5"/>
                          </a:solidFill>
                          <a:sym typeface="Wingdings" panose="05000000000000000000" pitchFamily="2" charset="2"/>
                        </a:rPr>
                        <a:t>What would it mean to understand French?</a:t>
                      </a:r>
                      <a:endParaRPr lang="es-ES"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ym typeface="Wingdings" panose="05000000000000000000" pitchFamily="2" charset="2"/>
                        </a:rPr>
                        <a:t>You confuse me. </a:t>
                      </a:r>
                      <a:endParaRPr lang="es-ES" altLang="ko-KR" dirty="0">
                        <a:sym typeface="Wingdings" panose="05000000000000000000" pitchFamily="2" charset="2"/>
                      </a:endParaRPr>
                    </a:p>
                  </a:txBody>
                  <a:tcPr/>
                </a:tc>
                <a:tc>
                  <a:txBody>
                    <a:bodyPr/>
                    <a:lstStyle/>
                    <a:p>
                      <a:r>
                        <a:rPr lang="es-ES" altLang="ko-KR" dirty="0">
                          <a:solidFill>
                            <a:schemeClr val="accent5"/>
                          </a:solidFill>
                          <a:sym typeface="Wingdings" panose="05000000000000000000" pitchFamily="2" charset="2"/>
                        </a:rPr>
                        <a:t>What makes you think that I confuse you? </a:t>
                      </a:r>
                      <a:endParaRPr lang="es-ES"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20799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75854" y="1853829"/>
            <a:ext cx="11067506" cy="4351338"/>
          </a:xfrm>
        </p:spPr>
        <p:txBody>
          <a:bodyPr>
            <a:normAutofit/>
          </a:bodyPr>
          <a:lstStyle/>
          <a:p>
            <a:pPr marL="0" indent="0">
              <a:buNone/>
            </a:pPr>
            <a:r>
              <a:rPr lang="en-US" dirty="0"/>
              <a:t>Q) Look at the code. See how it handles “I want to” and you/me statements. Alter the code : </a:t>
            </a:r>
          </a:p>
          <a:p>
            <a:pPr marL="0" indent="0">
              <a:buNone/>
            </a:pPr>
            <a:r>
              <a:rPr lang="en-US" dirty="0" smtClean="0">
                <a:sym typeface="Wingdings" panose="05000000000000000000" pitchFamily="2" charset="2"/>
              </a:rPr>
              <a:t>Have </a:t>
            </a:r>
            <a:r>
              <a:rPr lang="en-US" dirty="0">
                <a:sym typeface="Wingdings" panose="05000000000000000000" pitchFamily="2" charset="2"/>
              </a:rPr>
              <a:t>it respond to “I want something” statements with “Would you really be happy if you had something</a:t>
            </a:r>
            <a:r>
              <a:rPr lang="en-US" dirty="0" smtClean="0">
                <a:sym typeface="Wingdings" panose="05000000000000000000" pitchFamily="2" charset="2"/>
              </a:rPr>
              <a:t>?”   </a:t>
            </a:r>
            <a:r>
              <a:rPr lang="en-US" dirty="0">
                <a:sym typeface="Wingdings" panose="05000000000000000000" pitchFamily="2" charset="2"/>
              </a:rPr>
              <a:t>In doing this, you need to be careful about where you place the check. Be sure you understand why.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For </a:t>
            </a:r>
            <a:r>
              <a:rPr lang="en-US" dirty="0">
                <a:sym typeface="Wingdings" panose="05000000000000000000" pitchFamily="2" charset="2"/>
              </a:rPr>
              <a:t>example : </a:t>
            </a:r>
            <a:endParaRPr lang="en-US" dirty="0" smtClean="0">
              <a:sym typeface="Wingdings" panose="05000000000000000000" pitchFamily="2" charset="2"/>
            </a:endParaRPr>
          </a:p>
          <a:p>
            <a:pPr marL="0" indent="0">
              <a:buNone/>
            </a:pPr>
            <a:endParaRPr lang="en-US" sz="200" dirty="0">
              <a:sym typeface="Wingdings" panose="05000000000000000000" pitchFamily="2" charset="2"/>
            </a:endParaRPr>
          </a:p>
          <a:p>
            <a:pPr marL="0" indent="0">
              <a:buNone/>
            </a:pPr>
            <a:r>
              <a:rPr lang="en-US" dirty="0">
                <a:sym typeface="Wingdings" panose="05000000000000000000" pitchFamily="2" charset="2"/>
              </a:rPr>
              <a:t>    	</a:t>
            </a:r>
            <a:r>
              <a:rPr lang="en-US" dirty="0" smtClean="0">
                <a:sym typeface="Wingdings" panose="05000000000000000000" pitchFamily="2" charset="2"/>
              </a:rPr>
              <a:t>- Statement </a:t>
            </a:r>
            <a:r>
              <a:rPr lang="en-US" dirty="0">
                <a:sym typeface="Wingdings" panose="05000000000000000000" pitchFamily="2" charset="2"/>
              </a:rPr>
              <a:t>: I want fried chicken. </a:t>
            </a:r>
          </a:p>
          <a:p>
            <a:pPr marL="0" indent="0">
              <a:buNone/>
            </a:pPr>
            <a:r>
              <a:rPr lang="en-US" dirty="0">
                <a:sym typeface="Wingdings" panose="05000000000000000000" pitchFamily="2" charset="2"/>
              </a:rPr>
              <a:t>    	</a:t>
            </a:r>
            <a:r>
              <a:rPr lang="en-US" dirty="0" smtClean="0">
                <a:sym typeface="Wingdings" panose="05000000000000000000" pitchFamily="2" charset="2"/>
              </a:rPr>
              <a:t>- Possible </a:t>
            </a:r>
            <a:r>
              <a:rPr lang="en-US" dirty="0">
                <a:sym typeface="Wingdings" panose="05000000000000000000" pitchFamily="2" charset="2"/>
              </a:rPr>
              <a:t>response : Interesting, tell me more./ Hmmm./Do you really            						    think so?/You don’t say.</a:t>
            </a:r>
          </a:p>
          <a:p>
            <a:pPr marL="0" indent="0">
              <a:buNone/>
            </a:pPr>
            <a:r>
              <a:rPr lang="en-US" dirty="0">
                <a:sym typeface="Wingdings" panose="05000000000000000000" pitchFamily="2" charset="2"/>
              </a:rPr>
              <a:t>    	</a:t>
            </a:r>
            <a:r>
              <a:rPr lang="en-US" dirty="0" smtClean="0">
                <a:sym typeface="Wingdings" panose="05000000000000000000" pitchFamily="2" charset="2"/>
              </a:rPr>
              <a:t>- Response </a:t>
            </a:r>
            <a:r>
              <a:rPr lang="en-US" dirty="0">
                <a:sym typeface="Wingdings" panose="05000000000000000000" pitchFamily="2" charset="2"/>
              </a:rPr>
              <a:t>: Would you really be happy if you had fried chicken?</a:t>
            </a:r>
          </a:p>
        </p:txBody>
      </p:sp>
      <p:sp>
        <p:nvSpPr>
          <p:cNvPr id="4" name="제목 1"/>
          <p:cNvSpPr>
            <a:spLocks noGrp="1"/>
          </p:cNvSpPr>
          <p:nvPr>
            <p:ph type="title"/>
          </p:nvPr>
        </p:nvSpPr>
        <p:spPr>
          <a:xfrm>
            <a:off x="1097280" y="286603"/>
            <a:ext cx="10058400" cy="1450757"/>
          </a:xfrm>
        </p:spPr>
        <p:txBody>
          <a:bodyPr/>
          <a:lstStyle/>
          <a:p>
            <a:r>
              <a:rPr lang="es-ES" dirty="0"/>
              <a:t>Activity </a:t>
            </a:r>
            <a:r>
              <a:rPr lang="es-ES" dirty="0" smtClean="0"/>
              <a:t>4 - </a:t>
            </a:r>
            <a:r>
              <a:rPr lang="en-US" dirty="0" smtClean="0"/>
              <a:t>Exercises </a:t>
            </a:r>
            <a:endParaRPr lang="es-ES" dirty="0"/>
          </a:p>
        </p:txBody>
      </p:sp>
    </p:spTree>
    <p:extLst>
      <p:ext uri="{BB962C8B-B14F-4D97-AF65-F5344CB8AC3E}">
        <p14:creationId xmlns:p14="http://schemas.microsoft.com/office/powerpoint/2010/main" val="784843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s-E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198" y="2387602"/>
            <a:ext cx="7809521" cy="1471953"/>
          </a:xfr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98" y="1872313"/>
            <a:ext cx="7848600" cy="3974484"/>
          </a:xfrm>
          <a:prstGeom prst="rect">
            <a:avLst/>
          </a:prstGeom>
        </p:spPr>
      </p:pic>
    </p:spTree>
    <p:extLst>
      <p:ext uri="{BB962C8B-B14F-4D97-AF65-F5344CB8AC3E}">
        <p14:creationId xmlns:p14="http://schemas.microsoft.com/office/powerpoint/2010/main" val="247767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en-US" altLang="ko-KR" dirty="0"/>
              <a:t>History</a:t>
            </a:r>
            <a:r>
              <a:rPr lang="ko-KR" altLang="en-US" dirty="0"/>
              <a:t> </a:t>
            </a:r>
            <a:r>
              <a:rPr lang="en-US" altLang="ko-KR" dirty="0"/>
              <a:t>of Natural </a:t>
            </a:r>
            <a:r>
              <a:rPr lang="en-US" altLang="ko-KR" dirty="0" smtClean="0"/>
              <a:t>Language (Chat Bots)</a:t>
            </a:r>
            <a:endParaRPr lang="en-US" altLang="ko-KR" dirty="0"/>
          </a:p>
          <a:p>
            <a:endParaRPr lang="en-US" altLang="ko-KR" dirty="0" smtClean="0"/>
          </a:p>
          <a:p>
            <a:r>
              <a:rPr lang="en-US" altLang="ko-KR" dirty="0" smtClean="0"/>
              <a:t>Turing test (</a:t>
            </a:r>
            <a:r>
              <a:rPr lang="en-US" altLang="ko-KR" dirty="0"/>
              <a:t>1950)</a:t>
            </a:r>
          </a:p>
          <a:p>
            <a:r>
              <a:rPr lang="en-US" altLang="ko-KR" dirty="0"/>
              <a:t>“Computing Machinery and Intelligence”</a:t>
            </a:r>
          </a:p>
          <a:p>
            <a:endParaRPr lang="en-US" altLang="ko-KR" dirty="0"/>
          </a:p>
          <a:p>
            <a:endParaRPr lang="en-US" altLang="ko-KR" dirty="0"/>
          </a:p>
        </p:txBody>
      </p:sp>
      <p:pic>
        <p:nvPicPr>
          <p:cNvPr id="1026" name="Picture 2" descr="http://3.bp.blogspot.com/-qB-N6H5Ksr8/US1cF5PsqCI/AAAAAAAAAC8/5dYiYUWAFh8/s320/tu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6824" y="2282593"/>
            <a:ext cx="4130675" cy="314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40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s-E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664" y="1990165"/>
            <a:ext cx="7369629" cy="3731936"/>
          </a:xfrm>
          <a:prstGeom prst="rect">
            <a:avLst/>
          </a:prstGeom>
        </p:spPr>
      </p:pic>
      <p:grpSp>
        <p:nvGrpSpPr>
          <p:cNvPr id="4" name="그룹 3"/>
          <p:cNvGrpSpPr/>
          <p:nvPr/>
        </p:nvGrpSpPr>
        <p:grpSpPr>
          <a:xfrm>
            <a:off x="803909" y="1990165"/>
            <a:ext cx="10645140" cy="3886200"/>
            <a:chOff x="632460" y="1737360"/>
            <a:chExt cx="10645140" cy="3886200"/>
          </a:xfrm>
        </p:grpSpPr>
        <p:pic>
          <p:nvPicPr>
            <p:cNvPr id="7" name="그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389" y="1737360"/>
              <a:ext cx="9060180" cy="3257879"/>
            </a:xfrm>
            <a:prstGeom prst="rect">
              <a:avLst/>
            </a:prstGeom>
          </p:spPr>
        </p:pic>
        <p:sp>
          <p:nvSpPr>
            <p:cNvPr id="3" name="직사각형 2"/>
            <p:cNvSpPr/>
            <p:nvPr/>
          </p:nvSpPr>
          <p:spPr>
            <a:xfrm>
              <a:off x="632460" y="4953000"/>
              <a:ext cx="1064514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825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s-E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0418" y="670561"/>
            <a:ext cx="7092123" cy="5532119"/>
          </a:xfrm>
        </p:spPr>
      </p:pic>
    </p:spTree>
    <p:extLst>
      <p:ext uri="{BB962C8B-B14F-4D97-AF65-F5344CB8AC3E}">
        <p14:creationId xmlns:p14="http://schemas.microsoft.com/office/powerpoint/2010/main" val="8022376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1276894" y="1876689"/>
            <a:ext cx="9817826" cy="3358251"/>
          </a:xfrm>
        </p:spPr>
        <p:txBody>
          <a:bodyPr>
            <a:normAutofit/>
          </a:bodyPr>
          <a:lstStyle/>
          <a:p>
            <a:pPr marL="0" indent="0" algn="just">
              <a:buNone/>
            </a:pPr>
            <a:r>
              <a:rPr lang="en-US" dirty="0"/>
              <a:t>Q) Look at the code. See how it handles “I want to” and you/me statements. Alter the code : </a:t>
            </a:r>
          </a:p>
          <a:p>
            <a:pPr marL="0" indent="0" algn="just">
              <a:buNone/>
            </a:pPr>
            <a:r>
              <a:rPr lang="en-US" dirty="0">
                <a:sym typeface="Wingdings" panose="05000000000000000000" pitchFamily="2" charset="2"/>
              </a:rPr>
              <a:t>2) Have it respond to statements of the form “I something you” with the restructuring </a:t>
            </a:r>
            <a:r>
              <a:rPr lang="en-US" dirty="0" smtClean="0">
                <a:sym typeface="Wingdings" panose="05000000000000000000" pitchFamily="2" charset="2"/>
              </a:rPr>
              <a:t>                                       “</a:t>
            </a:r>
            <a:r>
              <a:rPr lang="en-US" dirty="0">
                <a:sym typeface="Wingdings" panose="05000000000000000000" pitchFamily="2" charset="2"/>
              </a:rPr>
              <a:t>Why do you something me?” </a:t>
            </a:r>
            <a:endParaRPr lang="en-US" dirty="0" smtClean="0">
              <a:sym typeface="Wingdings" panose="05000000000000000000" pitchFamily="2" charset="2"/>
            </a:endParaRPr>
          </a:p>
          <a:p>
            <a:pPr marL="0" indent="0" algn="just">
              <a:buNone/>
            </a:pPr>
            <a:r>
              <a:rPr lang="en-US" dirty="0" smtClean="0">
                <a:sym typeface="Wingdings" panose="05000000000000000000" pitchFamily="2" charset="2"/>
              </a:rPr>
              <a:t>For </a:t>
            </a:r>
            <a:r>
              <a:rPr lang="en-US" dirty="0">
                <a:sym typeface="Wingdings" panose="05000000000000000000" pitchFamily="2" charset="2"/>
              </a:rPr>
              <a:t>example : </a:t>
            </a:r>
          </a:p>
          <a:p>
            <a:pPr marL="0" indent="0" algn="just">
              <a:buNone/>
            </a:pPr>
            <a:r>
              <a:rPr lang="en-US" dirty="0">
                <a:sym typeface="Wingdings" panose="05000000000000000000" pitchFamily="2" charset="2"/>
              </a:rPr>
              <a:t>    </a:t>
            </a:r>
            <a:r>
              <a:rPr lang="en-US" dirty="0" smtClean="0">
                <a:sym typeface="Wingdings" panose="05000000000000000000" pitchFamily="2" charset="2"/>
              </a:rPr>
              <a:t>- Statement </a:t>
            </a:r>
            <a:r>
              <a:rPr lang="en-US" dirty="0">
                <a:sym typeface="Wingdings" panose="05000000000000000000" pitchFamily="2" charset="2"/>
              </a:rPr>
              <a:t>: I like you.</a:t>
            </a:r>
          </a:p>
          <a:p>
            <a:pPr marL="0" indent="0" algn="just">
              <a:buNone/>
            </a:pPr>
            <a:r>
              <a:rPr lang="en-US" dirty="0">
                <a:sym typeface="Wingdings" panose="05000000000000000000" pitchFamily="2" charset="2"/>
              </a:rPr>
              <a:t>    </a:t>
            </a:r>
            <a:r>
              <a:rPr lang="en-US" dirty="0" smtClean="0">
                <a:sym typeface="Wingdings" panose="05000000000000000000" pitchFamily="2" charset="2"/>
              </a:rPr>
              <a:t>- Response </a:t>
            </a:r>
            <a:r>
              <a:rPr lang="en-US" dirty="0">
                <a:sym typeface="Wingdings" panose="05000000000000000000" pitchFamily="2" charset="2"/>
              </a:rPr>
              <a:t>: Why do you like me?</a:t>
            </a:r>
          </a:p>
          <a:p>
            <a:pPr marL="0" indent="0" algn="just">
              <a:buNone/>
            </a:pPr>
            <a:r>
              <a:rPr lang="en-US" dirty="0" smtClean="0">
                <a:sym typeface="Wingdings" panose="05000000000000000000" pitchFamily="2" charset="2"/>
              </a:rPr>
              <a:t>Find </a:t>
            </a:r>
            <a:r>
              <a:rPr lang="en-US" dirty="0">
                <a:sym typeface="Wingdings" panose="05000000000000000000" pitchFamily="2" charset="2"/>
              </a:rPr>
              <a:t>an example of when this structure does not work well. How can you improve it? </a:t>
            </a:r>
          </a:p>
        </p:txBody>
      </p:sp>
    </p:spTree>
    <p:extLst>
      <p:ext uri="{BB962C8B-B14F-4D97-AF65-F5344CB8AC3E}">
        <p14:creationId xmlns:p14="http://schemas.microsoft.com/office/powerpoint/2010/main" val="3277391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96" y="1183195"/>
            <a:ext cx="6055309" cy="3771153"/>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005" y="794575"/>
            <a:ext cx="5989995" cy="4412141"/>
          </a:xfrm>
          <a:prstGeom prst="rect">
            <a:avLst/>
          </a:prstGeom>
        </p:spPr>
      </p:pic>
    </p:spTree>
    <p:extLst>
      <p:ext uri="{BB962C8B-B14F-4D97-AF65-F5344CB8AC3E}">
        <p14:creationId xmlns:p14="http://schemas.microsoft.com/office/powerpoint/2010/main" val="36865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es-E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8217" y="614258"/>
            <a:ext cx="5676525" cy="5443642"/>
          </a:xfrm>
        </p:spPr>
      </p:pic>
    </p:spTree>
    <p:extLst>
      <p:ext uri="{BB962C8B-B14F-4D97-AF65-F5344CB8AC3E}">
        <p14:creationId xmlns:p14="http://schemas.microsoft.com/office/powerpoint/2010/main" val="2209422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931E5E0-329B-4FBC-B2D5-8B3710F39F04}"/>
              </a:ext>
            </a:extLst>
          </p:cNvPr>
          <p:cNvSpPr>
            <a:spLocks noGrp="1"/>
          </p:cNvSpPr>
          <p:nvPr>
            <p:ph type="ctrTitle"/>
          </p:nvPr>
        </p:nvSpPr>
        <p:spPr/>
        <p:txBody>
          <a:bodyPr/>
          <a:lstStyle/>
          <a:p>
            <a:r>
              <a:rPr lang="en-US" altLang="ko-KR" dirty="0"/>
              <a:t>&lt;Activity5&gt;</a:t>
            </a:r>
            <a:endParaRPr lang="ko-KR" altLang="en-US" dirty="0"/>
          </a:p>
        </p:txBody>
      </p:sp>
      <p:sp>
        <p:nvSpPr>
          <p:cNvPr id="3" name="부제목 2">
            <a:extLst>
              <a:ext uri="{FF2B5EF4-FFF2-40B4-BE49-F238E27FC236}">
                <a16:creationId xmlns="" xmlns:a16="http://schemas.microsoft.com/office/drawing/2014/main" id="{20FD577B-57D2-4E8F-B2F4-20A7F4FF7248}"/>
              </a:ext>
            </a:extLst>
          </p:cNvPr>
          <p:cNvSpPr>
            <a:spLocks noGrp="1"/>
          </p:cNvSpPr>
          <p:nvPr>
            <p:ph type="subTitle" idx="1"/>
          </p:nvPr>
        </p:nvSpPr>
        <p:spPr/>
        <p:txBody>
          <a:bodyPr/>
          <a:lstStyle/>
          <a:p>
            <a:r>
              <a:rPr lang="en-US" altLang="ko-KR" dirty="0"/>
              <a:t/>
            </a:r>
            <a:br>
              <a:rPr lang="en-US" altLang="ko-KR" dirty="0"/>
            </a:br>
            <a:r>
              <a:rPr lang="en-US" altLang="ko-KR" dirty="0"/>
              <a:t>:ARRAYS AND THE </a:t>
            </a:r>
            <a:r>
              <a:rPr lang="en-US" altLang="ko-KR" dirty="0" smtClean="0"/>
              <a:t>MAGPIE (Optional)</a:t>
            </a:r>
            <a:endParaRPr lang="ko-KR" altLang="en-US" dirty="0"/>
          </a:p>
        </p:txBody>
      </p:sp>
    </p:spTree>
    <p:extLst>
      <p:ext uri="{BB962C8B-B14F-4D97-AF65-F5344CB8AC3E}">
        <p14:creationId xmlns:p14="http://schemas.microsoft.com/office/powerpoint/2010/main" val="642124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Activity 5</a:t>
            </a:r>
            <a:endParaRPr lang="ko-KR" altLang="en-US" dirty="0"/>
          </a:p>
        </p:txBody>
      </p:sp>
      <p:sp>
        <p:nvSpPr>
          <p:cNvPr id="3" name="내용 개체 틀 2"/>
          <p:cNvSpPr>
            <a:spLocks noGrp="1"/>
          </p:cNvSpPr>
          <p:nvPr>
            <p:ph idx="1"/>
          </p:nvPr>
        </p:nvSpPr>
        <p:spPr>
          <a:xfrm>
            <a:off x="1097280" y="1979084"/>
            <a:ext cx="10058400" cy="3450166"/>
          </a:xfrm>
        </p:spPr>
        <p:txBody>
          <a:bodyPr/>
          <a:lstStyle/>
          <a:p>
            <a:r>
              <a:rPr lang="en-US" altLang="ko-KR" u="sng" dirty="0"/>
              <a:t>Code refactoring:</a:t>
            </a:r>
          </a:p>
          <a:p>
            <a:r>
              <a:rPr lang="en-US" altLang="ko-KR" dirty="0"/>
              <a:t>The process of restructuring existing computer code without changing its external behavior.</a:t>
            </a:r>
          </a:p>
          <a:p>
            <a:endParaRPr lang="en-US" altLang="ko-KR" dirty="0"/>
          </a:p>
          <a:p>
            <a:r>
              <a:rPr lang="en-US" altLang="ko-KR" dirty="0"/>
              <a:t>- Effect</a:t>
            </a:r>
          </a:p>
          <a:p>
            <a:r>
              <a:rPr lang="en-US" altLang="ko-KR" dirty="0"/>
              <a:t>: Improved code readability, reduced complexity</a:t>
            </a:r>
            <a:endParaRPr lang="ko-KR" altLang="en-US" dirty="0"/>
          </a:p>
        </p:txBody>
      </p:sp>
    </p:spTree>
    <p:extLst>
      <p:ext uri="{BB962C8B-B14F-4D97-AF65-F5344CB8AC3E}">
        <p14:creationId xmlns:p14="http://schemas.microsoft.com/office/powerpoint/2010/main" val="3217287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097280" y="430044"/>
            <a:ext cx="5509236" cy="5385710"/>
          </a:xfrm>
          <a:prstGeom prst="rect">
            <a:avLst/>
          </a:prstGeom>
        </p:spPr>
      </p:pic>
      <p:pic>
        <p:nvPicPr>
          <p:cNvPr id="5" name="그림 4"/>
          <p:cNvPicPr>
            <a:picLocks noChangeAspect="1"/>
          </p:cNvPicPr>
          <p:nvPr/>
        </p:nvPicPr>
        <p:blipFill>
          <a:blip r:embed="rId3"/>
          <a:stretch>
            <a:fillRect/>
          </a:stretch>
        </p:blipFill>
        <p:spPr>
          <a:xfrm>
            <a:off x="6606516" y="150158"/>
            <a:ext cx="4320540" cy="6157504"/>
          </a:xfrm>
          <a:prstGeom prst="rect">
            <a:avLst/>
          </a:prstGeom>
        </p:spPr>
      </p:pic>
    </p:spTree>
    <p:extLst>
      <p:ext uri="{BB962C8B-B14F-4D97-AF65-F5344CB8AC3E}">
        <p14:creationId xmlns:p14="http://schemas.microsoft.com/office/powerpoint/2010/main" val="285632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961073" y="638757"/>
            <a:ext cx="7458066" cy="2938463"/>
          </a:xfrm>
          <a:prstGeom prst="rect">
            <a:avLst/>
          </a:prstGeom>
        </p:spPr>
      </p:pic>
      <p:pic>
        <p:nvPicPr>
          <p:cNvPr id="5" name="그림 4"/>
          <p:cNvPicPr>
            <a:picLocks noChangeAspect="1"/>
          </p:cNvPicPr>
          <p:nvPr/>
        </p:nvPicPr>
        <p:blipFill>
          <a:blip r:embed="rId3"/>
          <a:stretch>
            <a:fillRect/>
          </a:stretch>
        </p:blipFill>
        <p:spPr>
          <a:xfrm>
            <a:off x="4743450" y="2162175"/>
            <a:ext cx="6896772" cy="3524250"/>
          </a:xfrm>
          <a:prstGeom prst="rect">
            <a:avLst/>
          </a:prstGeom>
        </p:spPr>
      </p:pic>
    </p:spTree>
    <p:extLst>
      <p:ext uri="{BB962C8B-B14F-4D97-AF65-F5344CB8AC3E}">
        <p14:creationId xmlns:p14="http://schemas.microsoft.com/office/powerpoint/2010/main" val="5617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dirty="0"/>
              <a:t>3. </a:t>
            </a:r>
            <a:r>
              <a:rPr lang="en-US" dirty="0"/>
              <a:t>Problems </a:t>
            </a:r>
            <a:endParaRPr lang="es-ES" dirty="0"/>
          </a:p>
        </p:txBody>
      </p:sp>
      <p:sp>
        <p:nvSpPr>
          <p:cNvPr id="3" name="내용 개체 틀 2"/>
          <p:cNvSpPr>
            <a:spLocks noGrp="1"/>
          </p:cNvSpPr>
          <p:nvPr>
            <p:ph idx="1"/>
          </p:nvPr>
        </p:nvSpPr>
        <p:spPr/>
        <p:txBody>
          <a:bodyPr/>
          <a:lstStyle/>
          <a:p>
            <a:r>
              <a:rPr lang="es-ES" dirty="0" smtClean="0"/>
              <a:t>Using </a:t>
            </a:r>
            <a:r>
              <a:rPr lang="es-ES" dirty="0"/>
              <a:t>if else if else for finding keywords </a:t>
            </a:r>
            <a:endParaRPr lang="es-ES" dirty="0">
              <a:sym typeface="Wingdings" panose="05000000000000000000" pitchFamily="2" charset="2"/>
            </a:endParaRPr>
          </a:p>
          <a:p>
            <a:r>
              <a:rPr lang="es-ES" altLang="ko-KR" dirty="0">
                <a:sym typeface="Wingdings" panose="05000000000000000000" pitchFamily="2" charset="2"/>
              </a:rPr>
              <a:t> </a:t>
            </a:r>
            <a:r>
              <a:rPr lang="es-ES" altLang="ko-KR" dirty="0" smtClean="0">
                <a:sym typeface="Wingdings" panose="05000000000000000000" pitchFamily="2" charset="2"/>
              </a:rPr>
              <a:t>Not </a:t>
            </a:r>
            <a:r>
              <a:rPr lang="es-ES" altLang="ko-KR" dirty="0">
                <a:sym typeface="Wingdings" panose="05000000000000000000" pitchFamily="2" charset="2"/>
              </a:rPr>
              <a:t>universal </a:t>
            </a:r>
          </a:p>
          <a:p>
            <a:r>
              <a:rPr lang="es-ES" dirty="0">
                <a:sym typeface="Wingdings" panose="05000000000000000000" pitchFamily="2" charset="2"/>
              </a:rPr>
              <a:t> </a:t>
            </a:r>
            <a:r>
              <a:rPr lang="es-ES" dirty="0" smtClean="0">
                <a:sym typeface="Wingdings" panose="05000000000000000000" pitchFamily="2" charset="2"/>
              </a:rPr>
              <a:t>Simple </a:t>
            </a:r>
            <a:r>
              <a:rPr lang="es-ES" dirty="0">
                <a:sym typeface="Wingdings" panose="05000000000000000000" pitchFamily="2" charset="2"/>
              </a:rPr>
              <a:t>answers</a:t>
            </a:r>
          </a:p>
          <a:p>
            <a:r>
              <a:rPr lang="es-ES" dirty="0">
                <a:sym typeface="Wingdings" panose="05000000000000000000" pitchFamily="2" charset="2"/>
              </a:rPr>
              <a:t> </a:t>
            </a:r>
            <a:r>
              <a:rPr lang="es-ES" dirty="0" smtClean="0">
                <a:sym typeface="Wingdings" panose="05000000000000000000" pitchFamily="2" charset="2"/>
              </a:rPr>
              <a:t>Hard </a:t>
            </a:r>
            <a:r>
              <a:rPr lang="es-ES" dirty="0">
                <a:sym typeface="Wingdings" panose="05000000000000000000" pitchFamily="2" charset="2"/>
              </a:rPr>
              <a:t>to revise </a:t>
            </a:r>
          </a:p>
          <a:p>
            <a:r>
              <a:rPr lang="es-ES" dirty="0">
                <a:sym typeface="Wingdings" panose="05000000000000000000" pitchFamily="2" charset="2"/>
              </a:rPr>
              <a:t> </a:t>
            </a:r>
            <a:r>
              <a:rPr lang="es-ES" dirty="0" smtClean="0">
                <a:sym typeface="Wingdings" panose="05000000000000000000" pitchFamily="2" charset="2"/>
              </a:rPr>
              <a:t>Long </a:t>
            </a:r>
            <a:r>
              <a:rPr lang="es-ES" dirty="0">
                <a:sym typeface="Wingdings" panose="05000000000000000000" pitchFamily="2" charset="2"/>
              </a:rPr>
              <a:t>but ineffective </a:t>
            </a:r>
          </a:p>
          <a:p>
            <a:endParaRPr lang="es-ES" dirty="0">
              <a:sym typeface="Wingdings" panose="05000000000000000000" pitchFamily="2" charset="2"/>
            </a:endParaRPr>
          </a:p>
          <a:p>
            <a:pPr marL="0" indent="0">
              <a:buNone/>
            </a:pPr>
            <a:endParaRPr lang="es-ES" dirty="0"/>
          </a:p>
        </p:txBody>
      </p:sp>
    </p:spTree>
    <p:extLst>
      <p:ext uri="{BB962C8B-B14F-4D97-AF65-F5344CB8AC3E}">
        <p14:creationId xmlns:p14="http://schemas.microsoft.com/office/powerpoint/2010/main" val="37126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내용 개체 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403" y="2348685"/>
            <a:ext cx="5337174" cy="3757701"/>
          </a:xfrm>
          <a:prstGeom prst="rect">
            <a:avLst/>
          </a:prstGeom>
        </p:spPr>
      </p:pic>
      <p:pic>
        <p:nvPicPr>
          <p:cNvPr id="2050" name="Picture 2" descr="https://upload.wikimedia.org/wikipedia/commons/thumb/9/98/GNU_Emacs_ELIZA_example.png/220px-GNU_Emacs_ELIZA_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192" y="2961232"/>
            <a:ext cx="3316508" cy="253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s-ES" dirty="0" smtClean="0"/>
              <a:t>4. A New Chat Bot </a:t>
            </a:r>
            <a:endParaRPr lang="es-ES" dirty="0"/>
          </a:p>
        </p:txBody>
      </p:sp>
      <p:sp>
        <p:nvSpPr>
          <p:cNvPr id="3" name="내용 개체 틀 2"/>
          <p:cNvSpPr>
            <a:spLocks noGrp="1"/>
          </p:cNvSpPr>
          <p:nvPr>
            <p:ph idx="1"/>
          </p:nvPr>
        </p:nvSpPr>
        <p:spPr/>
        <p:txBody>
          <a:bodyPr/>
          <a:lstStyle/>
          <a:p>
            <a:r>
              <a:rPr lang="es-ES" dirty="0"/>
              <a:t>1. </a:t>
            </a:r>
            <a:r>
              <a:rPr lang="es-ES" dirty="0" smtClean="0"/>
              <a:t>Differentiating </a:t>
            </a:r>
            <a:r>
              <a:rPr lang="es-ES" dirty="0"/>
              <a:t>subject, verb, and etc. </a:t>
            </a:r>
          </a:p>
          <a:p>
            <a:endParaRPr lang="es-ES" sz="200" dirty="0"/>
          </a:p>
          <a:p>
            <a:r>
              <a:rPr lang="es-ES" dirty="0"/>
              <a:t>2. </a:t>
            </a:r>
            <a:r>
              <a:rPr lang="es-ES" dirty="0" smtClean="0"/>
              <a:t>Changing the subject, verb, and etc.</a:t>
            </a:r>
            <a:endParaRPr lang="es-ES" dirty="0"/>
          </a:p>
          <a:p>
            <a:endParaRPr lang="es-ES" sz="200" dirty="0"/>
          </a:p>
          <a:p>
            <a:r>
              <a:rPr lang="es-ES" dirty="0"/>
              <a:t>3. </a:t>
            </a:r>
            <a:r>
              <a:rPr lang="es-ES" dirty="0" smtClean="0"/>
              <a:t>Considering </a:t>
            </a:r>
            <a:r>
              <a:rPr lang="es-ES" dirty="0"/>
              <a:t>verb’s </a:t>
            </a:r>
            <a:r>
              <a:rPr lang="es-ES" dirty="0" smtClean="0"/>
              <a:t>tense.</a:t>
            </a:r>
            <a:endParaRPr lang="es-ES" dirty="0"/>
          </a:p>
          <a:p>
            <a:r>
              <a:rPr lang="es-ES" dirty="0"/>
              <a:t>4. </a:t>
            </a:r>
            <a:r>
              <a:rPr lang="es-ES" dirty="0" smtClean="0"/>
              <a:t>Considering </a:t>
            </a:r>
            <a:r>
              <a:rPr lang="es-ES" dirty="0"/>
              <a:t>types of </a:t>
            </a:r>
            <a:r>
              <a:rPr lang="es-ES" dirty="0" smtClean="0"/>
              <a:t>verb.</a:t>
            </a:r>
            <a:endParaRPr lang="es-ES" dirty="0"/>
          </a:p>
          <a:p>
            <a:r>
              <a:rPr lang="es-ES" dirty="0" smtClean="0">
                <a:sym typeface="Wingdings" panose="05000000000000000000" pitchFamily="2" charset="2"/>
              </a:rPr>
              <a:t> stacking </a:t>
            </a:r>
            <a:r>
              <a:rPr lang="es-ES" dirty="0">
                <a:sym typeface="Wingdings" panose="05000000000000000000" pitchFamily="2" charset="2"/>
              </a:rPr>
              <a:t>verbs </a:t>
            </a:r>
          </a:p>
          <a:p>
            <a:endParaRPr lang="es-ES" sz="200" dirty="0">
              <a:sym typeface="Wingdings" panose="05000000000000000000" pitchFamily="2" charset="2"/>
            </a:endParaRPr>
          </a:p>
          <a:p>
            <a:r>
              <a:rPr lang="es-ES" dirty="0">
                <a:sym typeface="Wingdings" panose="05000000000000000000" pitchFamily="2" charset="2"/>
              </a:rPr>
              <a:t>5. </a:t>
            </a:r>
            <a:r>
              <a:rPr lang="es-ES" dirty="0" smtClean="0">
                <a:sym typeface="Wingdings" panose="05000000000000000000" pitchFamily="2" charset="2"/>
              </a:rPr>
              <a:t>Manage </a:t>
            </a:r>
            <a:r>
              <a:rPr lang="es-ES" dirty="0">
                <a:sym typeface="Wingdings" panose="05000000000000000000" pitchFamily="2" charset="2"/>
              </a:rPr>
              <a:t>unnatural </a:t>
            </a:r>
            <a:r>
              <a:rPr lang="es-ES" dirty="0" smtClean="0">
                <a:sym typeface="Wingdings" panose="05000000000000000000" pitchFamily="2" charset="2"/>
              </a:rPr>
              <a:t>answers.</a:t>
            </a:r>
            <a:endParaRPr lang="es-ES" dirty="0"/>
          </a:p>
        </p:txBody>
      </p:sp>
    </p:spTree>
    <p:extLst>
      <p:ext uri="{BB962C8B-B14F-4D97-AF65-F5344CB8AC3E}">
        <p14:creationId xmlns:p14="http://schemas.microsoft.com/office/powerpoint/2010/main" val="1209915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b="1" u="sng" dirty="0" smtClean="0">
                <a:effectLst>
                  <a:outerShdw blurRad="38100" dist="38100" dir="2700000" algn="tl">
                    <a:srgbClr val="000000">
                      <a:alpha val="43137"/>
                    </a:srgbClr>
                  </a:outerShdw>
                </a:effectLst>
              </a:rPr>
              <a:t>code</a:t>
            </a:r>
            <a:endParaRPr lang="ko-KR" altLang="en-US"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52428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Limitations</a:t>
            </a:r>
            <a:endParaRPr lang="es-ES" dirty="0"/>
          </a:p>
        </p:txBody>
      </p:sp>
      <p:sp>
        <p:nvSpPr>
          <p:cNvPr id="3" name="내용 개체 틀 2"/>
          <p:cNvSpPr>
            <a:spLocks noGrp="1"/>
          </p:cNvSpPr>
          <p:nvPr>
            <p:ph idx="1"/>
          </p:nvPr>
        </p:nvSpPr>
        <p:spPr>
          <a:xfrm>
            <a:off x="1097280" y="1969448"/>
            <a:ext cx="10058400" cy="4044078"/>
          </a:xfrm>
        </p:spPr>
        <p:txBody>
          <a:bodyPr>
            <a:noAutofit/>
          </a:bodyPr>
          <a:lstStyle/>
          <a:p>
            <a:pPr marL="0" indent="0">
              <a:buNone/>
            </a:pPr>
            <a:r>
              <a:rPr lang="en-US" sz="1600" dirty="0" smtClean="0"/>
              <a:t>0. not smooth and o</a:t>
            </a:r>
            <a:r>
              <a:rPr lang="en-US" altLang="ko-KR" sz="1600" dirty="0" smtClean="0"/>
              <a:t>nly </a:t>
            </a:r>
            <a:r>
              <a:rPr lang="en-US" altLang="ko-KR" sz="1600" dirty="0"/>
              <a:t>fixed forms are allowed </a:t>
            </a:r>
            <a:r>
              <a:rPr lang="en-US" altLang="ko-KR" sz="1600" dirty="0" smtClean="0"/>
              <a:t>(and user should aware of those formats)</a:t>
            </a:r>
            <a:endParaRPr lang="en-US" sz="1600" dirty="0" smtClean="0"/>
          </a:p>
          <a:p>
            <a:pPr marL="0" indent="0">
              <a:buNone/>
            </a:pPr>
            <a:r>
              <a:rPr lang="en-US" sz="1600" dirty="0"/>
              <a:t>1</a:t>
            </a:r>
            <a:r>
              <a:rPr lang="en-US" sz="1600" dirty="0" smtClean="0"/>
              <a:t>. No way to fix your mistyped answer (@both txt and command prompt) </a:t>
            </a:r>
          </a:p>
          <a:p>
            <a:pPr marL="0" indent="0">
              <a:buNone/>
            </a:pPr>
            <a:r>
              <a:rPr lang="en-US" sz="1600" dirty="0"/>
              <a:t>2</a:t>
            </a:r>
            <a:r>
              <a:rPr lang="en-US" sz="1600" dirty="0" smtClean="0"/>
              <a:t>. </a:t>
            </a:r>
            <a:r>
              <a:rPr lang="en-US" altLang="ko-KR" sz="1600" dirty="0" smtClean="0"/>
              <a:t>No</a:t>
            </a:r>
            <a:r>
              <a:rPr lang="ko-KR" altLang="en-US" sz="1600" dirty="0" smtClean="0"/>
              <a:t> </a:t>
            </a:r>
            <a:r>
              <a:rPr lang="en-US" altLang="ko-KR" sz="1600" dirty="0" smtClean="0"/>
              <a:t>negative statements are allowed </a:t>
            </a:r>
          </a:p>
          <a:p>
            <a:pPr marL="0" indent="0">
              <a:buNone/>
            </a:pPr>
            <a:r>
              <a:rPr lang="en-US" altLang="ko-KR" sz="1600" dirty="0"/>
              <a:t>3</a:t>
            </a:r>
            <a:r>
              <a:rPr lang="en-US" altLang="ko-KR" sz="1600" dirty="0" smtClean="0"/>
              <a:t>. Only storing the weird conversations, not revising</a:t>
            </a:r>
            <a:endParaRPr lang="en-US" altLang="ko-KR" sz="1600" dirty="0"/>
          </a:p>
          <a:p>
            <a:pPr marL="0" indent="0">
              <a:buNone/>
            </a:pPr>
            <a:r>
              <a:rPr lang="en-US" altLang="ko-KR" sz="1600" dirty="0"/>
              <a:t>4</a:t>
            </a:r>
            <a:r>
              <a:rPr lang="en-US" altLang="ko-KR" sz="1600" dirty="0" smtClean="0"/>
              <a:t>. No plural subject allowed</a:t>
            </a:r>
          </a:p>
          <a:p>
            <a:pPr marL="0" indent="0">
              <a:buNone/>
            </a:pPr>
            <a:r>
              <a:rPr lang="en-US" altLang="ko-KR" sz="1600" dirty="0"/>
              <a:t>5</a:t>
            </a:r>
            <a:r>
              <a:rPr lang="en-US" altLang="ko-KR" sz="1600" dirty="0" smtClean="0"/>
              <a:t>. Handling cases of subject is hard</a:t>
            </a:r>
          </a:p>
          <a:p>
            <a:pPr marL="0" indent="0">
              <a:buNone/>
            </a:pPr>
            <a:r>
              <a:rPr lang="en-US" altLang="ko-KR" sz="1600" dirty="0"/>
              <a:t>6</a:t>
            </a:r>
            <a:r>
              <a:rPr lang="en-US" altLang="ko-KR" sz="1600" dirty="0" smtClean="0"/>
              <a:t>. Cannot differentiate </a:t>
            </a:r>
            <a:r>
              <a:rPr lang="en-US" altLang="ko-KR" sz="1600" dirty="0" err="1" smtClean="0"/>
              <a:t>jame|s</a:t>
            </a:r>
            <a:r>
              <a:rPr lang="en-US" altLang="ko-KR" sz="1600" dirty="0" smtClean="0"/>
              <a:t>| and </a:t>
            </a:r>
            <a:r>
              <a:rPr lang="en-US" altLang="ko-KR" sz="1600" dirty="0" err="1" smtClean="0"/>
              <a:t>apple|s</a:t>
            </a:r>
            <a:r>
              <a:rPr lang="en-US" altLang="ko-KR" sz="1600" dirty="0" smtClean="0"/>
              <a:t>|</a:t>
            </a:r>
          </a:p>
          <a:p>
            <a:pPr marL="0" indent="0">
              <a:buNone/>
            </a:pPr>
            <a:r>
              <a:rPr lang="en-US" altLang="ko-KR" sz="1600" dirty="0" smtClean="0"/>
              <a:t>7. Two verbs are not allowed</a:t>
            </a:r>
          </a:p>
          <a:p>
            <a:pPr marL="0" indent="0">
              <a:buNone/>
            </a:pPr>
            <a:r>
              <a:rPr lang="en-US" altLang="ko-KR" sz="1600" dirty="0"/>
              <a:t>8</a:t>
            </a:r>
            <a:r>
              <a:rPr lang="en-US" altLang="ko-KR" sz="1600" dirty="0" smtClean="0"/>
              <a:t>. Verbs that have same format, different tense cause “thinking” message</a:t>
            </a:r>
          </a:p>
          <a:p>
            <a:pPr marL="0" indent="0">
              <a:buNone/>
            </a:pPr>
            <a:r>
              <a:rPr lang="en-US" altLang="ko-KR" sz="1600" dirty="0"/>
              <a:t>9</a:t>
            </a:r>
            <a:r>
              <a:rPr lang="en-US" altLang="ko-KR" sz="1600" dirty="0" smtClean="0"/>
              <a:t>. Cannot  reflect the tone of auxiliary verbs </a:t>
            </a:r>
          </a:p>
        </p:txBody>
      </p:sp>
    </p:spTree>
    <p:extLst>
      <p:ext uri="{BB962C8B-B14F-4D97-AF65-F5344CB8AC3E}">
        <p14:creationId xmlns:p14="http://schemas.microsoft.com/office/powerpoint/2010/main" val="1028875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647" y="2059305"/>
            <a:ext cx="4724870" cy="4000500"/>
          </a:xfrm>
        </p:spPr>
      </p:pic>
      <p:pic>
        <p:nvPicPr>
          <p:cNvPr id="1026" name="Picture 2" descr="Image result for racter chatb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655" y="2438717"/>
            <a:ext cx="5092982" cy="286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en-US" altLang="ko-KR" dirty="0"/>
          </a:p>
          <a:p>
            <a:endParaRPr lang="en-US" altLang="ko-KR" dirty="0"/>
          </a:p>
        </p:txBody>
      </p:sp>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6358" y="2557679"/>
            <a:ext cx="3880258" cy="2599470"/>
          </a:xfrm>
          <a:prstGeom prst="rect">
            <a:avLst/>
          </a:prstGeom>
        </p:spPr>
      </p:pic>
      <p:pic>
        <p:nvPicPr>
          <p:cNvPr id="9"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775" y="2563174"/>
            <a:ext cx="4615048" cy="2593975"/>
          </a:xfrm>
          <a:prstGeom prst="rect">
            <a:avLst/>
          </a:prstGeom>
        </p:spPr>
      </p:pic>
    </p:spTree>
    <p:extLst>
      <p:ext uri="{BB962C8B-B14F-4D97-AF65-F5344CB8AC3E}">
        <p14:creationId xmlns:p14="http://schemas.microsoft.com/office/powerpoint/2010/main" val="3155157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Current Work in NPL</a:t>
            </a:r>
            <a:endParaRPr lang="ko-KR" altLang="en-US" dirty="0"/>
          </a:p>
        </p:txBody>
      </p:sp>
      <p:sp>
        <p:nvSpPr>
          <p:cNvPr id="3" name="내용 개체 틀 2"/>
          <p:cNvSpPr>
            <a:spLocks noGrp="1"/>
          </p:cNvSpPr>
          <p:nvPr>
            <p:ph idx="1"/>
          </p:nvPr>
        </p:nvSpPr>
        <p:spPr>
          <a:xfrm>
            <a:off x="1097280" y="1931459"/>
            <a:ext cx="10058400" cy="4023360"/>
          </a:xfrm>
        </p:spPr>
        <p:txBody>
          <a:bodyPr/>
          <a:lstStyle/>
          <a:p>
            <a:r>
              <a:rPr lang="en-US" altLang="ko-KR" dirty="0"/>
              <a:t>- Spam </a:t>
            </a:r>
            <a:r>
              <a:rPr lang="en-US" altLang="ko-KR" dirty="0" smtClean="0"/>
              <a:t>filtering</a:t>
            </a:r>
            <a:endParaRPr lang="en-US" altLang="ko-KR" dirty="0"/>
          </a:p>
          <a:p>
            <a:r>
              <a:rPr lang="en-US" altLang="ko-KR" dirty="0"/>
              <a:t>- Virtual agents in websites</a:t>
            </a:r>
          </a:p>
          <a:p>
            <a:r>
              <a:rPr lang="en-US" altLang="ko-KR" dirty="0" smtClean="0"/>
              <a:t>- </a:t>
            </a:r>
            <a:r>
              <a:rPr lang="en-US" altLang="ko-KR" dirty="0"/>
              <a:t>Email parsing</a:t>
            </a:r>
          </a:p>
          <a:p>
            <a:r>
              <a:rPr lang="en-US" altLang="ko-KR" dirty="0" smtClean="0"/>
              <a:t>- </a:t>
            </a:r>
            <a:r>
              <a:rPr lang="en-US" altLang="ko-KR" dirty="0"/>
              <a:t>Sentiment analysis</a:t>
            </a:r>
          </a:p>
          <a:p>
            <a:r>
              <a:rPr lang="en-US" altLang="ko-KR" dirty="0" smtClean="0"/>
              <a:t>- </a:t>
            </a:r>
            <a:r>
              <a:rPr lang="en-US" altLang="ko-KR" dirty="0"/>
              <a:t>IBM’s Watson</a:t>
            </a:r>
            <a:endParaRPr lang="ko-KR" altLang="en-US" dirty="0"/>
          </a:p>
        </p:txBody>
      </p:sp>
    </p:spTree>
    <p:extLst>
      <p:ext uri="{BB962C8B-B14F-4D97-AF65-F5344CB8AC3E}">
        <p14:creationId xmlns:p14="http://schemas.microsoft.com/office/powerpoint/2010/main" val="1323040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marL="0" indent="0">
              <a:buNone/>
            </a:pPr>
            <a:r>
              <a:rPr lang="en-US" altLang="ko-KR" dirty="0"/>
              <a:t>Purpose of this lab</a:t>
            </a:r>
          </a:p>
          <a:p>
            <a:r>
              <a:rPr lang="en-US" altLang="ko-KR" dirty="0"/>
              <a:t>- String class</a:t>
            </a:r>
          </a:p>
          <a:p>
            <a:r>
              <a:rPr lang="en-US" altLang="ko-KR" dirty="0"/>
              <a:t>- If statement</a:t>
            </a:r>
          </a:p>
          <a:p>
            <a:r>
              <a:rPr lang="en-US" altLang="ko-KR" dirty="0" smtClean="0"/>
              <a:t>(+) Switch </a:t>
            </a:r>
            <a:r>
              <a:rPr lang="en-US" altLang="ko-KR" dirty="0"/>
              <a:t>- case statement</a:t>
            </a:r>
          </a:p>
        </p:txBody>
      </p:sp>
    </p:spTree>
    <p:extLst>
      <p:ext uri="{BB962C8B-B14F-4D97-AF65-F5344CB8AC3E}">
        <p14:creationId xmlns:p14="http://schemas.microsoft.com/office/powerpoint/2010/main" val="222035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추억">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898</TotalTime>
  <Words>1397</Words>
  <Application>Microsoft Macintosh PowerPoint</Application>
  <PresentationFormat>Widescreen</PresentationFormat>
  <Paragraphs>184</Paragraphs>
  <Slides>52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American Typewriter</vt:lpstr>
      <vt:lpstr>Calibri</vt:lpstr>
      <vt:lpstr>Calibri Light</vt:lpstr>
      <vt:lpstr>Wingdings</vt:lpstr>
      <vt:lpstr>맑은 고딕</vt:lpstr>
      <vt:lpstr>추억</vt:lpstr>
      <vt:lpstr>Magpie ChatBot Lab</vt:lpstr>
      <vt:lpstr>Contents</vt:lpstr>
      <vt:lpstr>Introduction</vt:lpstr>
      <vt:lpstr>PowerPoint Presentation</vt:lpstr>
      <vt:lpstr>PowerPoint Presentation</vt:lpstr>
      <vt:lpstr>PowerPoint Presentation</vt:lpstr>
      <vt:lpstr>PowerPoint Presentation</vt:lpstr>
      <vt:lpstr>Current Work in NPL</vt:lpstr>
      <vt:lpstr>PowerPoint Presentation</vt:lpstr>
      <vt:lpstr>&lt;Activity1&gt;</vt:lpstr>
      <vt:lpstr>Activity 1 - Exploration</vt:lpstr>
      <vt:lpstr>PowerPoint Presentation</vt:lpstr>
      <vt:lpstr>Activity 1 - Question</vt:lpstr>
      <vt:lpstr>&lt;Activity2&gt;</vt:lpstr>
      <vt:lpstr>Activity 2</vt:lpstr>
      <vt:lpstr>PowerPoint Presentation</vt:lpstr>
      <vt:lpstr>Activity 2 - Exploration</vt:lpstr>
      <vt:lpstr>Activity 2 - Exercise </vt:lpstr>
      <vt:lpstr>PowerPoint Presentation</vt:lpstr>
      <vt:lpstr>PowerPoint Presentation</vt:lpstr>
      <vt:lpstr>trim() - String class method</vt:lpstr>
      <vt:lpstr>PowerPoint Presentation</vt:lpstr>
      <vt:lpstr>PowerPoint Presentation</vt:lpstr>
      <vt:lpstr>PowerPoint Presentation</vt:lpstr>
      <vt:lpstr>PowerPoint Presentation</vt:lpstr>
      <vt:lpstr>Activity 2 - Question</vt:lpstr>
      <vt:lpstr>&lt;Activity3&gt;</vt:lpstr>
      <vt:lpstr>Activity 3-Exploration</vt:lpstr>
      <vt:lpstr>PowerPoint Presentation</vt:lpstr>
      <vt:lpstr> </vt:lpstr>
      <vt:lpstr> Activity 3-Exploration</vt:lpstr>
      <vt:lpstr> </vt:lpstr>
      <vt:lpstr> </vt:lpstr>
      <vt:lpstr>Activity 3-Exercise</vt:lpstr>
      <vt:lpstr> </vt:lpstr>
      <vt:lpstr>&lt;Activity4&gt;</vt:lpstr>
      <vt:lpstr>Activity 4 - Exploration</vt:lpstr>
      <vt:lpstr>Activity 4 - Exercises </vt:lpstr>
      <vt:lpstr>PowerPoint Presentation</vt:lpstr>
      <vt:lpstr>PowerPoint Presentation</vt:lpstr>
      <vt:lpstr>PowerPoint Presentation</vt:lpstr>
      <vt:lpstr>PowerPoint Presentation</vt:lpstr>
      <vt:lpstr>PowerPoint Presentation</vt:lpstr>
      <vt:lpstr>PowerPoint Presentation</vt:lpstr>
      <vt:lpstr>&lt;Activity5&gt;</vt:lpstr>
      <vt:lpstr>Activity 5</vt:lpstr>
      <vt:lpstr>PowerPoint Presentation</vt:lpstr>
      <vt:lpstr>PowerPoint Presentation</vt:lpstr>
      <vt:lpstr>3. Problems </vt:lpstr>
      <vt:lpstr>4. A New Chat Bot </vt:lpstr>
      <vt:lpstr>PowerPoint Presentation</vt:lpstr>
      <vt:lpstr>Limitations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멕파이</dc:title>
  <dc:creator>태준 엄</dc:creator>
  <cp:lastModifiedBy>jihyun jeon</cp:lastModifiedBy>
  <cp:revision>74</cp:revision>
  <dcterms:created xsi:type="dcterms:W3CDTF">2018-04-08T14:50:51Z</dcterms:created>
  <dcterms:modified xsi:type="dcterms:W3CDTF">2018-04-10T00:10:37Z</dcterms:modified>
</cp:coreProperties>
</file>