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OpenSans-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siderintelligence.com/insights/healthcare-industr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d51bea9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d51bea9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patient population I looked that was patients with chronic illnesses.</a:t>
            </a:r>
            <a:endParaRPr/>
          </a:p>
          <a:p>
            <a:pPr indent="0" lvl="0" marL="0" rtl="0" algn="l">
              <a:spcBef>
                <a:spcPts val="0"/>
              </a:spcBef>
              <a:spcAft>
                <a:spcPts val="0"/>
              </a:spcAft>
              <a:buNone/>
            </a:pPr>
            <a:r>
              <a:rPr lang="en"/>
              <a:t>I wondered if the more chronic illness a person has, are they more susceptible for fraud as something providers </a:t>
            </a:r>
            <a:r>
              <a:rPr lang="en"/>
              <a:t>would</a:t>
            </a:r>
            <a:r>
              <a:rPr lang="en"/>
              <a:t> use against them to charge for more services along with higher reimbursements?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patient dataset, there seems to be a significant amount of patients with at least 2+ chronic illnesses.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c238ebe00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c238ebe00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comparison of avg costs for patients by # of chronic illnesses, it seems like in general fraud providers charge more per claim across the board but having more chronic conditions does not </a:t>
            </a:r>
            <a:r>
              <a:rPr lang="en"/>
              <a:t>necessarily</a:t>
            </a:r>
            <a:r>
              <a:rPr lang="en"/>
              <a:t> mean that the difference will be greater for patients with more chronic conditions.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c238ebe00_0_3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c238ebe00_0_3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I looked into provider specific trends to see if there was some characteristic would indicate fraud. Here we see the </a:t>
            </a:r>
            <a:r>
              <a:rPr lang="en"/>
              <a:t>relationship</a:t>
            </a:r>
            <a:r>
              <a:rPr lang="en"/>
              <a:t> bw the number of patients and physicians for each provider. The providers that have relatively small # of physicians but very high patient count are more likely to be fraud. This might be an indication of providers who duplicate their patient claims (a provider with less than 20 physicians that have 2500 patients seem highly suspicious)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c238ebe00_0_3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c238ebe00_0_3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then looking at the claims for each patient, I looked for instances where a patient had more than 1 claim that was for the same amount and added up per provider how many patients they charged the same amount more that once.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chart here shows the top 100 providers who had the most amount of duplicate patient claims by claim amount. The x axis here is by rank so the first point is the #1 provider who had almost 700 different patients with duplicate claims. Not all instances where a patient gets billed twice is fake, perhaps the </a:t>
            </a:r>
            <a:r>
              <a:rPr lang="en"/>
              <a:t>patient</a:t>
            </a:r>
            <a:r>
              <a:rPr lang="en"/>
              <a:t> made 2 separate visits and they happen to cost the same amount but providers who have very high instances of this would indicate suspicious activity and I think this plot proves that point.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c238ebe00_0_3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c238ebe00_0_3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c238ebe00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c238ebe00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US healthcare industry is massive - </a:t>
            </a:r>
            <a:r>
              <a:rPr lang="en" u="sng">
                <a:solidFill>
                  <a:schemeClr val="hlink"/>
                </a:solidFill>
                <a:hlinkClick r:id="rId2"/>
              </a:rPr>
              <a:t>https://www.insiderintelligence.com/insights/healthcare-industry/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an undisputed reality that some of these claims are fraudulent. Although they constitute only a small fraction, those fraudulent claims carry a very high price tag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c238ebe00_0_2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c238ebe00_0_2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https://www.fbi.gov/scams-and-safety/common-scams-and-crimes/health-care-fraud#:~:text=Health%20care%20fraud%20is%20not,medical%20procedures%2C%20and%20increase%20taxes.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c238ebe00_0_3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c238ebe00_0_3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c238ebe00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c238ebe00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c238ebe00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c238ebe00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distribution of patient claims, within each individual claim; providers that are flagged as fraud on avg make more diagnoses per claim, add more procedures per claim. With each diagnosis and procedure</a:t>
            </a:r>
            <a:r>
              <a:rPr lang="en"/>
              <a:t>, it is clear that the claims associated with potentially fraudulent providers are costly to both insurers and patients, with higher average claim reimbursements.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c238ebe00_0_2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c238ebe00_0_2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looking at the general cost and claim process behavior amongst providers flagged as fraud vs. no fraud, there seems to be pretty clear signs that there is something these fraud flagged providers do as they seem to be processing more claims, more diagnosis &amp; procedures per each claim, and making more money per claim.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 wanted to take a look at the patient data to see if I could find any trends that would indicate whether or not there are certain populations that are more susceptible to fall victim to healthcare fraud. And if there were, that would be beneficial information for insurance companies for better fraud detection training but also for patients, for greater awareness.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Looking at the patient dataset, there are high number of claims for people age 66-90, Age 65 is also when seniors qualify for Medicare. In general, the elderly population are susceptible to fraud and with such a high spike in claims for this age group, I wanted to see if there was any indication that fraud providers were targeting them.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c238ebe00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c238ebe00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know that on avg, fraud providers file higher reimbursement per claim, processing more diagnosis codes and procedures codes. Inpatient claims were especially higher, so did that mean longer hospital stays?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metric I looked at was # of days admitted. I wanted to see if there was any visible difference between fraud and non fraud providers - to see if they were either falsifying the # of days patients were hospitalized.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view is split up to compare age groups younger than 65 and older than 65. In either cases, there doesnt seem to be a significant difference amongst the avg # of days admitted between fraud and non fraud providers.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c238ebe00_0_2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c238ebe00_0_2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wanted to see if fraud providers target older patients, by either duplicating their claims or faking their data - and if so, there would be higher distribution of older patients for these fraud providers.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left is the relationship for each provider, for the # of patients they have; what % of their patients are 65+.</a:t>
            </a:r>
            <a:endParaRPr/>
          </a:p>
          <a:p>
            <a:pPr indent="0" lvl="0" marL="0" rtl="0" algn="l">
              <a:spcBef>
                <a:spcPts val="0"/>
              </a:spcBef>
              <a:spcAft>
                <a:spcPts val="0"/>
              </a:spcAft>
              <a:buNone/>
            </a:pPr>
            <a:r>
              <a:rPr lang="en"/>
              <a:t>It seems for non fraud providers, the distribution varies amongst providers; you have some that have few older </a:t>
            </a:r>
            <a:r>
              <a:rPr lang="en"/>
              <a:t>patients and some that have higher amounts. For fraud providers, they seem to have some concentration in the higher percentages.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What’s more interesting is thought the # of Patients, have a very large # of patients seems to be an indicator of fraud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then on the right, instead of %, we see the same view in counts; and it pretty much paints the same picture; it seems like the stronger indication of fraud here is that these providers just have more patients which may be an indication of faked or duplicate claims.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rot="10800000">
            <a:off x="348325" y="150"/>
            <a:ext cx="7153800" cy="5143500"/>
          </a:xfrm>
          <a:prstGeom prst="parallelogram">
            <a:avLst>
              <a:gd fmla="val 25000" name="adj"/>
            </a:avLst>
          </a:prstGeom>
          <a:solidFill>
            <a:srgbClr val="E7E6E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3"/>
          <p:cNvSpPr/>
          <p:nvPr/>
        </p:nvSpPr>
        <p:spPr>
          <a:xfrm rot="10800000">
            <a:off x="11" y="25"/>
            <a:ext cx="7153800" cy="5143500"/>
          </a:xfrm>
          <a:prstGeom prst="parallelogram">
            <a:avLst>
              <a:gd fmla="val 25000" name="adj"/>
            </a:avLst>
          </a:prstGeom>
          <a:solidFill>
            <a:srgbClr val="40546A"/>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3"/>
          <p:cNvSpPr/>
          <p:nvPr/>
        </p:nvSpPr>
        <p:spPr>
          <a:xfrm flipH="1" rot="10800000">
            <a:off x="0" y="25"/>
            <a:ext cx="2349600" cy="5143500"/>
          </a:xfrm>
          <a:prstGeom prst="rtTriangle">
            <a:avLst/>
          </a:prstGeom>
          <a:solidFill>
            <a:srgbClr val="4054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95774" y="2577426"/>
            <a:ext cx="27600" cy="196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ph type="ctrTitle"/>
          </p:nvPr>
        </p:nvSpPr>
        <p:spPr>
          <a:xfrm>
            <a:off x="751200" y="2577425"/>
            <a:ext cx="5053500" cy="13464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FFFFFF"/>
              </a:buClr>
              <a:buSzPts val="3600"/>
              <a:buNone/>
              <a:defRPr b="1" sz="3600">
                <a:solidFill>
                  <a:srgbClr val="FFFFFF"/>
                </a:solidFill>
              </a:defRPr>
            </a:lvl1pPr>
            <a:lvl2pPr lvl="1" rtl="0" algn="l">
              <a:lnSpc>
                <a:spcPct val="100000"/>
              </a:lnSpc>
              <a:spcBef>
                <a:spcPts val="0"/>
              </a:spcBef>
              <a:spcAft>
                <a:spcPts val="0"/>
              </a:spcAft>
              <a:buClr>
                <a:srgbClr val="FFFFFF"/>
              </a:buClr>
              <a:buSzPts val="3600"/>
              <a:buNone/>
              <a:defRPr b="1" sz="3600">
                <a:solidFill>
                  <a:srgbClr val="FFFFFF"/>
                </a:solidFill>
              </a:defRPr>
            </a:lvl2pPr>
            <a:lvl3pPr lvl="2" rtl="0" algn="l">
              <a:lnSpc>
                <a:spcPct val="100000"/>
              </a:lnSpc>
              <a:spcBef>
                <a:spcPts val="0"/>
              </a:spcBef>
              <a:spcAft>
                <a:spcPts val="0"/>
              </a:spcAft>
              <a:buClr>
                <a:srgbClr val="FFFFFF"/>
              </a:buClr>
              <a:buSzPts val="3600"/>
              <a:buNone/>
              <a:defRPr b="1" sz="3600">
                <a:solidFill>
                  <a:srgbClr val="FFFFFF"/>
                </a:solidFill>
              </a:defRPr>
            </a:lvl3pPr>
            <a:lvl4pPr lvl="3" rtl="0" algn="l">
              <a:lnSpc>
                <a:spcPct val="100000"/>
              </a:lnSpc>
              <a:spcBef>
                <a:spcPts val="0"/>
              </a:spcBef>
              <a:spcAft>
                <a:spcPts val="0"/>
              </a:spcAft>
              <a:buClr>
                <a:srgbClr val="FFFFFF"/>
              </a:buClr>
              <a:buSzPts val="3600"/>
              <a:buNone/>
              <a:defRPr b="1" sz="3600">
                <a:solidFill>
                  <a:srgbClr val="FFFFFF"/>
                </a:solidFill>
              </a:defRPr>
            </a:lvl4pPr>
            <a:lvl5pPr lvl="4" rtl="0" algn="l">
              <a:lnSpc>
                <a:spcPct val="100000"/>
              </a:lnSpc>
              <a:spcBef>
                <a:spcPts val="0"/>
              </a:spcBef>
              <a:spcAft>
                <a:spcPts val="0"/>
              </a:spcAft>
              <a:buClr>
                <a:srgbClr val="FFFFFF"/>
              </a:buClr>
              <a:buSzPts val="3600"/>
              <a:buNone/>
              <a:defRPr b="1" sz="3600">
                <a:solidFill>
                  <a:srgbClr val="FFFFFF"/>
                </a:solidFill>
              </a:defRPr>
            </a:lvl5pPr>
            <a:lvl6pPr lvl="5" rtl="0" algn="l">
              <a:lnSpc>
                <a:spcPct val="100000"/>
              </a:lnSpc>
              <a:spcBef>
                <a:spcPts val="0"/>
              </a:spcBef>
              <a:spcAft>
                <a:spcPts val="0"/>
              </a:spcAft>
              <a:buClr>
                <a:srgbClr val="FFFFFF"/>
              </a:buClr>
              <a:buSzPts val="3600"/>
              <a:buNone/>
              <a:defRPr b="1" sz="3600">
                <a:solidFill>
                  <a:srgbClr val="FFFFFF"/>
                </a:solidFill>
              </a:defRPr>
            </a:lvl6pPr>
            <a:lvl7pPr lvl="6" rtl="0" algn="l">
              <a:lnSpc>
                <a:spcPct val="100000"/>
              </a:lnSpc>
              <a:spcBef>
                <a:spcPts val="0"/>
              </a:spcBef>
              <a:spcAft>
                <a:spcPts val="0"/>
              </a:spcAft>
              <a:buClr>
                <a:srgbClr val="FFFFFF"/>
              </a:buClr>
              <a:buSzPts val="3600"/>
              <a:buNone/>
              <a:defRPr b="1" sz="3600">
                <a:solidFill>
                  <a:srgbClr val="FFFFFF"/>
                </a:solidFill>
              </a:defRPr>
            </a:lvl7pPr>
            <a:lvl8pPr lvl="7" rtl="0" algn="l">
              <a:lnSpc>
                <a:spcPct val="100000"/>
              </a:lnSpc>
              <a:spcBef>
                <a:spcPts val="0"/>
              </a:spcBef>
              <a:spcAft>
                <a:spcPts val="0"/>
              </a:spcAft>
              <a:buClr>
                <a:srgbClr val="FFFFFF"/>
              </a:buClr>
              <a:buSzPts val="3600"/>
              <a:buNone/>
              <a:defRPr b="1" sz="3600">
                <a:solidFill>
                  <a:srgbClr val="FFFFFF"/>
                </a:solidFill>
              </a:defRPr>
            </a:lvl8pPr>
            <a:lvl9pPr lvl="8" rtl="0" algn="l">
              <a:lnSpc>
                <a:spcPct val="100000"/>
              </a:lnSpc>
              <a:spcBef>
                <a:spcPts val="0"/>
              </a:spcBef>
              <a:spcAft>
                <a:spcPts val="0"/>
              </a:spcAft>
              <a:buClr>
                <a:srgbClr val="FFFFFF"/>
              </a:buClr>
              <a:buSzPts val="3600"/>
              <a:buNone/>
              <a:defRPr b="1" sz="3600">
                <a:solidFill>
                  <a:srgbClr val="FFFFFF"/>
                </a:solidFill>
              </a:defRPr>
            </a:lvl9pPr>
          </a:lstStyle>
          <a:p/>
        </p:txBody>
      </p:sp>
      <p:sp>
        <p:nvSpPr>
          <p:cNvPr id="89" name="Google Shape;89;p13"/>
          <p:cNvSpPr txBox="1"/>
          <p:nvPr>
            <p:ph idx="1" type="subTitle"/>
          </p:nvPr>
        </p:nvSpPr>
        <p:spPr>
          <a:xfrm>
            <a:off x="751200" y="3988525"/>
            <a:ext cx="5053500" cy="5502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1800"/>
              <a:buNone/>
              <a:defRPr sz="1800">
                <a:solidFill>
                  <a:srgbClr val="FFFFFF"/>
                </a:solidFill>
              </a:defRPr>
            </a:lvl1pPr>
            <a:lvl2pPr lvl="1" rtl="0" algn="l">
              <a:lnSpc>
                <a:spcPct val="100000"/>
              </a:lnSpc>
              <a:spcBef>
                <a:spcPts val="0"/>
              </a:spcBef>
              <a:spcAft>
                <a:spcPts val="0"/>
              </a:spcAft>
              <a:buClr>
                <a:srgbClr val="FFFFFF"/>
              </a:buClr>
              <a:buSzPts val="1800"/>
              <a:buNone/>
              <a:defRPr sz="1800">
                <a:solidFill>
                  <a:srgbClr val="FFFFFF"/>
                </a:solidFill>
              </a:defRPr>
            </a:lvl2pPr>
            <a:lvl3pPr lvl="2" rtl="0" algn="l">
              <a:lnSpc>
                <a:spcPct val="100000"/>
              </a:lnSpc>
              <a:spcBef>
                <a:spcPts val="0"/>
              </a:spcBef>
              <a:spcAft>
                <a:spcPts val="0"/>
              </a:spcAft>
              <a:buClr>
                <a:srgbClr val="FFFFFF"/>
              </a:buClr>
              <a:buSzPts val="1800"/>
              <a:buNone/>
              <a:defRPr sz="1800">
                <a:solidFill>
                  <a:srgbClr val="FFFFFF"/>
                </a:solidFill>
              </a:defRPr>
            </a:lvl3pPr>
            <a:lvl4pPr lvl="3" rtl="0" algn="l">
              <a:lnSpc>
                <a:spcPct val="100000"/>
              </a:lnSpc>
              <a:spcBef>
                <a:spcPts val="0"/>
              </a:spcBef>
              <a:spcAft>
                <a:spcPts val="0"/>
              </a:spcAft>
              <a:buClr>
                <a:srgbClr val="FFFFFF"/>
              </a:buClr>
              <a:buSzPts val="1800"/>
              <a:buNone/>
              <a:defRPr sz="1800">
                <a:solidFill>
                  <a:srgbClr val="FFFFFF"/>
                </a:solidFill>
              </a:defRPr>
            </a:lvl4pPr>
            <a:lvl5pPr lvl="4" rtl="0" algn="l">
              <a:lnSpc>
                <a:spcPct val="100000"/>
              </a:lnSpc>
              <a:spcBef>
                <a:spcPts val="0"/>
              </a:spcBef>
              <a:spcAft>
                <a:spcPts val="0"/>
              </a:spcAft>
              <a:buClr>
                <a:srgbClr val="FFFFFF"/>
              </a:buClr>
              <a:buSzPts val="1800"/>
              <a:buNone/>
              <a:defRPr sz="1800">
                <a:solidFill>
                  <a:srgbClr val="FFFFFF"/>
                </a:solidFill>
              </a:defRPr>
            </a:lvl5pPr>
            <a:lvl6pPr lvl="5" rtl="0" algn="l">
              <a:lnSpc>
                <a:spcPct val="100000"/>
              </a:lnSpc>
              <a:spcBef>
                <a:spcPts val="0"/>
              </a:spcBef>
              <a:spcAft>
                <a:spcPts val="0"/>
              </a:spcAft>
              <a:buClr>
                <a:srgbClr val="FFFFFF"/>
              </a:buClr>
              <a:buSzPts val="1800"/>
              <a:buNone/>
              <a:defRPr sz="1800">
                <a:solidFill>
                  <a:srgbClr val="FFFFFF"/>
                </a:solidFill>
              </a:defRPr>
            </a:lvl6pPr>
            <a:lvl7pPr lvl="6" rtl="0" algn="l">
              <a:lnSpc>
                <a:spcPct val="100000"/>
              </a:lnSpc>
              <a:spcBef>
                <a:spcPts val="0"/>
              </a:spcBef>
              <a:spcAft>
                <a:spcPts val="0"/>
              </a:spcAft>
              <a:buClr>
                <a:srgbClr val="FFFFFF"/>
              </a:buClr>
              <a:buSzPts val="1800"/>
              <a:buNone/>
              <a:defRPr sz="1800">
                <a:solidFill>
                  <a:srgbClr val="FFFFFF"/>
                </a:solidFill>
              </a:defRPr>
            </a:lvl7pPr>
            <a:lvl8pPr lvl="7" rtl="0" algn="l">
              <a:lnSpc>
                <a:spcPct val="100000"/>
              </a:lnSpc>
              <a:spcBef>
                <a:spcPts val="0"/>
              </a:spcBef>
              <a:spcAft>
                <a:spcPts val="0"/>
              </a:spcAft>
              <a:buClr>
                <a:srgbClr val="FFFFFF"/>
              </a:buClr>
              <a:buSzPts val="1800"/>
              <a:buNone/>
              <a:defRPr sz="1800">
                <a:solidFill>
                  <a:srgbClr val="FFFFFF"/>
                </a:solidFill>
              </a:defRPr>
            </a:lvl8pPr>
            <a:lvl9pPr lvl="8" rtl="0" algn="l">
              <a:lnSpc>
                <a:spcPct val="100000"/>
              </a:lnSpc>
              <a:spcBef>
                <a:spcPts val="0"/>
              </a:spcBef>
              <a:spcAft>
                <a:spcPts val="0"/>
              </a:spcAft>
              <a:buClr>
                <a:srgbClr val="FFFFFF"/>
              </a:buClr>
              <a:buSzPts val="1800"/>
              <a:buNone/>
              <a:defRPr sz="1800">
                <a:solidFill>
                  <a:srgbClr val="FFFFFF"/>
                </a:solidFill>
              </a:defRPr>
            </a:lvl9pPr>
          </a:lstStyle>
          <a:p/>
        </p:txBody>
      </p:sp>
      <p:sp>
        <p:nvSpPr>
          <p:cNvPr id="90" name="Google Shape;9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434343"/>
                </a:solidFill>
              </a:defRPr>
            </a:lvl1pPr>
            <a:lvl2pPr lvl="1" rtl="0" algn="r">
              <a:lnSpc>
                <a:spcPct val="100000"/>
              </a:lnSpc>
              <a:spcAft>
                <a:spcPts val="0"/>
              </a:spcAft>
              <a:buNone/>
              <a:defRPr sz="1000">
                <a:solidFill>
                  <a:srgbClr val="434343"/>
                </a:solidFill>
              </a:defRPr>
            </a:lvl2pPr>
            <a:lvl3pPr lvl="2" rtl="0" algn="r">
              <a:lnSpc>
                <a:spcPct val="100000"/>
              </a:lnSpc>
              <a:spcAft>
                <a:spcPts val="0"/>
              </a:spcAft>
              <a:buNone/>
              <a:defRPr sz="1000">
                <a:solidFill>
                  <a:srgbClr val="434343"/>
                </a:solidFill>
              </a:defRPr>
            </a:lvl3pPr>
            <a:lvl4pPr lvl="3" rtl="0" algn="r">
              <a:lnSpc>
                <a:spcPct val="100000"/>
              </a:lnSpc>
              <a:spcAft>
                <a:spcPts val="0"/>
              </a:spcAft>
              <a:buNone/>
              <a:defRPr sz="1000">
                <a:solidFill>
                  <a:srgbClr val="434343"/>
                </a:solidFill>
              </a:defRPr>
            </a:lvl4pPr>
            <a:lvl5pPr lvl="4" rtl="0" algn="r">
              <a:lnSpc>
                <a:spcPct val="100000"/>
              </a:lnSpc>
              <a:spcAft>
                <a:spcPts val="0"/>
              </a:spcAft>
              <a:buNone/>
              <a:defRPr sz="1000">
                <a:solidFill>
                  <a:srgbClr val="434343"/>
                </a:solidFill>
              </a:defRPr>
            </a:lvl5pPr>
            <a:lvl6pPr lvl="5" rtl="0" algn="r">
              <a:lnSpc>
                <a:spcPct val="100000"/>
              </a:lnSpc>
              <a:spcAft>
                <a:spcPts val="0"/>
              </a:spcAft>
              <a:buNone/>
              <a:defRPr sz="1000">
                <a:solidFill>
                  <a:srgbClr val="434343"/>
                </a:solidFill>
              </a:defRPr>
            </a:lvl6pPr>
            <a:lvl7pPr lvl="6" rtl="0" algn="r">
              <a:lnSpc>
                <a:spcPct val="100000"/>
              </a:lnSpc>
              <a:spcAft>
                <a:spcPts val="0"/>
              </a:spcAft>
              <a:buNone/>
              <a:defRPr sz="1000">
                <a:solidFill>
                  <a:srgbClr val="434343"/>
                </a:solidFill>
              </a:defRPr>
            </a:lvl7pPr>
            <a:lvl8pPr lvl="7" rtl="0" algn="r">
              <a:lnSpc>
                <a:spcPct val="100000"/>
              </a:lnSpc>
              <a:spcAft>
                <a:spcPts val="0"/>
              </a:spcAft>
              <a:buNone/>
              <a:defRPr sz="1000">
                <a:solidFill>
                  <a:srgbClr val="434343"/>
                </a:solidFill>
              </a:defRPr>
            </a:lvl8pPr>
            <a:lvl9pPr lvl="8" rtl="0"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751200" y="2577425"/>
            <a:ext cx="5053500" cy="1346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Healthcare Fraud</a:t>
            </a:r>
            <a:endParaRPr/>
          </a:p>
        </p:txBody>
      </p:sp>
      <p:sp>
        <p:nvSpPr>
          <p:cNvPr id="96" name="Google Shape;96;p14"/>
          <p:cNvSpPr txBox="1"/>
          <p:nvPr>
            <p:ph idx="1" type="subTitle"/>
          </p:nvPr>
        </p:nvSpPr>
        <p:spPr>
          <a:xfrm>
            <a:off x="751200" y="3988525"/>
            <a:ext cx="5053500" cy="55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rPr lang="en"/>
              <a:t>Hyejin Kim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7650" y="643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Patient EDA: Chronic Illnesses</a:t>
            </a:r>
            <a:endParaRPr/>
          </a:p>
        </p:txBody>
      </p:sp>
      <p:sp>
        <p:nvSpPr>
          <p:cNvPr id="160" name="Google Shape;160;p23"/>
          <p:cNvSpPr txBox="1"/>
          <p:nvPr>
            <p:ph idx="1" type="body"/>
          </p:nvPr>
        </p:nvSpPr>
        <p:spPr>
          <a:xfrm>
            <a:off x="727650" y="1308925"/>
            <a:ext cx="7688700" cy="3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Distribution of Patients and number of chronic illnesses</a:t>
            </a:r>
            <a:endParaRPr/>
          </a:p>
        </p:txBody>
      </p:sp>
      <p:pic>
        <p:nvPicPr>
          <p:cNvPr id="161" name="Google Shape;161;p23"/>
          <p:cNvPicPr preferRelativeResize="0"/>
          <p:nvPr/>
        </p:nvPicPr>
        <p:blipFill>
          <a:blip r:embed="rId3">
            <a:alphaModFix/>
          </a:blip>
          <a:stretch>
            <a:fillRect/>
          </a:stretch>
        </p:blipFill>
        <p:spPr>
          <a:xfrm>
            <a:off x="1636725" y="1779450"/>
            <a:ext cx="6365320" cy="313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663500" y="62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Are people with more chronic conditions targeted?</a:t>
            </a:r>
            <a:endParaRPr sz="1800"/>
          </a:p>
          <a:p>
            <a:pPr indent="0" lvl="0" marL="0" rtl="0" algn="l">
              <a:spcBef>
                <a:spcPts val="0"/>
              </a:spcBef>
              <a:spcAft>
                <a:spcPts val="0"/>
              </a:spcAft>
              <a:buNone/>
            </a:pPr>
            <a:r>
              <a:t/>
            </a:r>
            <a:endParaRPr/>
          </a:p>
        </p:txBody>
      </p:sp>
      <p:sp>
        <p:nvSpPr>
          <p:cNvPr id="167" name="Google Shape;167;p24"/>
          <p:cNvSpPr txBox="1"/>
          <p:nvPr>
            <p:ph idx="1" type="body"/>
          </p:nvPr>
        </p:nvSpPr>
        <p:spPr>
          <a:xfrm>
            <a:off x="663500" y="1331525"/>
            <a:ext cx="7688700" cy="3609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t>Providers with higher </a:t>
            </a:r>
            <a:r>
              <a:rPr lang="en"/>
              <a:t>likelihood</a:t>
            </a:r>
            <a:r>
              <a:rPr lang="en"/>
              <a:t> of fraud seem to have higher claim  amounts, but not it does not seem any higher with more chronic conditions</a:t>
            </a:r>
            <a:endParaRPr/>
          </a:p>
        </p:txBody>
      </p:sp>
      <p:pic>
        <p:nvPicPr>
          <p:cNvPr id="168" name="Google Shape;168;p24"/>
          <p:cNvPicPr preferRelativeResize="0"/>
          <p:nvPr/>
        </p:nvPicPr>
        <p:blipFill>
          <a:blip r:embed="rId3">
            <a:alphaModFix/>
          </a:blip>
          <a:stretch>
            <a:fillRect/>
          </a:stretch>
        </p:blipFill>
        <p:spPr>
          <a:xfrm>
            <a:off x="1835475" y="1862500"/>
            <a:ext cx="5132449" cy="315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61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Provider Trends: Signs of Duplicate Claims</a:t>
            </a:r>
            <a:endParaRPr/>
          </a:p>
        </p:txBody>
      </p:sp>
      <p:sp>
        <p:nvSpPr>
          <p:cNvPr id="174" name="Google Shape;174;p25"/>
          <p:cNvSpPr txBox="1"/>
          <p:nvPr>
            <p:ph idx="1" type="body"/>
          </p:nvPr>
        </p:nvSpPr>
        <p:spPr>
          <a:xfrm>
            <a:off x="663500" y="1331525"/>
            <a:ext cx="7688700" cy="36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Providers that are flagged as fraud have high patient to physician ratio</a:t>
            </a:r>
            <a:endParaRPr/>
          </a:p>
        </p:txBody>
      </p:sp>
      <p:pic>
        <p:nvPicPr>
          <p:cNvPr id="175" name="Google Shape;175;p25"/>
          <p:cNvPicPr preferRelativeResize="0"/>
          <p:nvPr/>
        </p:nvPicPr>
        <p:blipFill>
          <a:blip r:embed="rId3">
            <a:alphaModFix/>
          </a:blip>
          <a:stretch>
            <a:fillRect/>
          </a:stretch>
        </p:blipFill>
        <p:spPr>
          <a:xfrm>
            <a:off x="1585150" y="1692425"/>
            <a:ext cx="5011158" cy="314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7650" y="626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Provider Trends: Signs of Duplicate Claims</a:t>
            </a:r>
            <a:endParaRPr/>
          </a:p>
        </p:txBody>
      </p:sp>
      <p:sp>
        <p:nvSpPr>
          <p:cNvPr id="181" name="Google Shape;181;p26"/>
          <p:cNvSpPr txBox="1"/>
          <p:nvPr>
            <p:ph idx="1" type="body"/>
          </p:nvPr>
        </p:nvSpPr>
        <p:spPr>
          <a:xfrm>
            <a:off x="663500" y="1331525"/>
            <a:ext cx="7688700" cy="36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Providers with more duplicate patient claims are more likely to be flagged as fraud</a:t>
            </a:r>
            <a:endParaRPr/>
          </a:p>
        </p:txBody>
      </p:sp>
      <p:pic>
        <p:nvPicPr>
          <p:cNvPr id="182" name="Google Shape;182;p26"/>
          <p:cNvPicPr preferRelativeResize="0"/>
          <p:nvPr/>
        </p:nvPicPr>
        <p:blipFill>
          <a:blip r:embed="rId3">
            <a:alphaModFix/>
          </a:blip>
          <a:stretch>
            <a:fillRect/>
          </a:stretch>
        </p:blipFill>
        <p:spPr>
          <a:xfrm>
            <a:off x="1973025" y="1692425"/>
            <a:ext cx="5069658" cy="314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88" name="Google Shape;188;p27"/>
          <p:cNvSpPr txBox="1"/>
          <p:nvPr>
            <p:ph idx="1" type="body"/>
          </p:nvPr>
        </p:nvSpPr>
        <p:spPr>
          <a:xfrm>
            <a:off x="729450" y="1853850"/>
            <a:ext cx="7688700" cy="302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20202"/>
                </a:solidFill>
                <a:highlight>
                  <a:srgbClr val="FFFFFF"/>
                </a:highlight>
                <a:latin typeface="Open Sans"/>
                <a:ea typeface="Open Sans"/>
                <a:cs typeface="Open Sans"/>
                <a:sym typeface="Open Sans"/>
              </a:rPr>
              <a:t>There is strong evidence of potential fraudulent providers, processing more claims/diagnosis/procedures, thus leading to higher claims amounts.</a:t>
            </a:r>
            <a:endParaRPr>
              <a:solidFill>
                <a:srgbClr val="020202"/>
              </a:solidFill>
              <a:highlight>
                <a:srgbClr val="FFFFFF"/>
              </a:highlight>
              <a:latin typeface="Open Sans"/>
              <a:ea typeface="Open Sans"/>
              <a:cs typeface="Open Sans"/>
              <a:sym typeface="Open Sans"/>
            </a:endParaRPr>
          </a:p>
          <a:p>
            <a:pPr indent="0" lvl="0" marL="0" rtl="0" algn="l">
              <a:spcBef>
                <a:spcPts val="1200"/>
              </a:spcBef>
              <a:spcAft>
                <a:spcPts val="0"/>
              </a:spcAft>
              <a:buNone/>
            </a:pPr>
            <a:r>
              <a:rPr lang="en">
                <a:solidFill>
                  <a:srgbClr val="020202"/>
                </a:solidFill>
                <a:highlight>
                  <a:srgbClr val="FFFFFF"/>
                </a:highlight>
                <a:latin typeface="Open Sans"/>
                <a:ea typeface="Open Sans"/>
                <a:cs typeface="Open Sans"/>
                <a:sym typeface="Open Sans"/>
              </a:rPr>
              <a:t>There was no clear indication whether there are specific populations that fraud providers target, there is likely a more sophisticated approach so that they are not flagged as easily</a:t>
            </a:r>
            <a:endParaRPr>
              <a:solidFill>
                <a:srgbClr val="020202"/>
              </a:solidFill>
              <a:highlight>
                <a:srgbClr val="FFFFFF"/>
              </a:highlight>
              <a:latin typeface="Open Sans"/>
              <a:ea typeface="Open Sans"/>
              <a:cs typeface="Open Sans"/>
              <a:sym typeface="Open Sans"/>
            </a:endParaRPr>
          </a:p>
          <a:p>
            <a:pPr indent="0" lvl="0" marL="0" rtl="0" algn="l">
              <a:spcBef>
                <a:spcPts val="1200"/>
              </a:spcBef>
              <a:spcAft>
                <a:spcPts val="0"/>
              </a:spcAft>
              <a:buNone/>
            </a:pPr>
            <a:r>
              <a:rPr lang="en">
                <a:solidFill>
                  <a:srgbClr val="020202"/>
                </a:solidFill>
                <a:highlight>
                  <a:srgbClr val="FFFFFF"/>
                </a:highlight>
                <a:latin typeface="Open Sans"/>
                <a:ea typeface="Open Sans"/>
                <a:cs typeface="Open Sans"/>
                <a:sym typeface="Open Sans"/>
              </a:rPr>
              <a:t>One of the strongest indicators were high patient volumes, providers with more patient claims and patients had higher </a:t>
            </a:r>
            <a:r>
              <a:rPr lang="en">
                <a:solidFill>
                  <a:srgbClr val="020202"/>
                </a:solidFill>
                <a:highlight>
                  <a:srgbClr val="FFFFFF"/>
                </a:highlight>
                <a:latin typeface="Open Sans"/>
                <a:ea typeface="Open Sans"/>
                <a:cs typeface="Open Sans"/>
                <a:sym typeface="Open Sans"/>
              </a:rPr>
              <a:t>likelihood</a:t>
            </a:r>
            <a:r>
              <a:rPr lang="en">
                <a:solidFill>
                  <a:srgbClr val="020202"/>
                </a:solidFill>
                <a:highlight>
                  <a:srgbClr val="FFFFFF"/>
                </a:highlight>
                <a:latin typeface="Open Sans"/>
                <a:ea typeface="Open Sans"/>
                <a:cs typeface="Open Sans"/>
                <a:sym typeface="Open Sans"/>
              </a:rPr>
              <a:t> of being fraud</a:t>
            </a:r>
            <a:endParaRPr>
              <a:solidFill>
                <a:srgbClr val="020202"/>
              </a:solidFill>
              <a:highlight>
                <a:srgbClr val="FFFFFF"/>
              </a:highlight>
              <a:latin typeface="Open Sans"/>
              <a:ea typeface="Open Sans"/>
              <a:cs typeface="Open Sans"/>
              <a:sym typeface="Open Sans"/>
            </a:endParaRPr>
          </a:p>
          <a:p>
            <a:pPr indent="0" lvl="0" marL="0" rtl="0" algn="l">
              <a:spcBef>
                <a:spcPts val="1200"/>
              </a:spcBef>
              <a:spcAft>
                <a:spcPts val="0"/>
              </a:spcAft>
              <a:buNone/>
            </a:pPr>
            <a:r>
              <a:rPr lang="en">
                <a:solidFill>
                  <a:srgbClr val="020202"/>
                </a:solidFill>
                <a:highlight>
                  <a:srgbClr val="FFFFFF"/>
                </a:highlight>
                <a:latin typeface="Open Sans"/>
                <a:ea typeface="Open Sans"/>
                <a:cs typeface="Open Sans"/>
                <a:sym typeface="Open Sans"/>
              </a:rPr>
              <a:t>Next Steps:</a:t>
            </a:r>
            <a:endParaRPr>
              <a:solidFill>
                <a:srgbClr val="020202"/>
              </a:solidFill>
              <a:highlight>
                <a:srgbClr val="FFFFFF"/>
              </a:highlight>
              <a:latin typeface="Open Sans"/>
              <a:ea typeface="Open Sans"/>
              <a:cs typeface="Open Sans"/>
              <a:sym typeface="Open Sans"/>
            </a:endParaRPr>
          </a:p>
          <a:p>
            <a:pPr indent="0" lvl="0" marL="0" rtl="0" algn="l">
              <a:spcBef>
                <a:spcPts val="1200"/>
              </a:spcBef>
              <a:spcAft>
                <a:spcPts val="1200"/>
              </a:spcAft>
              <a:buNone/>
            </a:pPr>
            <a:r>
              <a:rPr lang="en">
                <a:solidFill>
                  <a:srgbClr val="020202"/>
                </a:solidFill>
                <a:highlight>
                  <a:srgbClr val="FFFFFF"/>
                </a:highlight>
                <a:latin typeface="Open Sans"/>
                <a:ea typeface="Open Sans"/>
                <a:cs typeface="Open Sans"/>
                <a:sym typeface="Open Sans"/>
              </a:rPr>
              <a:t>Explore more variables, diagnosis code, more detailed demographic information to identify how providers may duplicate claims, based on certain characteristic thresholds; help insurance companies &amp; patients for better awareness and ability to spot fraudulent activity</a:t>
            </a:r>
            <a:endParaRPr>
              <a:solidFill>
                <a:srgbClr val="020202"/>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50075" y="596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02" name="Google Shape;102;p15"/>
          <p:cNvSpPr txBox="1"/>
          <p:nvPr/>
        </p:nvSpPr>
        <p:spPr>
          <a:xfrm>
            <a:off x="721500" y="1434900"/>
            <a:ext cx="7361400" cy="23595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1400"/>
              </a:spcBef>
              <a:spcAft>
                <a:spcPts val="0"/>
              </a:spcAft>
              <a:buClr>
                <a:srgbClr val="343741"/>
              </a:buClr>
              <a:buSzPts val="1400"/>
              <a:buFont typeface="Raleway"/>
              <a:buChar char="●"/>
            </a:pPr>
            <a:r>
              <a:rPr lang="en">
                <a:solidFill>
                  <a:srgbClr val="343741"/>
                </a:solidFill>
                <a:latin typeface="Raleway"/>
                <a:ea typeface="Raleway"/>
                <a:cs typeface="Raleway"/>
                <a:sym typeface="Raleway"/>
              </a:rPr>
              <a:t>I</a:t>
            </a:r>
            <a:r>
              <a:rPr lang="en">
                <a:solidFill>
                  <a:srgbClr val="343741"/>
                </a:solidFill>
                <a:latin typeface="Raleway"/>
                <a:ea typeface="Raleway"/>
                <a:cs typeface="Raleway"/>
                <a:sym typeface="Raleway"/>
              </a:rPr>
              <a:t>n </a:t>
            </a:r>
            <a:r>
              <a:rPr b="1" lang="en">
                <a:solidFill>
                  <a:srgbClr val="343741"/>
                </a:solidFill>
                <a:latin typeface="Raleway"/>
                <a:ea typeface="Raleway"/>
                <a:cs typeface="Raleway"/>
                <a:sym typeface="Raleway"/>
              </a:rPr>
              <a:t>2020</a:t>
            </a:r>
            <a:r>
              <a:rPr lang="en">
                <a:solidFill>
                  <a:srgbClr val="343741"/>
                </a:solidFill>
                <a:latin typeface="Raleway"/>
                <a:ea typeface="Raleway"/>
                <a:cs typeface="Raleway"/>
                <a:sym typeface="Raleway"/>
              </a:rPr>
              <a:t>, healthcare spending accounting for over </a:t>
            </a:r>
            <a:r>
              <a:rPr b="1" lang="en">
                <a:solidFill>
                  <a:srgbClr val="343741"/>
                </a:solidFill>
                <a:latin typeface="Raleway"/>
                <a:ea typeface="Raleway"/>
                <a:cs typeface="Raleway"/>
                <a:sym typeface="Raleway"/>
              </a:rPr>
              <a:t>19.7% </a:t>
            </a:r>
            <a:r>
              <a:rPr lang="en">
                <a:solidFill>
                  <a:srgbClr val="343741"/>
                </a:solidFill>
                <a:latin typeface="Raleway"/>
                <a:ea typeface="Raleway"/>
                <a:cs typeface="Raleway"/>
                <a:sym typeface="Raleway"/>
              </a:rPr>
              <a:t>of US GDP.</a:t>
            </a:r>
            <a:endParaRPr>
              <a:solidFill>
                <a:srgbClr val="343741"/>
              </a:solidFill>
              <a:latin typeface="Raleway"/>
              <a:ea typeface="Raleway"/>
              <a:cs typeface="Raleway"/>
              <a:sym typeface="Raleway"/>
            </a:endParaRPr>
          </a:p>
          <a:p>
            <a:pPr indent="-317500" lvl="0" marL="457200" rtl="0" algn="l">
              <a:lnSpc>
                <a:spcPct val="150000"/>
              </a:lnSpc>
              <a:spcBef>
                <a:spcPts val="0"/>
              </a:spcBef>
              <a:spcAft>
                <a:spcPts val="0"/>
              </a:spcAft>
              <a:buClr>
                <a:srgbClr val="343741"/>
              </a:buClr>
              <a:buSzPts val="1400"/>
              <a:buFont typeface="Raleway"/>
              <a:buChar char="●"/>
            </a:pPr>
            <a:r>
              <a:rPr lang="en">
                <a:solidFill>
                  <a:srgbClr val="343741"/>
                </a:solidFill>
                <a:latin typeface="Raleway"/>
                <a:ea typeface="Raleway"/>
                <a:cs typeface="Raleway"/>
                <a:sym typeface="Raleway"/>
              </a:rPr>
              <a:t>Losses due to fraud add </a:t>
            </a:r>
            <a:r>
              <a:rPr b="1" lang="en">
                <a:solidFill>
                  <a:srgbClr val="343741"/>
                </a:solidFill>
                <a:latin typeface="Raleway"/>
                <a:ea typeface="Raleway"/>
                <a:cs typeface="Raleway"/>
                <a:sym typeface="Raleway"/>
              </a:rPr>
              <a:t>$100 billion</a:t>
            </a:r>
            <a:r>
              <a:rPr lang="en">
                <a:solidFill>
                  <a:srgbClr val="343741"/>
                </a:solidFill>
                <a:latin typeface="Raleway"/>
                <a:ea typeface="Raleway"/>
                <a:cs typeface="Raleway"/>
                <a:sym typeface="Raleway"/>
              </a:rPr>
              <a:t> to the annual cost of healthcare in the US.</a:t>
            </a:r>
            <a:endParaRPr>
              <a:solidFill>
                <a:srgbClr val="343741"/>
              </a:solidFill>
              <a:latin typeface="Raleway"/>
              <a:ea typeface="Raleway"/>
              <a:cs typeface="Raleway"/>
              <a:sym typeface="Raleway"/>
            </a:endParaRPr>
          </a:p>
          <a:p>
            <a:pPr indent="-317500" lvl="0" marL="457200" rtl="0" algn="l">
              <a:lnSpc>
                <a:spcPct val="150000"/>
              </a:lnSpc>
              <a:spcBef>
                <a:spcPts val="0"/>
              </a:spcBef>
              <a:spcAft>
                <a:spcPts val="0"/>
              </a:spcAft>
              <a:buClr>
                <a:srgbClr val="343741"/>
              </a:buClr>
              <a:buSzPts val="1400"/>
              <a:buFont typeface="Raleway"/>
              <a:buChar char="●"/>
            </a:pPr>
            <a:r>
              <a:rPr lang="en">
                <a:solidFill>
                  <a:srgbClr val="343741"/>
                </a:solidFill>
                <a:latin typeface="Raleway"/>
                <a:ea typeface="Raleway"/>
                <a:cs typeface="Raleway"/>
                <a:sym typeface="Raleway"/>
              </a:rPr>
              <a:t>These losses affect </a:t>
            </a:r>
            <a:r>
              <a:rPr b="1" lang="en">
                <a:solidFill>
                  <a:srgbClr val="343741"/>
                </a:solidFill>
                <a:latin typeface="Raleway"/>
                <a:ea typeface="Raleway"/>
                <a:cs typeface="Raleway"/>
                <a:sym typeface="Raleway"/>
              </a:rPr>
              <a:t>everyone</a:t>
            </a:r>
            <a:r>
              <a:rPr lang="en">
                <a:solidFill>
                  <a:srgbClr val="343741"/>
                </a:solidFill>
                <a:latin typeface="Raleway"/>
                <a:ea typeface="Raleway"/>
                <a:cs typeface="Raleway"/>
                <a:sym typeface="Raleway"/>
              </a:rPr>
              <a:t>.</a:t>
            </a:r>
            <a:endParaRPr>
              <a:solidFill>
                <a:srgbClr val="343741"/>
              </a:solidFill>
              <a:latin typeface="Raleway"/>
              <a:ea typeface="Raleway"/>
              <a:cs typeface="Raleway"/>
              <a:sym typeface="Raleway"/>
            </a:endParaRPr>
          </a:p>
          <a:p>
            <a:pPr indent="-317500" lvl="1" marL="914400" rtl="0" algn="l">
              <a:lnSpc>
                <a:spcPct val="115000"/>
              </a:lnSpc>
              <a:spcBef>
                <a:spcPts val="0"/>
              </a:spcBef>
              <a:spcAft>
                <a:spcPts val="0"/>
              </a:spcAft>
              <a:buClr>
                <a:srgbClr val="343741"/>
              </a:buClr>
              <a:buSzPts val="1400"/>
              <a:buFont typeface="Raleway"/>
              <a:buChar char="○"/>
            </a:pPr>
            <a:r>
              <a:rPr lang="en">
                <a:solidFill>
                  <a:srgbClr val="343741"/>
                </a:solidFill>
                <a:latin typeface="Raleway"/>
                <a:ea typeface="Raleway"/>
                <a:cs typeface="Raleway"/>
                <a:sym typeface="Raleway"/>
              </a:rPr>
              <a:t>Businesses: increases cost of providing benefits to employees</a:t>
            </a:r>
            <a:endParaRPr>
              <a:solidFill>
                <a:srgbClr val="343741"/>
              </a:solidFill>
              <a:latin typeface="Raleway"/>
              <a:ea typeface="Raleway"/>
              <a:cs typeface="Raleway"/>
              <a:sym typeface="Raleway"/>
            </a:endParaRPr>
          </a:p>
          <a:p>
            <a:pPr indent="-317500" lvl="1" marL="914400" rtl="0" algn="l">
              <a:lnSpc>
                <a:spcPct val="115000"/>
              </a:lnSpc>
              <a:spcBef>
                <a:spcPts val="0"/>
              </a:spcBef>
              <a:spcAft>
                <a:spcPts val="0"/>
              </a:spcAft>
              <a:buClr>
                <a:srgbClr val="343741"/>
              </a:buClr>
              <a:buSzPts val="1400"/>
              <a:buFont typeface="Raleway"/>
              <a:buChar char="○"/>
            </a:pPr>
            <a:r>
              <a:rPr lang="en">
                <a:solidFill>
                  <a:srgbClr val="343741"/>
                </a:solidFill>
                <a:latin typeface="Raleway"/>
                <a:ea typeface="Raleway"/>
                <a:cs typeface="Raleway"/>
                <a:sym typeface="Raleway"/>
              </a:rPr>
              <a:t>Insured Patients: higher premiums/out of pocket expenses, reduced services</a:t>
            </a:r>
            <a:endParaRPr>
              <a:solidFill>
                <a:srgbClr val="343741"/>
              </a:solidFill>
              <a:latin typeface="Raleway"/>
              <a:ea typeface="Raleway"/>
              <a:cs typeface="Raleway"/>
              <a:sym typeface="Raleway"/>
            </a:endParaRPr>
          </a:p>
          <a:p>
            <a:pPr indent="0" lvl="0" marL="0" rtl="0" algn="l">
              <a:lnSpc>
                <a:spcPct val="115000"/>
              </a:lnSpc>
              <a:spcBef>
                <a:spcPts val="4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73875" y="604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Healthcare Fraud?</a:t>
            </a:r>
            <a:endParaRPr/>
          </a:p>
        </p:txBody>
      </p:sp>
      <p:sp>
        <p:nvSpPr>
          <p:cNvPr id="108" name="Google Shape;108;p16"/>
          <p:cNvSpPr txBox="1"/>
          <p:nvPr>
            <p:ph idx="1" type="body"/>
          </p:nvPr>
        </p:nvSpPr>
        <p:spPr>
          <a:xfrm>
            <a:off x="729450" y="1555750"/>
            <a:ext cx="7688700" cy="278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333333"/>
                </a:solidFill>
                <a:latin typeface="Raleway"/>
                <a:ea typeface="Raleway"/>
                <a:cs typeface="Raleway"/>
                <a:sym typeface="Raleway"/>
              </a:rPr>
              <a:t>Types of fraud committed by providers:</a:t>
            </a:r>
            <a:endParaRPr b="1" sz="1400">
              <a:solidFill>
                <a:srgbClr val="333333"/>
              </a:solidFill>
              <a:latin typeface="Raleway"/>
              <a:ea typeface="Raleway"/>
              <a:cs typeface="Raleway"/>
              <a:sym typeface="Raleway"/>
            </a:endParaRPr>
          </a:p>
          <a:p>
            <a:pPr indent="-317500" lvl="0" marL="914400" rtl="0" algn="l">
              <a:spcBef>
                <a:spcPts val="1200"/>
              </a:spcBef>
              <a:spcAft>
                <a:spcPts val="0"/>
              </a:spcAft>
              <a:buClr>
                <a:srgbClr val="333333"/>
              </a:buClr>
              <a:buSzPts val="1400"/>
              <a:buFont typeface="Arial"/>
              <a:buChar char="●"/>
            </a:pPr>
            <a:r>
              <a:rPr b="1" lang="en" sz="1400">
                <a:solidFill>
                  <a:srgbClr val="333333"/>
                </a:solidFill>
                <a:highlight>
                  <a:srgbClr val="FFFFFF"/>
                </a:highlight>
                <a:latin typeface="Raleway"/>
                <a:ea typeface="Raleway"/>
                <a:cs typeface="Raleway"/>
                <a:sym typeface="Raleway"/>
              </a:rPr>
              <a:t>Double billing:</a:t>
            </a:r>
            <a:r>
              <a:rPr lang="en" sz="1400">
                <a:solidFill>
                  <a:srgbClr val="333333"/>
                </a:solidFill>
                <a:highlight>
                  <a:srgbClr val="FFFFFF"/>
                </a:highlight>
                <a:latin typeface="Raleway"/>
                <a:ea typeface="Raleway"/>
                <a:cs typeface="Raleway"/>
                <a:sym typeface="Raleway"/>
              </a:rPr>
              <a:t> Submitting multiple claims for the same service</a:t>
            </a:r>
            <a:endParaRPr sz="1400">
              <a:solidFill>
                <a:srgbClr val="333333"/>
              </a:solidFill>
              <a:highlight>
                <a:srgbClr val="FFFFFF"/>
              </a:highlight>
              <a:latin typeface="Raleway"/>
              <a:ea typeface="Raleway"/>
              <a:cs typeface="Raleway"/>
              <a:sym typeface="Raleway"/>
            </a:endParaRPr>
          </a:p>
          <a:p>
            <a:pPr indent="-317500" lvl="0" marL="914400" rtl="0" algn="l">
              <a:spcBef>
                <a:spcPts val="0"/>
              </a:spcBef>
              <a:spcAft>
                <a:spcPts val="0"/>
              </a:spcAft>
              <a:buClr>
                <a:srgbClr val="333333"/>
              </a:buClr>
              <a:buSzPts val="1400"/>
              <a:buFont typeface="Arial"/>
              <a:buChar char="●"/>
            </a:pPr>
            <a:r>
              <a:rPr b="1" lang="en" sz="1400">
                <a:solidFill>
                  <a:srgbClr val="333333"/>
                </a:solidFill>
                <a:highlight>
                  <a:srgbClr val="FFFFFF"/>
                </a:highlight>
                <a:latin typeface="Raleway"/>
                <a:ea typeface="Raleway"/>
                <a:cs typeface="Raleway"/>
                <a:sym typeface="Raleway"/>
              </a:rPr>
              <a:t>Phantom billing:</a:t>
            </a:r>
            <a:r>
              <a:rPr lang="en" sz="1400">
                <a:solidFill>
                  <a:srgbClr val="333333"/>
                </a:solidFill>
                <a:highlight>
                  <a:srgbClr val="FFFFFF"/>
                </a:highlight>
                <a:latin typeface="Raleway"/>
                <a:ea typeface="Raleway"/>
                <a:cs typeface="Raleway"/>
                <a:sym typeface="Raleway"/>
              </a:rPr>
              <a:t> Billing for a service visit or supplies the patient never received</a:t>
            </a:r>
            <a:endParaRPr sz="1400">
              <a:solidFill>
                <a:srgbClr val="333333"/>
              </a:solidFill>
              <a:highlight>
                <a:srgbClr val="FFFFFF"/>
              </a:highlight>
              <a:latin typeface="Raleway"/>
              <a:ea typeface="Raleway"/>
              <a:cs typeface="Raleway"/>
              <a:sym typeface="Raleway"/>
            </a:endParaRPr>
          </a:p>
          <a:p>
            <a:pPr indent="-317500" lvl="0" marL="914400" rtl="0" algn="l">
              <a:spcBef>
                <a:spcPts val="0"/>
              </a:spcBef>
              <a:spcAft>
                <a:spcPts val="0"/>
              </a:spcAft>
              <a:buClr>
                <a:srgbClr val="333333"/>
              </a:buClr>
              <a:buSzPts val="1400"/>
              <a:buFont typeface="Arial"/>
              <a:buChar char="●"/>
            </a:pPr>
            <a:r>
              <a:rPr b="1" lang="en" sz="1400">
                <a:solidFill>
                  <a:srgbClr val="333333"/>
                </a:solidFill>
                <a:highlight>
                  <a:srgbClr val="FFFFFF"/>
                </a:highlight>
                <a:latin typeface="Raleway"/>
                <a:ea typeface="Raleway"/>
                <a:cs typeface="Raleway"/>
                <a:sym typeface="Raleway"/>
              </a:rPr>
              <a:t>Unbundling:</a:t>
            </a:r>
            <a:r>
              <a:rPr lang="en" sz="1400">
                <a:solidFill>
                  <a:srgbClr val="333333"/>
                </a:solidFill>
                <a:highlight>
                  <a:srgbClr val="FFFFFF"/>
                </a:highlight>
                <a:latin typeface="Raleway"/>
                <a:ea typeface="Raleway"/>
                <a:cs typeface="Raleway"/>
                <a:sym typeface="Raleway"/>
              </a:rPr>
              <a:t> Submitting multiple bills for the same service</a:t>
            </a:r>
            <a:endParaRPr sz="1400">
              <a:solidFill>
                <a:srgbClr val="333333"/>
              </a:solidFill>
              <a:highlight>
                <a:srgbClr val="FFFFFF"/>
              </a:highlight>
              <a:latin typeface="Raleway"/>
              <a:ea typeface="Raleway"/>
              <a:cs typeface="Raleway"/>
              <a:sym typeface="Raleway"/>
            </a:endParaRPr>
          </a:p>
          <a:p>
            <a:pPr indent="-317500" lvl="0" marL="914400" rtl="0" algn="l">
              <a:spcBef>
                <a:spcPts val="0"/>
              </a:spcBef>
              <a:spcAft>
                <a:spcPts val="0"/>
              </a:spcAft>
              <a:buClr>
                <a:srgbClr val="333333"/>
              </a:buClr>
              <a:buSzPts val="1400"/>
              <a:buFont typeface="Arial"/>
              <a:buChar char="●"/>
            </a:pPr>
            <a:r>
              <a:rPr b="1" lang="en" sz="1400">
                <a:solidFill>
                  <a:srgbClr val="333333"/>
                </a:solidFill>
                <a:highlight>
                  <a:srgbClr val="FFFFFF"/>
                </a:highlight>
                <a:latin typeface="Raleway"/>
                <a:ea typeface="Raleway"/>
                <a:cs typeface="Raleway"/>
                <a:sym typeface="Raleway"/>
              </a:rPr>
              <a:t>Upcoding:</a:t>
            </a:r>
            <a:r>
              <a:rPr lang="en" sz="1400">
                <a:solidFill>
                  <a:srgbClr val="333333"/>
                </a:solidFill>
                <a:highlight>
                  <a:srgbClr val="FFFFFF"/>
                </a:highlight>
                <a:latin typeface="Raleway"/>
                <a:ea typeface="Raleway"/>
                <a:cs typeface="Raleway"/>
                <a:sym typeface="Raleway"/>
              </a:rPr>
              <a:t> Billing for a more expensive service than the patient actually received</a:t>
            </a:r>
            <a:endParaRPr b="1" sz="1400">
              <a:solidFill>
                <a:srgbClr val="333333"/>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Inpatient records</a:t>
            </a:r>
            <a:r>
              <a:rPr lang="en" sz="1400"/>
              <a:t>: over 40k records, includes  doctor IDs, provider IDs (clinic/hospital IDs), date of claim, date of admission, diagnosis codes, procedure  code, cost/reimbursement, etc</a:t>
            </a:r>
            <a:endParaRPr sz="1400"/>
          </a:p>
          <a:p>
            <a:pPr indent="-317500" lvl="0" marL="457200" rtl="0" algn="l">
              <a:spcBef>
                <a:spcPts val="0"/>
              </a:spcBef>
              <a:spcAft>
                <a:spcPts val="0"/>
              </a:spcAft>
              <a:buSzPts val="1400"/>
              <a:buChar char="●"/>
            </a:pPr>
            <a:r>
              <a:rPr b="1" lang="en" sz="1400"/>
              <a:t>Outpatient records</a:t>
            </a:r>
            <a:r>
              <a:rPr lang="en" sz="1400"/>
              <a:t>: over 500k records</a:t>
            </a:r>
            <a:endParaRPr sz="1400"/>
          </a:p>
          <a:p>
            <a:pPr indent="-317500" lvl="0" marL="457200" rtl="0" algn="l">
              <a:spcBef>
                <a:spcPts val="0"/>
              </a:spcBef>
              <a:spcAft>
                <a:spcPts val="0"/>
              </a:spcAft>
              <a:buSzPts val="1400"/>
              <a:buChar char="●"/>
            </a:pPr>
            <a:r>
              <a:rPr b="1" lang="en" sz="1400"/>
              <a:t>Beneficiary records</a:t>
            </a:r>
            <a:r>
              <a:rPr lang="en" sz="1400"/>
              <a:t>: over 130k patients with demographic &amp;  chronic conditions</a:t>
            </a:r>
            <a:endParaRPr sz="1400"/>
          </a:p>
          <a:p>
            <a:pPr indent="-317500" lvl="0" marL="457200" rtl="0" algn="l">
              <a:spcBef>
                <a:spcPts val="0"/>
              </a:spcBef>
              <a:spcAft>
                <a:spcPts val="0"/>
              </a:spcAft>
              <a:buSzPts val="1400"/>
              <a:buChar char="●"/>
            </a:pPr>
            <a:r>
              <a:rPr b="1" lang="en" sz="1400"/>
              <a:t>Providers with fraudulent flags</a:t>
            </a:r>
            <a:r>
              <a:rPr lang="en" sz="1400"/>
              <a:t>: list of all providers indicating potential fraud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7650" y="564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Potential Fraud</a:t>
            </a:r>
            <a:endParaRPr/>
          </a:p>
        </p:txBody>
      </p:sp>
      <p:pic>
        <p:nvPicPr>
          <p:cNvPr id="120" name="Google Shape;120;p18"/>
          <p:cNvPicPr preferRelativeResize="0"/>
          <p:nvPr/>
        </p:nvPicPr>
        <p:blipFill>
          <a:blip r:embed="rId3">
            <a:alphaModFix/>
          </a:blip>
          <a:stretch>
            <a:fillRect/>
          </a:stretch>
        </p:blipFill>
        <p:spPr>
          <a:xfrm>
            <a:off x="2155838" y="1904425"/>
            <a:ext cx="4832315" cy="2984850"/>
          </a:xfrm>
          <a:prstGeom prst="rect">
            <a:avLst/>
          </a:prstGeom>
          <a:noFill/>
          <a:ln>
            <a:noFill/>
          </a:ln>
        </p:spPr>
      </p:pic>
      <p:sp>
        <p:nvSpPr>
          <p:cNvPr id="121" name="Google Shape;121;p18"/>
          <p:cNvSpPr txBox="1"/>
          <p:nvPr/>
        </p:nvSpPr>
        <p:spPr>
          <a:xfrm>
            <a:off x="772650" y="1352400"/>
            <a:ext cx="759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aleway"/>
                <a:ea typeface="Raleway"/>
                <a:cs typeface="Raleway"/>
                <a:sym typeface="Raleway"/>
              </a:rPr>
              <a:t>Providers flagged as fraud only make up 9% of all Providers but make up for significant </a:t>
            </a:r>
            <a:r>
              <a:rPr lang="en" sz="1200">
                <a:latin typeface="Raleway"/>
                <a:ea typeface="Raleway"/>
                <a:cs typeface="Raleway"/>
                <a:sym typeface="Raleway"/>
              </a:rPr>
              <a:t>distribution</a:t>
            </a:r>
            <a:r>
              <a:rPr lang="en" sz="1200">
                <a:latin typeface="Raleway"/>
                <a:ea typeface="Raleway"/>
                <a:cs typeface="Raleway"/>
                <a:sym typeface="Raleway"/>
              </a:rPr>
              <a:t> of all claims</a:t>
            </a:r>
            <a:endParaRPr sz="1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650" y="6439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Provider comparisons</a:t>
            </a:r>
            <a:endParaRPr sz="2300"/>
          </a:p>
        </p:txBody>
      </p:sp>
      <p:pic>
        <p:nvPicPr>
          <p:cNvPr id="127" name="Google Shape;127;p19"/>
          <p:cNvPicPr preferRelativeResize="0"/>
          <p:nvPr/>
        </p:nvPicPr>
        <p:blipFill>
          <a:blip r:embed="rId3">
            <a:alphaModFix/>
          </a:blip>
          <a:stretch>
            <a:fillRect/>
          </a:stretch>
        </p:blipFill>
        <p:spPr>
          <a:xfrm>
            <a:off x="152400" y="2074550"/>
            <a:ext cx="2786168" cy="2453600"/>
          </a:xfrm>
          <a:prstGeom prst="rect">
            <a:avLst/>
          </a:prstGeom>
          <a:noFill/>
          <a:ln>
            <a:noFill/>
          </a:ln>
        </p:spPr>
      </p:pic>
      <p:pic>
        <p:nvPicPr>
          <p:cNvPr id="128" name="Google Shape;128;p19"/>
          <p:cNvPicPr preferRelativeResize="0"/>
          <p:nvPr/>
        </p:nvPicPr>
        <p:blipFill>
          <a:blip r:embed="rId4">
            <a:alphaModFix/>
          </a:blip>
          <a:stretch>
            <a:fillRect/>
          </a:stretch>
        </p:blipFill>
        <p:spPr>
          <a:xfrm>
            <a:off x="3160600" y="2074550"/>
            <a:ext cx="2662849" cy="2511100"/>
          </a:xfrm>
          <a:prstGeom prst="rect">
            <a:avLst/>
          </a:prstGeom>
          <a:noFill/>
          <a:ln>
            <a:noFill/>
          </a:ln>
        </p:spPr>
      </p:pic>
      <p:pic>
        <p:nvPicPr>
          <p:cNvPr id="129" name="Google Shape;129;p19"/>
          <p:cNvPicPr preferRelativeResize="0"/>
          <p:nvPr/>
        </p:nvPicPr>
        <p:blipFill>
          <a:blip r:embed="rId5">
            <a:alphaModFix/>
          </a:blip>
          <a:stretch>
            <a:fillRect/>
          </a:stretch>
        </p:blipFill>
        <p:spPr>
          <a:xfrm>
            <a:off x="5934475" y="2103300"/>
            <a:ext cx="2740956" cy="2453601"/>
          </a:xfrm>
          <a:prstGeom prst="rect">
            <a:avLst/>
          </a:prstGeom>
          <a:noFill/>
          <a:ln>
            <a:noFill/>
          </a:ln>
        </p:spPr>
      </p:pic>
      <p:sp>
        <p:nvSpPr>
          <p:cNvPr id="130" name="Google Shape;130;p19"/>
          <p:cNvSpPr txBox="1"/>
          <p:nvPr/>
        </p:nvSpPr>
        <p:spPr>
          <a:xfrm>
            <a:off x="603250" y="1579575"/>
            <a:ext cx="799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aleway"/>
                <a:ea typeface="Raleway"/>
                <a:cs typeface="Raleway"/>
                <a:sym typeface="Raleway"/>
              </a:rPr>
              <a:t>Diagnosis Claims				  Procedure Claims				     Total Costs of Claims</a:t>
            </a:r>
            <a:endParaRPr sz="12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7650" y="643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Patient EDA: Age</a:t>
            </a:r>
            <a:endParaRPr/>
          </a:p>
        </p:txBody>
      </p:sp>
      <p:sp>
        <p:nvSpPr>
          <p:cNvPr id="136" name="Google Shape;136;p20"/>
          <p:cNvSpPr txBox="1"/>
          <p:nvPr/>
        </p:nvSpPr>
        <p:spPr>
          <a:xfrm>
            <a:off x="772650" y="1352400"/>
            <a:ext cx="759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aleway"/>
                <a:ea typeface="Raleway"/>
                <a:cs typeface="Raleway"/>
                <a:sym typeface="Raleway"/>
              </a:rPr>
              <a:t>Distribution of total claim counts by age</a:t>
            </a:r>
            <a:endParaRPr sz="1200">
              <a:latin typeface="Raleway"/>
              <a:ea typeface="Raleway"/>
              <a:cs typeface="Raleway"/>
              <a:sym typeface="Raleway"/>
            </a:endParaRPr>
          </a:p>
        </p:txBody>
      </p:sp>
      <p:pic>
        <p:nvPicPr>
          <p:cNvPr id="137" name="Google Shape;137;p20"/>
          <p:cNvPicPr preferRelativeResize="0"/>
          <p:nvPr/>
        </p:nvPicPr>
        <p:blipFill>
          <a:blip r:embed="rId3">
            <a:alphaModFix/>
          </a:blip>
          <a:stretch>
            <a:fillRect/>
          </a:stretch>
        </p:blipFill>
        <p:spPr>
          <a:xfrm>
            <a:off x="446088" y="1721700"/>
            <a:ext cx="8251825" cy="2946475"/>
          </a:xfrm>
          <a:prstGeom prst="rect">
            <a:avLst/>
          </a:prstGeom>
          <a:noFill/>
          <a:ln>
            <a:noFill/>
          </a:ln>
        </p:spPr>
      </p:pic>
      <p:sp>
        <p:nvSpPr>
          <p:cNvPr id="138" name="Google Shape;138;p20"/>
          <p:cNvSpPr/>
          <p:nvPr/>
        </p:nvSpPr>
        <p:spPr>
          <a:xfrm>
            <a:off x="4962525" y="1721700"/>
            <a:ext cx="2008200" cy="2789700"/>
          </a:xfrm>
          <a:prstGeom prst="rect">
            <a:avLst/>
          </a:prstGeom>
          <a:noFill/>
          <a:ln cap="flat" cmpd="sng" w="2857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689775" y="6439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Are older populations at higher risk of being targeted for fraud?</a:t>
            </a:r>
            <a:endParaRPr sz="1800"/>
          </a:p>
        </p:txBody>
      </p:sp>
      <p:sp>
        <p:nvSpPr>
          <p:cNvPr id="144" name="Google Shape;144;p21"/>
          <p:cNvSpPr txBox="1"/>
          <p:nvPr>
            <p:ph idx="1" type="body"/>
          </p:nvPr>
        </p:nvSpPr>
        <p:spPr>
          <a:xfrm>
            <a:off x="727650" y="1308925"/>
            <a:ext cx="7688700" cy="397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No significant indication of higher number of Days Admitted for potentially Fraud providers for older population</a:t>
            </a:r>
            <a:endParaRPr/>
          </a:p>
        </p:txBody>
      </p:sp>
      <p:pic>
        <p:nvPicPr>
          <p:cNvPr id="145" name="Google Shape;145;p21"/>
          <p:cNvPicPr preferRelativeResize="0"/>
          <p:nvPr/>
        </p:nvPicPr>
        <p:blipFill>
          <a:blip r:embed="rId3">
            <a:alphaModFix/>
          </a:blip>
          <a:stretch>
            <a:fillRect/>
          </a:stretch>
        </p:blipFill>
        <p:spPr>
          <a:xfrm>
            <a:off x="4608200" y="1883438"/>
            <a:ext cx="4348801" cy="2690225"/>
          </a:xfrm>
          <a:prstGeom prst="rect">
            <a:avLst/>
          </a:prstGeom>
          <a:noFill/>
          <a:ln>
            <a:noFill/>
          </a:ln>
        </p:spPr>
      </p:pic>
      <p:pic>
        <p:nvPicPr>
          <p:cNvPr id="146" name="Google Shape;146;p21"/>
          <p:cNvPicPr preferRelativeResize="0"/>
          <p:nvPr/>
        </p:nvPicPr>
        <p:blipFill>
          <a:blip r:embed="rId4">
            <a:alphaModFix/>
          </a:blip>
          <a:stretch>
            <a:fillRect/>
          </a:stretch>
        </p:blipFill>
        <p:spPr>
          <a:xfrm>
            <a:off x="152400" y="1903400"/>
            <a:ext cx="4310257" cy="2650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689775" y="6439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Do fraud providers have higher distribution of older patients?</a:t>
            </a:r>
            <a:endParaRPr sz="1800"/>
          </a:p>
        </p:txBody>
      </p:sp>
      <p:pic>
        <p:nvPicPr>
          <p:cNvPr id="152" name="Google Shape;152;p22"/>
          <p:cNvPicPr preferRelativeResize="0"/>
          <p:nvPr/>
        </p:nvPicPr>
        <p:blipFill>
          <a:blip r:embed="rId3">
            <a:alphaModFix/>
          </a:blip>
          <a:stretch>
            <a:fillRect/>
          </a:stretch>
        </p:blipFill>
        <p:spPr>
          <a:xfrm>
            <a:off x="515463" y="1739650"/>
            <a:ext cx="3914775" cy="2590800"/>
          </a:xfrm>
          <a:prstGeom prst="rect">
            <a:avLst/>
          </a:prstGeom>
          <a:noFill/>
          <a:ln>
            <a:noFill/>
          </a:ln>
        </p:spPr>
      </p:pic>
      <p:pic>
        <p:nvPicPr>
          <p:cNvPr id="153" name="Google Shape;153;p22"/>
          <p:cNvPicPr preferRelativeResize="0"/>
          <p:nvPr/>
        </p:nvPicPr>
        <p:blipFill>
          <a:blip r:embed="rId4">
            <a:alphaModFix/>
          </a:blip>
          <a:stretch>
            <a:fillRect/>
          </a:stretch>
        </p:blipFill>
        <p:spPr>
          <a:xfrm>
            <a:off x="4705350" y="1730125"/>
            <a:ext cx="4038600" cy="2609850"/>
          </a:xfrm>
          <a:prstGeom prst="rect">
            <a:avLst/>
          </a:prstGeom>
          <a:noFill/>
          <a:ln>
            <a:noFill/>
          </a:ln>
        </p:spPr>
      </p:pic>
      <p:sp>
        <p:nvSpPr>
          <p:cNvPr id="154" name="Google Shape;154;p22"/>
          <p:cNvSpPr txBox="1"/>
          <p:nvPr>
            <p:ph idx="1" type="body"/>
          </p:nvPr>
        </p:nvSpPr>
        <p:spPr>
          <a:xfrm>
            <a:off x="727650" y="1308925"/>
            <a:ext cx="7688700" cy="397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Providers with higher </a:t>
            </a:r>
            <a:r>
              <a:rPr lang="en"/>
              <a:t>likelihood</a:t>
            </a:r>
            <a:r>
              <a:rPr lang="en"/>
              <a:t> of fraud seem to have higher volume of patients, but not necessarily more older patients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