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PT Sans Narrow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05E293B-6737-4478-B861-65B171248FC3}">
  <a:tblStyle styleId="{805E293B-6737-4478-B861-65B171248FC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TSansNarrow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regular.fntdata"/><Relationship Id="rId25" Type="http://schemas.openxmlformats.org/officeDocument/2006/relationships/font" Target="fonts/PTSansNarrow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24c23de73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24c23de73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24c23de73_0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24c23de73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24c23de73_0_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24c23de73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24c23de73_0_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24c23de73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24c23de73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24c23de73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24c23de73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24c23de73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24c23de73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24c23de73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24c23de73_0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24c23de73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24c23de73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24c23de73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https://ny.eater.com/2020/12/30/22203053/nyc-coronavirus-timeline-restaurants-bars-2020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24c23de73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24c23de73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 12k restaurants have applied and have been approved for outdoor sidewalk and or road dining since the start of the program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num of restaurants that applied for open dining by borough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24c23de73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24c23de73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24c23de73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24c23de73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24c23de73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24c23de73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24c23de73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24c23de73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224c23de73_0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224c23de73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4c23de73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224c23de73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NYC Open Dining Program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Hyejin Kim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Complaints in Manhattan (2010-2022)</a:t>
            </a:r>
            <a:endParaRPr sz="2800"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 rotWithShape="1">
          <a:blip r:embed="rId3">
            <a:alphaModFix/>
          </a:blip>
          <a:srcRect b="5529" l="-460" r="460" t="-5530"/>
          <a:stretch/>
        </p:blipFill>
        <p:spPr>
          <a:xfrm>
            <a:off x="79938" y="1195825"/>
            <a:ext cx="8984125" cy="369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Closer look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5" y="1152425"/>
            <a:ext cx="8879016" cy="3727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23"/>
          <p:cNvCxnSpPr/>
          <p:nvPr/>
        </p:nvCxnSpPr>
        <p:spPr>
          <a:xfrm flipH="1">
            <a:off x="5571375" y="943125"/>
            <a:ext cx="29100" cy="34920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38" name="Google Shape;138;p23"/>
          <p:cNvSpPr txBox="1"/>
          <p:nvPr/>
        </p:nvSpPr>
        <p:spPr>
          <a:xfrm>
            <a:off x="5440050" y="549775"/>
            <a:ext cx="1925100" cy="3693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Open Dining Announced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9" name="Google Shape;139;p23"/>
          <p:cNvCxnSpPr/>
          <p:nvPr/>
        </p:nvCxnSpPr>
        <p:spPr>
          <a:xfrm flipH="1">
            <a:off x="5154725" y="1152425"/>
            <a:ext cx="29100" cy="32571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0" name="Google Shape;140;p23"/>
          <p:cNvSpPr txBox="1"/>
          <p:nvPr/>
        </p:nvSpPr>
        <p:spPr>
          <a:xfrm>
            <a:off x="2965525" y="549775"/>
            <a:ext cx="2276700" cy="5541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Restaurants Close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Stay at home orders begin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98075" y="1133300"/>
            <a:ext cx="3454500" cy="3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Comparing </a:t>
            </a:r>
            <a:r>
              <a:rPr lang="en" sz="2000"/>
              <a:t>trend of the 3 complaints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Manhattan (High vol of OD)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V.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Staten Island (Low vol of OD)</a:t>
            </a:r>
            <a:endParaRPr sz="1900"/>
          </a:p>
        </p:txBody>
      </p:sp>
      <p:pic>
        <p:nvPicPr>
          <p:cNvPr id="146" name="Google Shape;146;p24"/>
          <p:cNvPicPr preferRelativeResize="0"/>
          <p:nvPr/>
        </p:nvPicPr>
        <p:blipFill rotWithShape="1">
          <a:blip r:embed="rId3">
            <a:alphaModFix/>
          </a:blip>
          <a:srcRect b="5529" l="-460" r="460" t="-5530"/>
          <a:stretch/>
        </p:blipFill>
        <p:spPr>
          <a:xfrm>
            <a:off x="3552575" y="240850"/>
            <a:ext cx="5462200" cy="22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6438" y="2587750"/>
            <a:ext cx="5245337" cy="22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Dirty Condition Complaints </a:t>
            </a:r>
            <a:r>
              <a:rPr lang="en" sz="2200"/>
              <a:t>(Manhattan 2010 - to date)</a:t>
            </a:r>
            <a:endParaRPr sz="2200"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475" y="1333225"/>
            <a:ext cx="7950645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Illegal Parking Complaints</a:t>
            </a:r>
            <a:r>
              <a:rPr lang="en"/>
              <a:t> </a:t>
            </a:r>
            <a:r>
              <a:rPr lang="en" sz="2200"/>
              <a:t>(Manhattan 2010 - to date)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550" y="1382075"/>
            <a:ext cx="8001825" cy="340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Outdoor </a:t>
            </a:r>
            <a:r>
              <a:rPr lang="en"/>
              <a:t>Complaints </a:t>
            </a:r>
            <a:r>
              <a:rPr lang="en" sz="2200"/>
              <a:t>(Manhattan 2010 - to date)</a:t>
            </a:r>
            <a:endParaRPr/>
          </a:p>
        </p:txBody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01151"/>
            <a:ext cx="8342775" cy="35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Complaints &amp; OD Density by Zip Code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837650"/>
            <a:ext cx="3810900" cy="24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Relationship between OD Density and volume of complaints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Outliers were all in the same general area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2600" y="1152425"/>
            <a:ext cx="4777775" cy="36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 &amp; Next Step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significant impact was noise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impact to traffic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88" y="1742063"/>
            <a:ext cx="8840624" cy="228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0621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Number of restaurants that have applied for the open dining program</a:t>
            </a:r>
            <a:endParaRPr sz="140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998" y="1451050"/>
            <a:ext cx="6045700" cy="350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has the increase of restaurants taking up additional street and road space affected NYC resident quality of living?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Explore NYC 311 Complaints focused in the areas pertaining to: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Outdoor Noise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Dirty Conditions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Illegal Parking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 Dining Application (~13k)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311 Complaints (~28m / ~880k)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6226" y="301412"/>
            <a:ext cx="5176074" cy="4540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623750"/>
            <a:ext cx="3063526" cy="204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Number of open dining complaints reported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300" y="1704675"/>
            <a:ext cx="5386286" cy="330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Comparing volume of open dining restaurants to volume of complaints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825" y="1854925"/>
            <a:ext cx="7759775" cy="287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5" name="Google Shape;115;p20"/>
          <p:cNvGraphicFramePr/>
          <p:nvPr/>
        </p:nvGraphicFramePr>
        <p:xfrm>
          <a:off x="545075" y="148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{805E293B-6737-4478-B861-65B171248FC3}</a:tableStyleId>
              </a:tblPr>
              <a:tblGrid>
                <a:gridCol w="2417950"/>
                <a:gridCol w="809625"/>
              </a:tblGrid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Complaint Description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 Total</a:t>
                      </a:r>
                      <a:endParaRPr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Sidewalk Zone Blocked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39.6%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Site Setup Condition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31.5%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Barrier Condition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11.5%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Street Zone Blocked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11.1%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Unauthorized Restaurant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3.3%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Table Not in Compliance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2.7%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ADA Ramp Missing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Utility Cover Blocked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Platform Condition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0.0%</a:t>
                      </a:r>
                      <a:endParaRPr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6" name="Google Shape;116;p20"/>
          <p:cNvGraphicFramePr/>
          <p:nvPr/>
        </p:nvGraphicFramePr>
        <p:xfrm>
          <a:off x="4747000" y="148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{805E293B-6737-4478-B861-65B171248FC3}</a:tableStyleId>
              </a:tblPr>
              <a:tblGrid>
                <a:gridCol w="2800350"/>
                <a:gridCol w="781050"/>
              </a:tblGrid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Resolution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% Total</a:t>
                      </a:r>
                      <a:endParaRPr b="1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Not in compliance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40%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 compliance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33%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Misc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23%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Not authorized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2%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Referred to another agency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2%</a:t>
                      </a:r>
                      <a:endParaRPr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525" marB="91425" marR="9525" marL="9525" anchor="b">
                    <a:lnL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Complaints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Dirty Conditions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Improper disposal/Dumping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Dirty sidewalk, Trash, Spillage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Rodents/Insects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Illegal Parking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Blocked Driveway/Bike Lane/Hydrant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Double Parking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Parking Sign Violation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Outdoor Noise (commercial &amp; street)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Loud Music/Party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Loud Talking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