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9144000" cy="5143500" type="screen16x9"/>
  <p:notesSz cx="6858000" cy="9144000"/>
  <p:embeddedFontLst>
    <p:embeddedFont>
      <p:font typeface="Calibri" panose="020F0502020204030204" pitchFamily="34" charset="0"/>
      <p:regular r:id="rId20"/>
      <p:bold r:id="rId21"/>
      <p:italic r:id="rId22"/>
      <p:boldItalic r:id="rId23"/>
    </p:embeddedFont>
    <p:embeddedFont>
      <p:font typeface="Open Sans" panose="020B0606030504020204" pitchFamily="34" charset="0"/>
      <p:regular r:id="rId24"/>
      <p:bold r:id="rId25"/>
      <p:italic r:id="rId26"/>
      <p:boldItalic r:id="rId27"/>
    </p:embeddedFont>
    <p:embeddedFont>
      <p:font typeface="PT Sans Narrow" panose="020B0506020203020204" pitchFamily="34" charset="77"/>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908BB38-4800-42ED-AF75-DAECF84B9099}">
  <a:tblStyle styleId="{B908BB38-4800-42ED-AF75-DAECF84B9099}"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3961"/>
  </p:normalViewPr>
  <p:slideViewPr>
    <p:cSldViewPr snapToGrid="0">
      <p:cViewPr varScale="1">
        <p:scale>
          <a:sx n="127" d="100"/>
          <a:sy n="127" d="100"/>
        </p:scale>
        <p:origin x="1200"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ny.eater.com/2020/12/30/22203053/nyc-coronavirus-timeline-restaurants-bars-2020"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restaurantdive.com/news/91-of-nyc-restaurants-say-permanent-outdoor-dining-is-very-important-to/618770/"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a:t>For my project, I decided to explore data on the NYC Open </a:t>
            </a:r>
            <a:r>
              <a:rPr lang="en">
                <a:solidFill>
                  <a:schemeClr val="dk1"/>
                </a:solidFill>
              </a:rPr>
              <a:t>Restaurants</a:t>
            </a:r>
            <a:r>
              <a:rPr lang="en"/>
              <a:t> Program.</a:t>
            </a:r>
            <a:endParaRPr/>
          </a:p>
          <a:p>
            <a:pPr marL="0" lvl="0" indent="0" algn="l" rtl="0">
              <a:spcBef>
                <a:spcPts val="120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224c23de73_0_7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224c23de73_0_7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chart shows the number of relevant Quality of Life complaints going back to 2010 for Manhattan.  You can see that during pre-pandemic times, there was a general trend upwards for these complaints (with seasonal spikes for each summer/fall time periods).  But what is really interesting is what happens post-pandemic.  From this chart, you can see that there was a huge influx in these relevant quality of life complaints beginning in 2020.  I’ll zoom in for a closer look.</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224c23de73_0_7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224c23de73_0_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chart shows the same data, but is zoomed in to show only the past five years so that we can better see what happened during the pandemic.  </a:t>
            </a:r>
            <a:endParaRPr/>
          </a:p>
          <a:p>
            <a:pPr marL="0" lvl="0" indent="0" algn="l" rtl="0">
              <a:spcBef>
                <a:spcPts val="0"/>
              </a:spcBef>
              <a:spcAft>
                <a:spcPts val="0"/>
              </a:spcAft>
              <a:buNone/>
            </a:pPr>
            <a:endParaRPr/>
          </a:p>
          <a:p>
            <a:pPr marL="0" lvl="0" indent="0" algn="l" rtl="0">
              <a:spcBef>
                <a:spcPts val="0"/>
              </a:spcBef>
              <a:spcAft>
                <a:spcPts val="0"/>
              </a:spcAft>
              <a:buNone/>
            </a:pPr>
            <a:r>
              <a:rPr lang="en"/>
              <a:t>I’ve marked the date that restaurants were ordered to close and residents were encouraged to stay at home.  I’ve also marked the beginning of the Open Restaurants Program.  As you can see, the beginning of the Open Restaurants Program coincided with a huge influx in complaints.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224c23de73_0_7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224c23de73_0_7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 we know there was a huge spike in complaints in Manhattan around the time the Open Restaurants Program began.  But can we attribute that to the Open Restaurants Program, or may there be some other cause?  I wanted to explore the data a little bit more on this point.</a:t>
            </a:r>
            <a:endParaRPr/>
          </a:p>
          <a:p>
            <a:pPr marL="0" lvl="0" indent="0" algn="l" rtl="0">
              <a:spcBef>
                <a:spcPts val="0"/>
              </a:spcBef>
              <a:spcAft>
                <a:spcPts val="0"/>
              </a:spcAft>
              <a:buNone/>
            </a:pPr>
            <a:endParaRPr/>
          </a:p>
          <a:p>
            <a:pPr marL="0" lvl="0" indent="0" algn="l" rtl="0">
              <a:spcBef>
                <a:spcPts val="0"/>
              </a:spcBef>
              <a:spcAft>
                <a:spcPts val="0"/>
              </a:spcAft>
              <a:buNone/>
            </a:pPr>
            <a:r>
              <a:rPr lang="en"/>
              <a:t>The top of this slide again shows the data for manhattan.  </a:t>
            </a:r>
            <a:endParaRPr/>
          </a:p>
          <a:p>
            <a:pPr marL="0" lvl="0" indent="0" algn="l" rtl="0">
              <a:spcBef>
                <a:spcPts val="0"/>
              </a:spcBef>
              <a:spcAft>
                <a:spcPts val="0"/>
              </a:spcAft>
              <a:buNone/>
            </a:pPr>
            <a:endParaRPr/>
          </a:p>
          <a:p>
            <a:pPr marL="0" lvl="0" indent="0" algn="l" rtl="0">
              <a:spcBef>
                <a:spcPts val="0"/>
              </a:spcBef>
              <a:spcAft>
                <a:spcPts val="0"/>
              </a:spcAft>
              <a:buNone/>
            </a:pPr>
            <a:r>
              <a:rPr lang="en"/>
              <a:t>But now, I’ve also included data for Staten Island.  If we go back to earlier in my presentation, you’ll recall that Staten Island had the smallest volume of Open Restaurant applications.  Since the volume of open restaurants are very low in Staten Island, we wouldn’t expect to see the same surge in complaints filed.</a:t>
            </a:r>
            <a:endParaRPr/>
          </a:p>
          <a:p>
            <a:pPr marL="0" lvl="0" indent="0" algn="l" rtl="0">
              <a:spcBef>
                <a:spcPts val="0"/>
              </a:spcBef>
              <a:spcAft>
                <a:spcPts val="0"/>
              </a:spcAft>
              <a:buNone/>
            </a:pPr>
            <a:endParaRPr/>
          </a:p>
          <a:p>
            <a:pPr marL="0" lvl="0" indent="0" algn="l" rtl="0">
              <a:spcBef>
                <a:spcPts val="0"/>
              </a:spcBef>
              <a:spcAft>
                <a:spcPts val="0"/>
              </a:spcAft>
              <a:buNone/>
            </a:pPr>
            <a:r>
              <a:rPr lang="en"/>
              <a:t>And the data shows that to be the case.  As you can see, starting in 2010 until present day, there is a general upward trend in the number of complaints in Staten Island, but there is no spike in complaints around the time the Open Restaurants Program began.  In fact, the complaints in Staten Island today are about the same or even less than they were pre-pandemic.</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224c23de73_0_7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224c23de73_0_7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Taking a closer look at each complaint, I broke out the trends to see which had the highest impact. This first view is filtered for outdoor noise complaints in manhattan from 2010 to date. We can see there are 2 large noticeable spikes in the summer seasons post COVID with the first spike coinciding with the opening of the open restaurant program. The month of June 2020 had over 16k+ outdoor noise complaints in manhattan alone! June 2020 was also the beginning of phase 1 opening for the city and people were coming out of a 3 month stay at home order - I suspect people were probably very excited to dine outdoor.</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The following summer of 2021 was not as high as 2020 but still almost twice as much as it was pre-pandemic era.</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224c23de73_0_7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224c23de73_0_7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 for dirty conditions, we see a noticeable spike but it does not occur until 2021 summer/fall. There was actually a decrease in 2020.</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224c23de73_0_7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224c23de73_0_7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 for illegal parking complaint, other than the significant dip during the beginning months of covid with lockdown, surprisingly - we don’t see a significant surge in parking space related complaints as we did for noise and dirty conditions. It seems to follow the general upward trend since 2010.</a:t>
            </a:r>
            <a:endParaRPr/>
          </a:p>
          <a:p>
            <a:pPr marL="0" lvl="0" indent="0" algn="l" rtl="0">
              <a:spcBef>
                <a:spcPts val="0"/>
              </a:spcBef>
              <a:spcAft>
                <a:spcPts val="0"/>
              </a:spcAft>
              <a:buNone/>
            </a:pPr>
            <a:endParaRPr/>
          </a:p>
          <a:p>
            <a:pPr marL="0" lvl="0" indent="0" algn="l" rtl="0">
              <a:spcBef>
                <a:spcPts val="0"/>
              </a:spcBef>
              <a:spcAft>
                <a:spcPts val="0"/>
              </a:spcAft>
              <a:buNone/>
            </a:pPr>
            <a:r>
              <a:rPr lang="en"/>
              <a:t>With these breakdowns, it is clear that noise was the predominant factor driving complaint volume amongst these categories.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224c23de73_0_7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224c23de73_0_7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Lastly, I wanted to view this relationship directly with a scatter and linear model plot. </a:t>
            </a:r>
            <a:endParaRPr/>
          </a:p>
          <a:p>
            <a:pPr marL="0" lvl="0" indent="0" algn="l" rtl="0">
              <a:spcBef>
                <a:spcPts val="0"/>
              </a:spcBef>
              <a:spcAft>
                <a:spcPts val="0"/>
              </a:spcAft>
              <a:buNone/>
            </a:pPr>
            <a:r>
              <a:rPr lang="en"/>
              <a:t>I aggregated the volume of restaurants and complaints per zip codes to see if we can view any visual evidence that observes a relationship between these two variables.</a:t>
            </a:r>
            <a:endParaRPr/>
          </a:p>
          <a:p>
            <a:pPr marL="0" lvl="0" indent="0" algn="l" rtl="0">
              <a:spcBef>
                <a:spcPts val="0"/>
              </a:spcBef>
              <a:spcAft>
                <a:spcPts val="0"/>
              </a:spcAft>
              <a:buNone/>
            </a:pPr>
            <a:endParaRPr/>
          </a:p>
          <a:p>
            <a:pPr marL="0" lvl="0" indent="0" algn="l" rtl="0">
              <a:spcBef>
                <a:spcPts val="0"/>
              </a:spcBef>
              <a:spcAft>
                <a:spcPts val="0"/>
              </a:spcAft>
              <a:buNone/>
            </a:pPr>
            <a:r>
              <a:rPr lang="en"/>
              <a:t>Asides from the 4 obvious outliers, there seems to be a relationship, where there are greater complaints lodged in these categories with</a:t>
            </a:r>
            <a:r>
              <a:rPr lang="en">
                <a:solidFill>
                  <a:schemeClr val="dk1"/>
                </a:solidFill>
              </a:rPr>
              <a:t>in the areas with greater open restaurant density.</a:t>
            </a:r>
            <a:endParaRPr/>
          </a:p>
          <a:p>
            <a:pPr marL="0" lvl="0" indent="0" algn="l" rtl="0">
              <a:spcBef>
                <a:spcPts val="0"/>
              </a:spcBef>
              <a:spcAft>
                <a:spcPts val="0"/>
              </a:spcAft>
              <a:buNone/>
            </a:pPr>
            <a:endParaRPr/>
          </a:p>
          <a:p>
            <a:pPr marL="0" lvl="0" indent="0" algn="l" rtl="0">
              <a:spcBef>
                <a:spcPts val="0"/>
              </a:spcBef>
              <a:spcAft>
                <a:spcPts val="0"/>
              </a:spcAft>
              <a:buNone/>
            </a:pPr>
            <a:r>
              <a:rPr lang="en"/>
              <a:t>Side note, i looked into the 4 outlier zip codes and they all happen to be in the inwood/washington heights area and upon some googling found a NY Post article that describes these neighborhoods as famous for residents lodging the most noise complaints ever since the 311 help line was created. </a:t>
            </a:r>
            <a:endParaRPr/>
          </a:p>
          <a:p>
            <a:pPr marL="0" lvl="0" indent="0" algn="l" rtl="0">
              <a:spcBef>
                <a:spcPts val="0"/>
              </a:spcBef>
              <a:spcAft>
                <a:spcPts val="0"/>
              </a:spcAft>
              <a:buNone/>
            </a:pPr>
            <a:endParaRPr/>
          </a:p>
          <a:p>
            <a:pPr marL="0" lvl="0" indent="0" algn="l" rtl="0">
              <a:spcBef>
                <a:spcPts val="0"/>
              </a:spcBef>
              <a:spcAft>
                <a:spcPts val="0"/>
              </a:spcAft>
              <a:buNone/>
            </a:pPr>
            <a:r>
              <a:rPr lang="en"/>
              <a:t>With more time, I’d like to break out this model by complaint category, as it seems like data for noise is significantly higher in some areas in general.</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224c23de73_0_7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224c23de73_0_7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Takeaways &amp; Next steps:</a:t>
            </a:r>
            <a:endParaRPr>
              <a:solidFill>
                <a:schemeClr val="dk1"/>
              </a:solidFill>
            </a:endParaRPr>
          </a:p>
          <a:p>
            <a:pPr marL="0" lvl="0" indent="0" algn="l" rtl="0">
              <a:lnSpc>
                <a:spcPct val="115000"/>
              </a:lnSpc>
              <a:spcBef>
                <a:spcPts val="1200"/>
              </a:spcBef>
              <a:spcAft>
                <a:spcPts val="0"/>
              </a:spcAft>
              <a:buNone/>
            </a:pPr>
            <a:r>
              <a:rPr lang="en" dirty="0">
                <a:solidFill>
                  <a:schemeClr val="dk1"/>
                </a:solidFill>
              </a:rPr>
              <a:t>The data seems to present that there was a rise in some key complaints that coincide with the start of the open restaurants program. The most significant impact was related to noise complaints amongst the 3 categories discussed.</a:t>
            </a:r>
            <a:endParaRPr dirty="0">
              <a:solidFill>
                <a:schemeClr val="dk1"/>
              </a:solidFill>
            </a:endParaRPr>
          </a:p>
          <a:p>
            <a:pPr marL="0" lvl="0" indent="0" algn="l" rtl="0">
              <a:lnSpc>
                <a:spcPct val="115000"/>
              </a:lnSpc>
              <a:spcBef>
                <a:spcPts val="1200"/>
              </a:spcBef>
              <a:spcAft>
                <a:spcPts val="0"/>
              </a:spcAft>
              <a:buNone/>
            </a:pPr>
            <a:r>
              <a:rPr lang="en" dirty="0">
                <a:solidFill>
                  <a:schemeClr val="dk1"/>
                </a:solidFill>
              </a:rPr>
              <a:t>Did not find sufficient data that shows significant impact on illegal parking but perhaps this is to be expected as parking has higher repercussions resulting in fines and ticketing</a:t>
            </a:r>
            <a:endParaRPr dirty="0">
              <a:solidFill>
                <a:schemeClr val="dk1"/>
              </a:solidFill>
            </a:endParaRPr>
          </a:p>
          <a:p>
            <a:pPr marL="0" lvl="0" indent="0" algn="l" rtl="0">
              <a:lnSpc>
                <a:spcPct val="115000"/>
              </a:lnSpc>
              <a:spcBef>
                <a:spcPts val="1200"/>
              </a:spcBef>
              <a:spcAft>
                <a:spcPts val="0"/>
              </a:spcAft>
              <a:buNone/>
            </a:pPr>
            <a:r>
              <a:rPr lang="en" dirty="0">
                <a:solidFill>
                  <a:schemeClr val="dk1"/>
                </a:solidFill>
              </a:rPr>
              <a:t>With Open Restaurant program becoming a permanent fixture for the city with better guidelines and more restrictions since the start of the program, we’d hope to see some improvements in the coming summers</a:t>
            </a:r>
            <a:endParaRPr dirty="0">
              <a:solidFill>
                <a:schemeClr val="dk1"/>
              </a:solidFill>
            </a:endParaRPr>
          </a:p>
          <a:p>
            <a:pPr marL="0" lvl="0" indent="0" algn="l" rtl="0">
              <a:lnSpc>
                <a:spcPct val="115000"/>
              </a:lnSpc>
              <a:spcBef>
                <a:spcPts val="1200"/>
              </a:spcBef>
              <a:spcAft>
                <a:spcPts val="1200"/>
              </a:spcAft>
              <a:buNone/>
            </a:pPr>
            <a:endParaRPr sz="1400" dirty="0">
              <a:solidFill>
                <a:srgbClr val="695D46"/>
              </a:solidFill>
              <a:latin typeface="Open Sans"/>
              <a:ea typeface="Open Sans"/>
              <a:cs typeface="Open Sans"/>
              <a:sym typeface="Open San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224c23de73_0_5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224c23de73_0_5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a:solidFill>
                  <a:schemeClr val="dk1"/>
                </a:solidFill>
              </a:rPr>
              <a:t>To begin, I’ll start with some background.  Since the start of COVID in the city, Within a few weeks, the city shut down indoor dining, which was obviously devastating for the restaurant industry.  </a:t>
            </a:r>
            <a:r>
              <a:rPr lang="en">
                <a:solidFill>
                  <a:srgbClr val="999999"/>
                </a:solidFill>
              </a:rPr>
              <a:t>One article I read said that over </a:t>
            </a:r>
            <a:r>
              <a:rPr lang="en" b="1" i="1">
                <a:solidFill>
                  <a:srgbClr val="999999"/>
                </a:solidFill>
              </a:rPr>
              <a:t>1,000</a:t>
            </a:r>
            <a:r>
              <a:rPr lang="en">
                <a:solidFill>
                  <a:srgbClr val="999999"/>
                </a:solidFill>
              </a:rPr>
              <a:t> NYC restaurants permanently closed in 2020.</a:t>
            </a:r>
            <a:endParaRPr>
              <a:solidFill>
                <a:srgbClr val="999999"/>
              </a:solidFill>
            </a:endParaRPr>
          </a:p>
          <a:p>
            <a:pPr marL="0" lvl="0" indent="0" algn="l" rtl="0">
              <a:lnSpc>
                <a:spcPct val="115000"/>
              </a:lnSpc>
              <a:spcBef>
                <a:spcPts val="1200"/>
              </a:spcBef>
              <a:spcAft>
                <a:spcPts val="0"/>
              </a:spcAft>
              <a:buNone/>
            </a:pPr>
            <a:r>
              <a:rPr lang="en">
                <a:solidFill>
                  <a:schemeClr val="dk1"/>
                </a:solidFill>
              </a:rPr>
              <a:t>In an effort to save the restaurant industry, NYC launched the Open Restaurants Program in June of 2020.  This Program allowed restaurants to take up sidewalk or street space in front of their restaurants for outdoor dining.  It permitted restaurants to put chairs, tables, and build shed-like structures outside, with seemingly few restrictions.  </a:t>
            </a:r>
            <a:r>
              <a:rPr lang="en">
                <a:solidFill>
                  <a:srgbClr val="B7B7B7"/>
                </a:solidFill>
              </a:rPr>
              <a:t>I’ll show you an example on the next slide..</a:t>
            </a:r>
            <a:endParaRPr>
              <a:solidFill>
                <a:srgbClr val="B7B7B7"/>
              </a:solidFill>
            </a:endParaRPr>
          </a:p>
          <a:p>
            <a:pPr marL="0" lvl="0" indent="0" algn="l" rtl="0">
              <a:spcBef>
                <a:spcPts val="1200"/>
              </a:spcBef>
              <a:spcAft>
                <a:spcPts val="0"/>
              </a:spcAft>
              <a:buNone/>
            </a:pPr>
            <a:endParaRPr/>
          </a:p>
          <a:p>
            <a:pPr marL="0" lvl="0" indent="0" algn="l" rtl="0">
              <a:spcBef>
                <a:spcPts val="0"/>
              </a:spcBef>
              <a:spcAft>
                <a:spcPts val="0"/>
              </a:spcAft>
              <a:buNone/>
            </a:pPr>
            <a:r>
              <a:rPr lang="en" u="sng">
                <a:solidFill>
                  <a:schemeClr val="hlink"/>
                </a:solidFill>
                <a:hlinkClick r:id="rId3"/>
              </a:rPr>
              <a:t>https://ny.eater.com/2020/12/30/22203053/nyc-coronavirus-timeline-restaurants-bars-2020</a:t>
            </a:r>
            <a:r>
              <a:rPr lang="en"/>
              <a:t> (timeline)</a:t>
            </a:r>
            <a:endParaRPr/>
          </a:p>
          <a:p>
            <a:pPr marL="0" lvl="0" indent="0" algn="l" rtl="0">
              <a:lnSpc>
                <a:spcPct val="115000"/>
              </a:lnSpc>
              <a:spcBef>
                <a:spcPts val="1200"/>
              </a:spcBef>
              <a:spcAft>
                <a:spcPts val="120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224c23de73_0_6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224c23de73_0_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Since the start, the Open Restaurants Program has been extremely popular.  This slide shows how many restaurants have applied for the program by borough. As you can see, Manhattan has the most, with over 6,000 applications, with staten island having the fewest. In total, over 12,000 restaurants in the city have applied for the program. </a:t>
            </a:r>
            <a:endParaRPr/>
          </a:p>
          <a:p>
            <a:pPr marL="0" lvl="0" indent="0" algn="l" rtl="0">
              <a:lnSpc>
                <a:spcPct val="115000"/>
              </a:lnSpc>
              <a:spcBef>
                <a:spcPts val="1200"/>
              </a:spcBef>
              <a:spcAft>
                <a:spcPts val="1200"/>
              </a:spcAft>
              <a:buClr>
                <a:schemeClr val="dk1"/>
              </a:buClr>
              <a:buSzPts val="1100"/>
              <a:buFont typeface="Arial"/>
              <a:buNone/>
            </a:pP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224c23de73_0_7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224c23de73_0_7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a:solidFill>
                  <a:schemeClr val="dk1"/>
                </a:solidFill>
              </a:rPr>
              <a:t>There can be no doubt that the Open Restaurants Program has been a lifesaver for the restaurant industry.  </a:t>
            </a:r>
            <a:r>
              <a:rPr lang="en">
                <a:solidFill>
                  <a:srgbClr val="B7B7B7"/>
                </a:solidFill>
              </a:rPr>
              <a:t>One article I read said that the program saved over </a:t>
            </a:r>
            <a:r>
              <a:rPr lang="en" b="1" i="1">
                <a:solidFill>
                  <a:srgbClr val="B7B7B7"/>
                </a:solidFill>
              </a:rPr>
              <a:t>100,000</a:t>
            </a:r>
            <a:r>
              <a:rPr lang="en">
                <a:solidFill>
                  <a:srgbClr val="B7B7B7"/>
                </a:solidFill>
              </a:rPr>
              <a:t> restaurant industry jobs.</a:t>
            </a:r>
            <a:endParaRPr>
              <a:solidFill>
                <a:srgbClr val="B7B7B7"/>
              </a:solidFill>
            </a:endParaRPr>
          </a:p>
          <a:p>
            <a:pPr marL="0" lvl="0" indent="0" algn="l" rtl="0">
              <a:lnSpc>
                <a:spcPct val="115000"/>
              </a:lnSpc>
              <a:spcBef>
                <a:spcPts val="1200"/>
              </a:spcBef>
              <a:spcAft>
                <a:spcPts val="0"/>
              </a:spcAft>
              <a:buNone/>
            </a:pPr>
            <a:r>
              <a:rPr lang="en">
                <a:solidFill>
                  <a:schemeClr val="dk1"/>
                </a:solidFill>
              </a:rPr>
              <a:t>And while that is great, I think it is also important to consider any negatives that come with adding over 12,000 outdoor dining areas in the city.  So for this project I wanted to explore the data to see how the increase in outdoor dining has affected NYC resident quality of living.</a:t>
            </a:r>
            <a:endParaRPr>
              <a:solidFill>
                <a:schemeClr val="dk1"/>
              </a:solidFill>
            </a:endParaRPr>
          </a:p>
          <a:p>
            <a:pPr marL="0" lvl="0" indent="0" algn="l" rtl="0">
              <a:lnSpc>
                <a:spcPct val="115000"/>
              </a:lnSpc>
              <a:spcBef>
                <a:spcPts val="1200"/>
              </a:spcBef>
              <a:spcAft>
                <a:spcPts val="0"/>
              </a:spcAft>
              <a:buNone/>
            </a:pPr>
            <a:r>
              <a:rPr lang="en">
                <a:solidFill>
                  <a:schemeClr val="dk1"/>
                </a:solidFill>
              </a:rPr>
              <a:t>I used two different datasets, both of which the city makes available to the public.  The first dataset contains information on all of the Open Restaurant applications that have been submitted since the start of the program.  </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The second dataset contains information from the city’s 311 complaint program from 2010.  If you do not know, NYC has a program called 311, where residents can lodge complaints, essentially for anything whatsoever.  I explored these complaints to see whether I could learn anything about how the increase in outdoor dining has affected resident quality of life.</a:t>
            </a:r>
            <a:endParaRPr>
              <a:solidFill>
                <a:schemeClr val="dk1"/>
              </a:solidFill>
            </a:endParaRPr>
          </a:p>
          <a:p>
            <a:pPr marL="0" lvl="0" indent="0" algn="l" rtl="0">
              <a:lnSpc>
                <a:spcPct val="115000"/>
              </a:lnSpc>
              <a:spcBef>
                <a:spcPts val="1200"/>
              </a:spcBef>
              <a:spcAft>
                <a:spcPts val="1200"/>
              </a:spcAft>
              <a:buClr>
                <a:schemeClr val="dk1"/>
              </a:buClr>
              <a:buSzPts val="1100"/>
              <a:buFont typeface="Arial"/>
              <a:buNone/>
            </a:pPr>
            <a:r>
              <a:rPr lang="en" u="sng">
                <a:solidFill>
                  <a:schemeClr val="hlink"/>
                </a:solidFill>
                <a:hlinkClick r:id="rId3"/>
              </a:rPr>
              <a:t>https://www.restaurantdive.com/news/91-of-nyc-restaurants-say-permanent-outdoor-dining-is-very-important-to/618770/</a:t>
            </a:r>
            <a:r>
              <a:rPr lang="en">
                <a:solidFill>
                  <a:schemeClr val="dk1"/>
                </a:solidFill>
              </a:rPr>
              <a:t> (saved 100,000 jobs)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224c23de73_0_6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224c23de73_0_6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the 311 complaints dataset, complaints are broken down into dozens of different categories.  One particularly relevant category for my purpose was the “Outdoor Dining Complaint” category.  The city created this category </a:t>
            </a:r>
            <a:r>
              <a:rPr lang="en" b="1" i="1"/>
              <a:t>specifically </a:t>
            </a:r>
            <a:r>
              <a:rPr lang="en"/>
              <a:t>to track complaints related to the Open Restaurants Program.  So I thought it was a good place to start.</a:t>
            </a:r>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224c23de73_0_7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224c23de73_0_7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 how many “Outdoor Dining Complaints” have there been since the beginning of the Open </a:t>
            </a:r>
            <a:r>
              <a:rPr lang="en">
                <a:solidFill>
                  <a:schemeClr val="dk1"/>
                </a:solidFill>
              </a:rPr>
              <a:t>Restaurants Program</a:t>
            </a:r>
            <a:r>
              <a:rPr lang="en"/>
              <a:t>?  A lot.  As you can see in Manhattan, there have been ~5,000 complaints alone.  </a:t>
            </a:r>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224c23de73_0_7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224c23de73_0_7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Comparing the volume of complaints to volume of applications per borough, </a:t>
            </a:r>
            <a:r>
              <a:rPr lang="en">
                <a:solidFill>
                  <a:schemeClr val="dk1"/>
                </a:solidFill>
              </a:rPr>
              <a:t>I was somewhat surprised by the sheer number of complaints - There are almost as many complaints as there are restaurants. </a:t>
            </a:r>
            <a:r>
              <a:rPr lang="en">
                <a:solidFill>
                  <a:srgbClr val="B7B7B7"/>
                </a:solidFill>
              </a:rPr>
              <a:t>(I did not de-duplify the data, so I’m sure some restaurants could have received multiple complaints)</a:t>
            </a:r>
            <a:endParaRPr>
              <a:solidFill>
                <a:srgbClr val="B7B7B7"/>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25af3db38b_1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25af3db38b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 there are a lot of “Outdoor Dining Complaints,” but what are those exactly?  This slide shows that most of the “Outdoor Dining Complaints” fall into a few categories, such as “Sidewalk zone blocked” or “Site setup condition.” </a:t>
            </a:r>
            <a:endParaRPr/>
          </a:p>
          <a:p>
            <a:pPr marL="0" lvl="0" indent="0" algn="l" rtl="0">
              <a:spcBef>
                <a:spcPts val="0"/>
              </a:spcBef>
              <a:spcAft>
                <a:spcPts val="0"/>
              </a:spcAft>
              <a:buNone/>
            </a:pPr>
            <a:endParaRPr/>
          </a:p>
          <a:p>
            <a:pPr marL="0" lvl="0" indent="0" algn="l" rtl="0">
              <a:spcBef>
                <a:spcPts val="0"/>
              </a:spcBef>
              <a:spcAft>
                <a:spcPts val="0"/>
              </a:spcAft>
              <a:buNone/>
            </a:pPr>
            <a:r>
              <a:rPr lang="en"/>
              <a:t>While these  complaint types provides some useful data:</a:t>
            </a:r>
            <a:endParaRPr/>
          </a:p>
          <a:p>
            <a:pPr marL="0" lvl="0" indent="0" algn="l" rtl="0">
              <a:spcBef>
                <a:spcPts val="0"/>
              </a:spcBef>
              <a:spcAft>
                <a:spcPts val="0"/>
              </a:spcAft>
              <a:buNone/>
            </a:pPr>
            <a:r>
              <a:rPr lang="en"/>
              <a:t>For example, residents clearly feel affected enough by blocked sidewalks and poor site setup conditions to submit a large number of complaints.</a:t>
            </a:r>
            <a:endParaRPr/>
          </a:p>
          <a:p>
            <a:pPr marL="0" lvl="0" indent="0" algn="l" rtl="0">
              <a:spcBef>
                <a:spcPts val="0"/>
              </a:spcBef>
              <a:spcAft>
                <a:spcPts val="0"/>
              </a:spcAft>
              <a:buNone/>
            </a:pPr>
            <a:r>
              <a:rPr lang="en"/>
              <a:t>But these descriptors don’t paint the full picture for assessing impacts to resident’s quality of life.</a:t>
            </a:r>
            <a:endParaRPr/>
          </a:p>
          <a:p>
            <a:pPr marL="0" lvl="0" indent="0" algn="l" rtl="0">
              <a:spcBef>
                <a:spcPts val="0"/>
              </a:spcBef>
              <a:spcAft>
                <a:spcPts val="0"/>
              </a:spcAft>
              <a:buNone/>
            </a:pPr>
            <a:endParaRPr/>
          </a:p>
          <a:p>
            <a:pPr marL="0" lvl="0" indent="0" algn="l" rtl="0">
              <a:spcBef>
                <a:spcPts val="0"/>
              </a:spcBef>
              <a:spcAft>
                <a:spcPts val="0"/>
              </a:spcAft>
              <a:buNone/>
            </a:pPr>
            <a:r>
              <a:rPr lang="en"/>
              <a:t>So I decided to look into the wider 311 dataset to look at other related complaint categories.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224c23de73_0_7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224c23de73_0_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wider dataset consists of over 28 million records, dating back from 2010, with dozens of complaint categories with even more different types of sub-categories within. </a:t>
            </a:r>
            <a:endParaRPr/>
          </a:p>
          <a:p>
            <a:pPr marL="0" lvl="0" indent="0" algn="l" rtl="0">
              <a:spcBef>
                <a:spcPts val="0"/>
              </a:spcBef>
              <a:spcAft>
                <a:spcPts val="0"/>
              </a:spcAft>
              <a:buNone/>
            </a:pPr>
            <a:r>
              <a:rPr lang="en"/>
              <a:t>I first identified what I thought were relevant complaint types and then grouped them into three main categories.  </a:t>
            </a:r>
            <a:endParaRPr/>
          </a:p>
          <a:p>
            <a:pPr marL="0" lvl="0" indent="0" algn="l" rtl="0">
              <a:spcBef>
                <a:spcPts val="0"/>
              </a:spcBef>
              <a:spcAft>
                <a:spcPts val="0"/>
              </a:spcAft>
              <a:buNone/>
            </a:pPr>
            <a:endParaRPr/>
          </a:p>
          <a:p>
            <a:pPr marL="0" lvl="0" indent="0" algn="l" rtl="0">
              <a:spcBef>
                <a:spcPts val="0"/>
              </a:spcBef>
              <a:spcAft>
                <a:spcPts val="0"/>
              </a:spcAft>
              <a:buNone/>
            </a:pPr>
            <a:r>
              <a:rPr lang="en"/>
              <a:t>One category I created was for “dirty conditions.”  For this category I grouped complaints related to waste and dirty sidewalk conditions. If you live in the city, you know that many of the shed-like structures that have been erected are a magnet for trash and rodents, so I was curious as to whether these complaints have increased since the start of the Open Restaurants Program.</a:t>
            </a:r>
            <a:endParaRPr/>
          </a:p>
          <a:p>
            <a:pPr marL="0" lvl="0" indent="0" algn="l" rtl="0">
              <a:spcBef>
                <a:spcPts val="0"/>
              </a:spcBef>
              <a:spcAft>
                <a:spcPts val="0"/>
              </a:spcAft>
              <a:buNone/>
            </a:pPr>
            <a:endParaRPr/>
          </a:p>
          <a:p>
            <a:pPr marL="0" lvl="0" indent="0" algn="l" rtl="0">
              <a:spcBef>
                <a:spcPts val="0"/>
              </a:spcBef>
              <a:spcAft>
                <a:spcPts val="0"/>
              </a:spcAft>
              <a:buNone/>
            </a:pPr>
            <a:r>
              <a:rPr lang="en"/>
              <a:t>The next category was for “illegal parking.”  I included complaints that 311 had characterized as “blocked driveway/bike lane/hydrant,” “double parking,” or “parking sign violation.”  Many of the outdoor dining structures have been built on top of parking spaces so I was curious as to whether the reduced number of available parking spaces has resulted in cars having to park illegally elsewhere, such as in front of driveways.</a:t>
            </a:r>
            <a:endParaRPr/>
          </a:p>
          <a:p>
            <a:pPr marL="0" lvl="0" indent="0" algn="l" rtl="0">
              <a:spcBef>
                <a:spcPts val="0"/>
              </a:spcBef>
              <a:spcAft>
                <a:spcPts val="0"/>
              </a:spcAft>
              <a:buNone/>
            </a:pPr>
            <a:endParaRPr/>
          </a:p>
          <a:p>
            <a:pPr marL="0" lvl="0" indent="0" algn="l" rtl="0">
              <a:spcBef>
                <a:spcPts val="0"/>
              </a:spcBef>
              <a:spcAft>
                <a:spcPts val="0"/>
              </a:spcAft>
              <a:buNone/>
            </a:pPr>
            <a:r>
              <a:rPr lang="en"/>
              <a:t>Last, I created a category for “outdoor noise.”  I included complaints that 311 had characterized as “loud music/party and loud talking”  I excluded any complaints that were for residential buildings, given that I was only interested in noise that was coming from outdoor dining.</a:t>
            </a:r>
            <a:endParaRPr/>
          </a:p>
          <a:p>
            <a:pPr marL="0" lvl="0" indent="0" algn="l" rtl="0">
              <a:spcBef>
                <a:spcPts val="0"/>
              </a:spcBef>
              <a:spcAft>
                <a:spcPts val="0"/>
              </a:spcAft>
              <a:buNone/>
            </a:pPr>
            <a:endParaRPr/>
          </a:p>
          <a:p>
            <a:pPr marL="0" lvl="0" indent="0" algn="l" rtl="0">
              <a:spcBef>
                <a:spcPts val="0"/>
              </a:spcBef>
              <a:spcAft>
                <a:spcPts val="0"/>
              </a:spcAft>
              <a:buNone/>
            </a:pPr>
            <a:r>
              <a:rPr lang="en"/>
              <a:t>Together, I’ll refer to these three categories of complaints as “quality of life” complaints.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NYC Open Restaurants Program</a:t>
            </a:r>
            <a:endParaRPr/>
          </a:p>
        </p:txBody>
      </p:sp>
      <p:sp>
        <p:nvSpPr>
          <p:cNvPr id="67" name="Google Shape;67;p13"/>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Exploratory Data Analysis</a:t>
            </a:r>
            <a:endParaRPr/>
          </a:p>
          <a:p>
            <a:pPr marL="0" lvl="0" indent="0" algn="ctr" rtl="0">
              <a:spcBef>
                <a:spcPts val="0"/>
              </a:spcBef>
              <a:spcAft>
                <a:spcPts val="0"/>
              </a:spcAft>
              <a:buNone/>
            </a:pPr>
            <a:r>
              <a:rPr lang="en" sz="1400"/>
              <a:t>Hyejin Kim</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3"/>
          <p:cNvSpPr txBox="1">
            <a:spLocks noGrp="1"/>
          </p:cNvSpPr>
          <p:nvPr>
            <p:ph type="title"/>
          </p:nvPr>
        </p:nvSpPr>
        <p:spPr>
          <a:xfrm>
            <a:off x="311700" y="283200"/>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800"/>
              <a:t>Relevant QOL Complaints in Manhattan (2010-2022)</a:t>
            </a:r>
            <a:endParaRPr sz="2800"/>
          </a:p>
        </p:txBody>
      </p:sp>
      <p:pic>
        <p:nvPicPr>
          <p:cNvPr id="127" name="Google Shape;127;p23"/>
          <p:cNvPicPr preferRelativeResize="0"/>
          <p:nvPr/>
        </p:nvPicPr>
        <p:blipFill rotWithShape="1">
          <a:blip r:embed="rId3">
            <a:alphaModFix/>
          </a:blip>
          <a:srcRect l="-460" t="-5530" r="460" b="5529"/>
          <a:stretch/>
        </p:blipFill>
        <p:spPr>
          <a:xfrm>
            <a:off x="79938" y="990600"/>
            <a:ext cx="8984125" cy="36926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Closer look</a:t>
            </a:r>
            <a:endParaRPr/>
          </a:p>
        </p:txBody>
      </p:sp>
      <p:sp>
        <p:nvSpPr>
          <p:cNvPr id="133" name="Google Shape;133;p2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34" name="Google Shape;134;p24"/>
          <p:cNvPicPr preferRelativeResize="0"/>
          <p:nvPr/>
        </p:nvPicPr>
        <p:blipFill>
          <a:blip r:embed="rId3">
            <a:alphaModFix/>
          </a:blip>
          <a:stretch>
            <a:fillRect/>
          </a:stretch>
        </p:blipFill>
        <p:spPr>
          <a:xfrm>
            <a:off x="48625" y="1152425"/>
            <a:ext cx="8879016" cy="3727750"/>
          </a:xfrm>
          <a:prstGeom prst="rect">
            <a:avLst/>
          </a:prstGeom>
          <a:noFill/>
          <a:ln>
            <a:noFill/>
          </a:ln>
        </p:spPr>
      </p:pic>
      <p:cxnSp>
        <p:nvCxnSpPr>
          <p:cNvPr id="135" name="Google Shape;135;p24"/>
          <p:cNvCxnSpPr/>
          <p:nvPr/>
        </p:nvCxnSpPr>
        <p:spPr>
          <a:xfrm flipH="1">
            <a:off x="5571375" y="943125"/>
            <a:ext cx="29100" cy="3492000"/>
          </a:xfrm>
          <a:prstGeom prst="straightConnector1">
            <a:avLst/>
          </a:prstGeom>
          <a:noFill/>
          <a:ln w="9525" cap="flat" cmpd="sng">
            <a:solidFill>
              <a:srgbClr val="0000FF"/>
            </a:solidFill>
            <a:prstDash val="dash"/>
            <a:round/>
            <a:headEnd type="none" w="med" len="med"/>
            <a:tailEnd type="none" w="med" len="med"/>
          </a:ln>
        </p:spPr>
      </p:cxnSp>
      <p:sp>
        <p:nvSpPr>
          <p:cNvPr id="136" name="Google Shape;136;p24"/>
          <p:cNvSpPr txBox="1"/>
          <p:nvPr/>
        </p:nvSpPr>
        <p:spPr>
          <a:xfrm>
            <a:off x="5440050" y="549775"/>
            <a:ext cx="2421300" cy="3693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Open Sans"/>
                <a:ea typeface="Open Sans"/>
                <a:cs typeface="Open Sans"/>
                <a:sym typeface="Open Sans"/>
              </a:rPr>
              <a:t>Open Restaurants Announced</a:t>
            </a:r>
            <a:endParaRPr sz="1200">
              <a:latin typeface="Open Sans"/>
              <a:ea typeface="Open Sans"/>
              <a:cs typeface="Open Sans"/>
              <a:sym typeface="Open Sans"/>
            </a:endParaRPr>
          </a:p>
        </p:txBody>
      </p:sp>
      <p:cxnSp>
        <p:nvCxnSpPr>
          <p:cNvPr id="137" name="Google Shape;137;p24"/>
          <p:cNvCxnSpPr/>
          <p:nvPr/>
        </p:nvCxnSpPr>
        <p:spPr>
          <a:xfrm flipH="1">
            <a:off x="5154725" y="1152425"/>
            <a:ext cx="29100" cy="3257100"/>
          </a:xfrm>
          <a:prstGeom prst="straightConnector1">
            <a:avLst/>
          </a:prstGeom>
          <a:noFill/>
          <a:ln w="9525" cap="flat" cmpd="sng">
            <a:solidFill>
              <a:srgbClr val="0000FF"/>
            </a:solidFill>
            <a:prstDash val="dash"/>
            <a:round/>
            <a:headEnd type="none" w="med" len="med"/>
            <a:tailEnd type="none" w="med" len="med"/>
          </a:ln>
        </p:spPr>
      </p:cxnSp>
      <p:sp>
        <p:nvSpPr>
          <p:cNvPr id="138" name="Google Shape;138;p24"/>
          <p:cNvSpPr txBox="1"/>
          <p:nvPr/>
        </p:nvSpPr>
        <p:spPr>
          <a:xfrm>
            <a:off x="2965525" y="549775"/>
            <a:ext cx="2276700" cy="5541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200">
                <a:latin typeface="Open Sans"/>
                <a:ea typeface="Open Sans"/>
                <a:cs typeface="Open Sans"/>
                <a:sym typeface="Open Sans"/>
              </a:rPr>
              <a:t>Restaurants Close</a:t>
            </a:r>
            <a:endParaRPr sz="1200">
              <a:latin typeface="Open Sans"/>
              <a:ea typeface="Open Sans"/>
              <a:cs typeface="Open Sans"/>
              <a:sym typeface="Open Sans"/>
            </a:endParaRPr>
          </a:p>
          <a:p>
            <a:pPr marL="0" lvl="0" indent="0" algn="ctr" rtl="0">
              <a:spcBef>
                <a:spcPts val="0"/>
              </a:spcBef>
              <a:spcAft>
                <a:spcPts val="0"/>
              </a:spcAft>
              <a:buNone/>
            </a:pPr>
            <a:r>
              <a:rPr lang="en" sz="1200">
                <a:latin typeface="Open Sans"/>
                <a:ea typeface="Open Sans"/>
                <a:cs typeface="Open Sans"/>
                <a:sym typeface="Open Sans"/>
              </a:rPr>
              <a:t>Stay at home orders begin</a:t>
            </a:r>
            <a:endParaRPr sz="1200">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5"/>
          <p:cNvSpPr txBox="1">
            <a:spLocks noGrp="1"/>
          </p:cNvSpPr>
          <p:nvPr>
            <p:ph type="title"/>
          </p:nvPr>
        </p:nvSpPr>
        <p:spPr>
          <a:xfrm>
            <a:off x="98075" y="1133300"/>
            <a:ext cx="2907300" cy="1566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1900"/>
              <a:t>Manhattan: </a:t>
            </a:r>
            <a:endParaRPr sz="1900"/>
          </a:p>
          <a:p>
            <a:pPr marL="457200" lvl="0" indent="-308610" algn="l" rtl="0">
              <a:lnSpc>
                <a:spcPct val="115000"/>
              </a:lnSpc>
              <a:spcBef>
                <a:spcPts val="0"/>
              </a:spcBef>
              <a:spcAft>
                <a:spcPts val="0"/>
              </a:spcAft>
              <a:buClr>
                <a:schemeClr val="dk2"/>
              </a:buClr>
              <a:buSzPct val="100000"/>
              <a:buFont typeface="Open Sans"/>
              <a:buChar char="●"/>
            </a:pPr>
            <a:r>
              <a:rPr lang="en" sz="1400" b="0">
                <a:solidFill>
                  <a:schemeClr val="dk2"/>
                </a:solidFill>
                <a:latin typeface="Open Sans"/>
                <a:ea typeface="Open Sans"/>
                <a:cs typeface="Open Sans"/>
                <a:sym typeface="Open Sans"/>
              </a:rPr>
              <a:t>Large volume of Open Restaurants </a:t>
            </a:r>
            <a:br>
              <a:rPr lang="en" sz="1400" b="0">
                <a:solidFill>
                  <a:schemeClr val="dk2"/>
                </a:solidFill>
                <a:latin typeface="Open Sans"/>
                <a:ea typeface="Open Sans"/>
                <a:cs typeface="Open Sans"/>
                <a:sym typeface="Open Sans"/>
              </a:rPr>
            </a:br>
            <a:endParaRPr sz="1400" b="0">
              <a:solidFill>
                <a:schemeClr val="dk2"/>
              </a:solidFill>
              <a:latin typeface="Open Sans"/>
              <a:ea typeface="Open Sans"/>
              <a:cs typeface="Open Sans"/>
              <a:sym typeface="Open Sans"/>
            </a:endParaRPr>
          </a:p>
          <a:p>
            <a:pPr marL="457200" lvl="0" indent="-308610" algn="l" rtl="0">
              <a:lnSpc>
                <a:spcPct val="115000"/>
              </a:lnSpc>
              <a:spcBef>
                <a:spcPts val="0"/>
              </a:spcBef>
              <a:spcAft>
                <a:spcPts val="0"/>
              </a:spcAft>
              <a:buClr>
                <a:schemeClr val="dk2"/>
              </a:buClr>
              <a:buSzPct val="100000"/>
              <a:buFont typeface="Open Sans"/>
              <a:buChar char="●"/>
            </a:pPr>
            <a:r>
              <a:rPr lang="en" sz="1400" b="0">
                <a:solidFill>
                  <a:schemeClr val="dk2"/>
                </a:solidFill>
                <a:latin typeface="Open Sans"/>
                <a:ea typeface="Open Sans"/>
                <a:cs typeface="Open Sans"/>
                <a:sym typeface="Open Sans"/>
              </a:rPr>
              <a:t>Huge spike in relevant QOL complaints compared to historical trend</a:t>
            </a:r>
            <a:endParaRPr sz="1900"/>
          </a:p>
          <a:p>
            <a:pPr marL="0" lvl="0" indent="0" algn="l" rtl="0">
              <a:spcBef>
                <a:spcPts val="1200"/>
              </a:spcBef>
              <a:spcAft>
                <a:spcPts val="0"/>
              </a:spcAft>
              <a:buNone/>
            </a:pPr>
            <a:endParaRPr sz="1900"/>
          </a:p>
        </p:txBody>
      </p:sp>
      <p:pic>
        <p:nvPicPr>
          <p:cNvPr id="144" name="Google Shape;144;p25"/>
          <p:cNvPicPr preferRelativeResize="0"/>
          <p:nvPr/>
        </p:nvPicPr>
        <p:blipFill rotWithShape="1">
          <a:blip r:embed="rId3">
            <a:alphaModFix/>
          </a:blip>
          <a:srcRect l="-460" t="-5530" r="460" b="5529"/>
          <a:stretch/>
        </p:blipFill>
        <p:spPr>
          <a:xfrm>
            <a:off x="3142575" y="-80900"/>
            <a:ext cx="5883775" cy="2418325"/>
          </a:xfrm>
          <a:prstGeom prst="rect">
            <a:avLst/>
          </a:prstGeom>
          <a:noFill/>
          <a:ln>
            <a:noFill/>
          </a:ln>
        </p:spPr>
      </p:pic>
      <p:pic>
        <p:nvPicPr>
          <p:cNvPr id="145" name="Google Shape;145;p25"/>
          <p:cNvPicPr preferRelativeResize="0"/>
          <p:nvPr/>
        </p:nvPicPr>
        <p:blipFill>
          <a:blip r:embed="rId4">
            <a:alphaModFix/>
          </a:blip>
          <a:stretch>
            <a:fillRect/>
          </a:stretch>
        </p:blipFill>
        <p:spPr>
          <a:xfrm>
            <a:off x="3376157" y="2508775"/>
            <a:ext cx="5650192" cy="2418325"/>
          </a:xfrm>
          <a:prstGeom prst="rect">
            <a:avLst/>
          </a:prstGeom>
          <a:noFill/>
          <a:ln>
            <a:noFill/>
          </a:ln>
        </p:spPr>
      </p:pic>
      <p:sp>
        <p:nvSpPr>
          <p:cNvPr id="146" name="Google Shape;146;p25"/>
          <p:cNvSpPr txBox="1">
            <a:spLocks noGrp="1"/>
          </p:cNvSpPr>
          <p:nvPr>
            <p:ph type="title"/>
          </p:nvPr>
        </p:nvSpPr>
        <p:spPr>
          <a:xfrm>
            <a:off x="311700" y="283200"/>
            <a:ext cx="8520600" cy="70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800"/>
              <a:t>Comparing Trends</a:t>
            </a:r>
            <a:endParaRPr sz="2800"/>
          </a:p>
        </p:txBody>
      </p:sp>
      <p:sp>
        <p:nvSpPr>
          <p:cNvPr id="147" name="Google Shape;147;p25"/>
          <p:cNvSpPr txBox="1">
            <a:spLocks noGrp="1"/>
          </p:cNvSpPr>
          <p:nvPr>
            <p:ph type="title"/>
          </p:nvPr>
        </p:nvSpPr>
        <p:spPr>
          <a:xfrm>
            <a:off x="98075" y="2961675"/>
            <a:ext cx="3044400" cy="1132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1900">
                <a:solidFill>
                  <a:srgbClr val="0000FF"/>
                </a:solidFill>
              </a:rPr>
              <a:t>Staten Island: </a:t>
            </a:r>
            <a:endParaRPr sz="1900">
              <a:solidFill>
                <a:srgbClr val="0000FF"/>
              </a:solidFill>
            </a:endParaRPr>
          </a:p>
          <a:p>
            <a:pPr marL="457200" lvl="0" indent="-308610" algn="l" rtl="0">
              <a:lnSpc>
                <a:spcPct val="115000"/>
              </a:lnSpc>
              <a:spcBef>
                <a:spcPts val="0"/>
              </a:spcBef>
              <a:spcAft>
                <a:spcPts val="0"/>
              </a:spcAft>
              <a:buClr>
                <a:schemeClr val="dk2"/>
              </a:buClr>
              <a:buSzPct val="100000"/>
              <a:buFont typeface="Open Sans"/>
              <a:buChar char="●"/>
            </a:pPr>
            <a:r>
              <a:rPr lang="en" sz="1400" b="0">
                <a:solidFill>
                  <a:schemeClr val="dk2"/>
                </a:solidFill>
                <a:latin typeface="Open Sans"/>
                <a:ea typeface="Open Sans"/>
                <a:cs typeface="Open Sans"/>
                <a:sym typeface="Open Sans"/>
              </a:rPr>
              <a:t>Smallest volume of Open Restaurants </a:t>
            </a:r>
            <a:br>
              <a:rPr lang="en" sz="1400" b="0">
                <a:solidFill>
                  <a:schemeClr val="dk2"/>
                </a:solidFill>
                <a:latin typeface="Open Sans"/>
                <a:ea typeface="Open Sans"/>
                <a:cs typeface="Open Sans"/>
                <a:sym typeface="Open Sans"/>
              </a:rPr>
            </a:br>
            <a:endParaRPr sz="1400" b="0">
              <a:solidFill>
                <a:schemeClr val="dk2"/>
              </a:solidFill>
              <a:latin typeface="Open Sans"/>
              <a:ea typeface="Open Sans"/>
              <a:cs typeface="Open Sans"/>
              <a:sym typeface="Open Sans"/>
            </a:endParaRPr>
          </a:p>
          <a:p>
            <a:pPr marL="457200" lvl="0" indent="-308610" algn="l" rtl="0">
              <a:lnSpc>
                <a:spcPct val="115000"/>
              </a:lnSpc>
              <a:spcBef>
                <a:spcPts val="0"/>
              </a:spcBef>
              <a:spcAft>
                <a:spcPts val="0"/>
              </a:spcAft>
              <a:buClr>
                <a:schemeClr val="dk2"/>
              </a:buClr>
              <a:buSzPct val="100000"/>
              <a:buFont typeface="Open Sans"/>
              <a:buChar char="●"/>
            </a:pPr>
            <a:r>
              <a:rPr lang="en" sz="1400" b="0">
                <a:solidFill>
                  <a:schemeClr val="dk2"/>
                </a:solidFill>
                <a:latin typeface="Open Sans"/>
                <a:ea typeface="Open Sans"/>
                <a:cs typeface="Open Sans"/>
                <a:sym typeface="Open Sans"/>
              </a:rPr>
              <a:t>No spike in relevant QOL complaints compared to historical trend </a:t>
            </a:r>
            <a:endParaRPr sz="1900"/>
          </a:p>
          <a:p>
            <a:pPr marL="0" lvl="0" indent="0" algn="l" rtl="0">
              <a:spcBef>
                <a:spcPts val="1200"/>
              </a:spcBef>
              <a:spcAft>
                <a:spcPts val="0"/>
              </a:spcAft>
              <a:buNone/>
            </a:pPr>
            <a:endParaRPr sz="19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Outdoor Noise Complaints </a:t>
            </a:r>
            <a:r>
              <a:rPr lang="en" sz="2200"/>
              <a:t>(Manhattan 2010 - to date)</a:t>
            </a:r>
            <a:endParaRPr/>
          </a:p>
        </p:txBody>
      </p:sp>
      <p:pic>
        <p:nvPicPr>
          <p:cNvPr id="153" name="Google Shape;153;p26"/>
          <p:cNvPicPr preferRelativeResize="0"/>
          <p:nvPr/>
        </p:nvPicPr>
        <p:blipFill>
          <a:blip r:embed="rId3">
            <a:alphaModFix/>
          </a:blip>
          <a:stretch>
            <a:fillRect/>
          </a:stretch>
        </p:blipFill>
        <p:spPr>
          <a:xfrm>
            <a:off x="311700" y="1301151"/>
            <a:ext cx="8342775" cy="3512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Dirty Condition Complaints </a:t>
            </a:r>
            <a:r>
              <a:rPr lang="en" sz="2200"/>
              <a:t>(Manhattan 2010 - to date)</a:t>
            </a:r>
            <a:endParaRPr sz="2200"/>
          </a:p>
        </p:txBody>
      </p:sp>
      <p:pic>
        <p:nvPicPr>
          <p:cNvPr id="159" name="Google Shape;159;p27"/>
          <p:cNvPicPr preferRelativeResize="0"/>
          <p:nvPr/>
        </p:nvPicPr>
        <p:blipFill>
          <a:blip r:embed="rId3">
            <a:alphaModFix/>
          </a:blip>
          <a:stretch>
            <a:fillRect/>
          </a:stretch>
        </p:blipFill>
        <p:spPr>
          <a:xfrm>
            <a:off x="443175" y="1228000"/>
            <a:ext cx="8203949" cy="3407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Illegal Parking Complaints </a:t>
            </a:r>
            <a:r>
              <a:rPr lang="en" sz="2200"/>
              <a:t>(Manhattan 2010 - to date)</a:t>
            </a:r>
            <a:endParaRPr/>
          </a:p>
        </p:txBody>
      </p:sp>
      <p:pic>
        <p:nvPicPr>
          <p:cNvPr id="165" name="Google Shape;165;p28"/>
          <p:cNvPicPr preferRelativeResize="0"/>
          <p:nvPr/>
        </p:nvPicPr>
        <p:blipFill>
          <a:blip r:embed="rId3">
            <a:alphaModFix/>
          </a:blip>
          <a:stretch>
            <a:fillRect/>
          </a:stretch>
        </p:blipFill>
        <p:spPr>
          <a:xfrm>
            <a:off x="471550" y="1382075"/>
            <a:ext cx="8001825" cy="34017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Complaints &amp; Open Restaurant Density by Zip Code</a:t>
            </a:r>
            <a:endParaRPr/>
          </a:p>
        </p:txBody>
      </p:sp>
      <p:sp>
        <p:nvSpPr>
          <p:cNvPr id="171" name="Google Shape;171;p29"/>
          <p:cNvSpPr txBox="1">
            <a:spLocks noGrp="1"/>
          </p:cNvSpPr>
          <p:nvPr>
            <p:ph type="body" idx="1"/>
          </p:nvPr>
        </p:nvSpPr>
        <p:spPr>
          <a:xfrm>
            <a:off x="311700" y="1837650"/>
            <a:ext cx="3810900" cy="2430000"/>
          </a:xfrm>
          <a:prstGeom prst="rect">
            <a:avLst/>
          </a:prstGeom>
        </p:spPr>
        <p:txBody>
          <a:bodyPr spcFirstLastPara="1" wrap="square" lIns="91425" tIns="91425" rIns="91425" bIns="91425" anchor="t" anchorCtr="0">
            <a:normAutofit lnSpcReduction="10000"/>
          </a:bodyPr>
          <a:lstStyle/>
          <a:p>
            <a:pPr marL="457200" lvl="0" indent="-330200" algn="l" rtl="0">
              <a:spcBef>
                <a:spcPts val="0"/>
              </a:spcBef>
              <a:spcAft>
                <a:spcPts val="0"/>
              </a:spcAft>
              <a:buSzPts val="1600"/>
              <a:buChar char="●"/>
            </a:pPr>
            <a:r>
              <a:rPr lang="en" sz="1600"/>
              <a:t>Relationship between Open Restaurant density and volume of complaints</a:t>
            </a:r>
            <a:endParaRPr sz="1600"/>
          </a:p>
          <a:p>
            <a:pPr marL="457200" lvl="0" indent="0" algn="l" rtl="0">
              <a:spcBef>
                <a:spcPts val="1200"/>
              </a:spcBef>
              <a:spcAft>
                <a:spcPts val="0"/>
              </a:spcAft>
              <a:buNone/>
            </a:pPr>
            <a:endParaRPr sz="1600"/>
          </a:p>
          <a:p>
            <a:pPr marL="457200" lvl="0" indent="-330200" algn="l" rtl="0">
              <a:spcBef>
                <a:spcPts val="1200"/>
              </a:spcBef>
              <a:spcAft>
                <a:spcPts val="0"/>
              </a:spcAft>
              <a:buSzPts val="1600"/>
              <a:buChar char="●"/>
            </a:pPr>
            <a:r>
              <a:rPr lang="en" sz="1600"/>
              <a:t>Outliers were all in the same general area</a:t>
            </a:r>
            <a:endParaRPr sz="1600"/>
          </a:p>
          <a:p>
            <a:pPr marL="457200" lvl="0" indent="0" algn="l" rtl="0">
              <a:spcBef>
                <a:spcPts val="1200"/>
              </a:spcBef>
              <a:spcAft>
                <a:spcPts val="1200"/>
              </a:spcAft>
              <a:buNone/>
            </a:pPr>
            <a:endParaRPr sz="1600"/>
          </a:p>
        </p:txBody>
      </p:sp>
      <p:pic>
        <p:nvPicPr>
          <p:cNvPr id="172" name="Google Shape;172;p29"/>
          <p:cNvPicPr preferRelativeResize="0"/>
          <p:nvPr/>
        </p:nvPicPr>
        <p:blipFill>
          <a:blip r:embed="rId3">
            <a:alphaModFix/>
          </a:blip>
          <a:stretch>
            <a:fillRect/>
          </a:stretch>
        </p:blipFill>
        <p:spPr>
          <a:xfrm>
            <a:off x="4122600" y="1152425"/>
            <a:ext cx="4777775" cy="36626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Takeaways &amp; Next Steps</a:t>
            </a:r>
            <a:endParaRPr/>
          </a:p>
        </p:txBody>
      </p:sp>
      <p:sp>
        <p:nvSpPr>
          <p:cNvPr id="178" name="Google Shape;178;p30"/>
          <p:cNvSpPr txBox="1">
            <a:spLocks noGrp="1"/>
          </p:cNvSpPr>
          <p:nvPr>
            <p:ph type="body" idx="1"/>
          </p:nvPr>
        </p:nvSpPr>
        <p:spPr>
          <a:xfrm>
            <a:off x="363425" y="1601375"/>
            <a:ext cx="7804629" cy="1449556"/>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dirty="0"/>
              <a:t>Data appears to show a relationship with rise of Open Restaurants having an impact on NYC resident quality of life</a:t>
            </a:r>
            <a:endParaRPr sz="1600" dirty="0"/>
          </a:p>
          <a:p>
            <a:pPr marL="457200" lvl="0" indent="-330200" algn="l" rtl="0">
              <a:spcBef>
                <a:spcPts val="0"/>
              </a:spcBef>
              <a:spcAft>
                <a:spcPts val="0"/>
              </a:spcAft>
              <a:buSzPts val="1600"/>
              <a:buChar char="●"/>
            </a:pPr>
            <a:r>
              <a:rPr lang="en" sz="1600" dirty="0"/>
              <a:t>Largest spikes in complaints found in Noise and Dirty Condition complaints</a:t>
            </a:r>
            <a:endParaRPr sz="1600" dirty="0"/>
          </a:p>
          <a:p>
            <a:pPr marL="457200" lvl="0" indent="-330200" algn="l" rtl="0">
              <a:spcBef>
                <a:spcPts val="0"/>
              </a:spcBef>
              <a:spcAft>
                <a:spcPts val="0"/>
              </a:spcAft>
              <a:buSzPts val="1600"/>
              <a:buChar char="●"/>
            </a:pPr>
            <a:r>
              <a:rPr lang="en" sz="1600" dirty="0"/>
              <a:t>Did not find sufficient data that shows significant impact on illegal parking</a:t>
            </a:r>
            <a:endParaRPr sz="1600" dirty="0"/>
          </a:p>
        </p:txBody>
      </p:sp>
      <p:sp>
        <p:nvSpPr>
          <p:cNvPr id="179" name="Google Shape;179;p30"/>
          <p:cNvSpPr txBox="1">
            <a:spLocks noGrp="1"/>
          </p:cNvSpPr>
          <p:nvPr>
            <p:ph type="title"/>
          </p:nvPr>
        </p:nvSpPr>
        <p:spPr>
          <a:xfrm>
            <a:off x="118225" y="3283775"/>
            <a:ext cx="3044400" cy="1132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a:solidFill>
                  <a:srgbClr val="0000FF"/>
                </a:solidFill>
              </a:rPr>
              <a:t>Next Steps: </a:t>
            </a:r>
            <a:endParaRPr sz="2000">
              <a:solidFill>
                <a:srgbClr val="0000FF"/>
              </a:solidFill>
            </a:endParaRPr>
          </a:p>
          <a:p>
            <a:pPr marL="0" lvl="0" indent="0" algn="l" rtl="0">
              <a:spcBef>
                <a:spcPts val="0"/>
              </a:spcBef>
              <a:spcAft>
                <a:spcPts val="0"/>
              </a:spcAft>
              <a:buNone/>
            </a:pPr>
            <a:endParaRPr sz="1900"/>
          </a:p>
        </p:txBody>
      </p:sp>
      <p:sp>
        <p:nvSpPr>
          <p:cNvPr id="180" name="Google Shape;180;p30"/>
          <p:cNvSpPr txBox="1">
            <a:spLocks noGrp="1"/>
          </p:cNvSpPr>
          <p:nvPr>
            <p:ph type="body" idx="1"/>
          </p:nvPr>
        </p:nvSpPr>
        <p:spPr>
          <a:xfrm>
            <a:off x="363425" y="3613000"/>
            <a:ext cx="8520600" cy="13794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dirty="0"/>
              <a:t>Clean up graphs so that the date marker intervals and labels are intuitive</a:t>
            </a:r>
            <a:endParaRPr sz="1600" dirty="0"/>
          </a:p>
          <a:p>
            <a:pPr marL="457200" lvl="0" indent="-330200" algn="l" rtl="0">
              <a:spcBef>
                <a:spcPts val="0"/>
              </a:spcBef>
              <a:spcAft>
                <a:spcPts val="0"/>
              </a:spcAft>
              <a:buSzPts val="1600"/>
              <a:buChar char="●"/>
            </a:pPr>
            <a:r>
              <a:rPr lang="en" sz="1600" dirty="0"/>
              <a:t>Explore impact to traffic</a:t>
            </a:r>
            <a:endParaRPr sz="1600" dirty="0"/>
          </a:p>
          <a:p>
            <a:pPr marL="457200" lvl="0" indent="-330200" algn="l" rtl="0">
              <a:spcBef>
                <a:spcPts val="0"/>
              </a:spcBef>
              <a:spcAft>
                <a:spcPts val="0"/>
              </a:spcAft>
              <a:buSzPts val="1600"/>
              <a:buChar char="●"/>
            </a:pPr>
            <a:r>
              <a:rPr lang="en" sz="1600" dirty="0"/>
              <a:t>Explore other contributing factors </a:t>
            </a:r>
            <a:r>
              <a:rPr lang="en" sz="1600" dirty="0" err="1"/>
              <a:t>ie</a:t>
            </a:r>
            <a:r>
              <a:rPr lang="en" sz="1600" dirty="0"/>
              <a:t>: changes in population density, </a:t>
            </a:r>
            <a:r>
              <a:rPr lang="en" sz="1600" dirty="0" err="1"/>
              <a:t>etc</a:t>
            </a:r>
            <a:endParaRPr sz="1600" dirty="0"/>
          </a:p>
          <a:p>
            <a:pPr marL="457200" lvl="0" indent="-330200" algn="l" rtl="0">
              <a:spcBef>
                <a:spcPts val="0"/>
              </a:spcBef>
              <a:spcAft>
                <a:spcPts val="0"/>
              </a:spcAft>
              <a:buSzPts val="1600"/>
              <a:buChar char="●"/>
            </a:pPr>
            <a:r>
              <a:rPr lang="en" sz="1600" dirty="0"/>
              <a:t>Continue to look into the data as program matures to see future trends</a:t>
            </a:r>
            <a:endParaRPr sz="1600" dirty="0"/>
          </a:p>
        </p:txBody>
      </p:sp>
      <p:sp>
        <p:nvSpPr>
          <p:cNvPr id="181" name="Google Shape;181;p30"/>
          <p:cNvSpPr txBox="1">
            <a:spLocks noGrp="1"/>
          </p:cNvSpPr>
          <p:nvPr>
            <p:ph type="title"/>
          </p:nvPr>
        </p:nvSpPr>
        <p:spPr>
          <a:xfrm>
            <a:off x="118225" y="1253075"/>
            <a:ext cx="3044400" cy="1132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dirty="0">
                <a:solidFill>
                  <a:srgbClr val="0000FF"/>
                </a:solidFill>
              </a:rPr>
              <a:t>Takeaways: </a:t>
            </a:r>
            <a:endParaRPr sz="2000" dirty="0">
              <a:solidFill>
                <a:srgbClr val="0000FF"/>
              </a:solidFill>
            </a:endParaRPr>
          </a:p>
          <a:p>
            <a:pPr marL="0" lvl="0" indent="0" algn="l" rtl="0">
              <a:spcBef>
                <a:spcPts val="0"/>
              </a:spcBef>
              <a:spcAft>
                <a:spcPts val="0"/>
              </a:spcAft>
              <a:buNone/>
            </a:pPr>
            <a:endParaRPr sz="19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Background</a:t>
            </a:r>
            <a:endParaRPr/>
          </a:p>
        </p:txBody>
      </p:sp>
      <p:pic>
        <p:nvPicPr>
          <p:cNvPr id="73" name="Google Shape;73;p14"/>
          <p:cNvPicPr preferRelativeResize="0"/>
          <p:nvPr/>
        </p:nvPicPr>
        <p:blipFill>
          <a:blip r:embed="rId3">
            <a:alphaModFix/>
          </a:blip>
          <a:stretch>
            <a:fillRect/>
          </a:stretch>
        </p:blipFill>
        <p:spPr>
          <a:xfrm>
            <a:off x="42500" y="1792600"/>
            <a:ext cx="9059001" cy="1908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340"/>
              <a:t>Number of Restaurants That Have Applied for the Open Restaurants Program</a:t>
            </a:r>
            <a:endParaRPr sz="2340"/>
          </a:p>
        </p:txBody>
      </p:sp>
      <p:pic>
        <p:nvPicPr>
          <p:cNvPr id="85" name="Google Shape;85;p16"/>
          <p:cNvPicPr preferRelativeResize="0"/>
          <p:nvPr/>
        </p:nvPicPr>
        <p:blipFill>
          <a:blip r:embed="rId3">
            <a:alphaModFix/>
          </a:blip>
          <a:stretch>
            <a:fillRect/>
          </a:stretch>
        </p:blipFill>
        <p:spPr>
          <a:xfrm>
            <a:off x="1037800" y="1002150"/>
            <a:ext cx="6885987" cy="3991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Exploration</a:t>
            </a:r>
            <a:endParaRPr/>
          </a:p>
        </p:txBody>
      </p:sp>
      <p:sp>
        <p:nvSpPr>
          <p:cNvPr id="91" name="Google Shape;91;p17"/>
          <p:cNvSpPr txBox="1">
            <a:spLocks noGrp="1"/>
          </p:cNvSpPr>
          <p:nvPr>
            <p:ph type="body" idx="1"/>
          </p:nvPr>
        </p:nvSpPr>
        <p:spPr>
          <a:xfrm>
            <a:off x="311700" y="1266325"/>
            <a:ext cx="8520600" cy="3670500"/>
          </a:xfrm>
          <a:prstGeom prst="rect">
            <a:avLst/>
          </a:prstGeom>
        </p:spPr>
        <p:txBody>
          <a:bodyPr spcFirstLastPara="1" wrap="square" lIns="91425" tIns="91425" rIns="91425" bIns="91425" anchor="t" anchorCtr="0">
            <a:noAutofit/>
          </a:bodyPr>
          <a:lstStyle/>
          <a:p>
            <a:pPr marL="457200" lvl="0" indent="-342900" algn="l" rtl="0">
              <a:lnSpc>
                <a:spcPct val="95000"/>
              </a:lnSpc>
              <a:spcBef>
                <a:spcPts val="0"/>
              </a:spcBef>
              <a:spcAft>
                <a:spcPts val="0"/>
              </a:spcAft>
              <a:buSzPts val="1800"/>
              <a:buChar char="●"/>
            </a:pPr>
            <a:r>
              <a:rPr lang="en"/>
              <a:t>The Open Restaurants Program has been a lifesaver for the restaurant industry.  Over 100,000 restaurant industry jobs have been saved.  But….</a:t>
            </a:r>
            <a:br>
              <a:rPr lang="en"/>
            </a:br>
            <a:endParaRPr sz="1500"/>
          </a:p>
          <a:p>
            <a:pPr marL="457200" lvl="0" indent="-342900" algn="l" rtl="0">
              <a:lnSpc>
                <a:spcPct val="95000"/>
              </a:lnSpc>
              <a:spcBef>
                <a:spcPts val="0"/>
              </a:spcBef>
              <a:spcAft>
                <a:spcPts val="0"/>
              </a:spcAft>
              <a:buSzPts val="1800"/>
              <a:buChar char="●"/>
            </a:pPr>
            <a:r>
              <a:rPr lang="en"/>
              <a:t>How has the increase of restaurants taking up additional street and road space affected NYC resident quality of life?</a:t>
            </a:r>
            <a:br>
              <a:rPr lang="en"/>
            </a:br>
            <a:endParaRPr sz="1500"/>
          </a:p>
          <a:p>
            <a:pPr marL="457200" lvl="0" indent="-342900" algn="l" rtl="0">
              <a:lnSpc>
                <a:spcPct val="95000"/>
              </a:lnSpc>
              <a:spcBef>
                <a:spcPts val="0"/>
              </a:spcBef>
              <a:spcAft>
                <a:spcPts val="0"/>
              </a:spcAft>
              <a:buSzPts val="1800"/>
              <a:buChar char="●"/>
            </a:pPr>
            <a:r>
              <a:rPr lang="en"/>
              <a:t>Data:</a:t>
            </a:r>
            <a:endParaRPr/>
          </a:p>
          <a:p>
            <a:pPr marL="914400" lvl="1" indent="-323850" algn="l" rtl="0">
              <a:lnSpc>
                <a:spcPct val="95000"/>
              </a:lnSpc>
              <a:spcBef>
                <a:spcPts val="0"/>
              </a:spcBef>
              <a:spcAft>
                <a:spcPts val="0"/>
              </a:spcAft>
              <a:buSzPts val="1500"/>
              <a:buChar char="○"/>
            </a:pPr>
            <a:r>
              <a:rPr lang="en" sz="1500"/>
              <a:t>Open Restaurants Application (~13k)</a:t>
            </a:r>
            <a:endParaRPr sz="1500"/>
          </a:p>
          <a:p>
            <a:pPr marL="914400" lvl="1" indent="-342900" algn="l" rtl="0">
              <a:lnSpc>
                <a:spcPct val="95000"/>
              </a:lnSpc>
              <a:spcBef>
                <a:spcPts val="0"/>
              </a:spcBef>
              <a:spcAft>
                <a:spcPts val="0"/>
              </a:spcAft>
              <a:buSzPts val="1800"/>
              <a:buChar char="○"/>
            </a:pPr>
            <a:r>
              <a:rPr lang="en" sz="1500"/>
              <a:t>311 Complaints (~28m / ~880k)</a:t>
            </a:r>
            <a:br>
              <a:rPr lang="en" sz="1800"/>
            </a:b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96" name="Google Shape;96;p18"/>
          <p:cNvPicPr preferRelativeResize="0"/>
          <p:nvPr/>
        </p:nvPicPr>
        <p:blipFill>
          <a:blip r:embed="rId3">
            <a:alphaModFix/>
          </a:blip>
          <a:stretch>
            <a:fillRect/>
          </a:stretch>
        </p:blipFill>
        <p:spPr>
          <a:xfrm>
            <a:off x="2153725" y="1152425"/>
            <a:ext cx="4342325" cy="3809300"/>
          </a:xfrm>
          <a:prstGeom prst="rect">
            <a:avLst/>
          </a:prstGeom>
          <a:noFill/>
          <a:ln>
            <a:noFill/>
          </a:ln>
        </p:spPr>
      </p:pic>
      <p:sp>
        <p:nvSpPr>
          <p:cNvPr id="97" name="Google Shape;97;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311 “Outdoor Dining Complaint” Category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311700" y="2523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Number of “Outdoor Dining Complaints” Reported </a:t>
            </a:r>
            <a:endParaRPr/>
          </a:p>
        </p:txBody>
      </p:sp>
      <p:pic>
        <p:nvPicPr>
          <p:cNvPr id="103" name="Google Shape;103;p19"/>
          <p:cNvPicPr preferRelativeResize="0"/>
          <p:nvPr/>
        </p:nvPicPr>
        <p:blipFill>
          <a:blip r:embed="rId3">
            <a:alphaModFix/>
          </a:blip>
          <a:stretch>
            <a:fillRect/>
          </a:stretch>
        </p:blipFill>
        <p:spPr>
          <a:xfrm>
            <a:off x="1209275" y="959725"/>
            <a:ext cx="6322901" cy="38789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a:spLocks noGrp="1"/>
          </p:cNvSpPr>
          <p:nvPr>
            <p:ph type="title"/>
          </p:nvPr>
        </p:nvSpPr>
        <p:spPr>
          <a:xfrm>
            <a:off x="311700" y="222700"/>
            <a:ext cx="8520600" cy="1185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840"/>
              <a:t>Number of “Outdoor Dining Complaints” vs. </a:t>
            </a:r>
            <a:br>
              <a:rPr lang="en" sz="2840"/>
            </a:br>
            <a:r>
              <a:rPr lang="en" sz="2840"/>
              <a:t>Number of Open Restaurant Applications </a:t>
            </a:r>
            <a:endParaRPr sz="2840"/>
          </a:p>
        </p:txBody>
      </p:sp>
      <p:pic>
        <p:nvPicPr>
          <p:cNvPr id="109" name="Google Shape;109;p20"/>
          <p:cNvPicPr preferRelativeResize="0"/>
          <p:nvPr/>
        </p:nvPicPr>
        <p:blipFill>
          <a:blip r:embed="rId3">
            <a:alphaModFix/>
          </a:blip>
          <a:stretch>
            <a:fillRect/>
          </a:stretch>
        </p:blipFill>
        <p:spPr>
          <a:xfrm>
            <a:off x="311700" y="1549350"/>
            <a:ext cx="8757025" cy="3239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Types of Outdoor Dining Complaints</a:t>
            </a:r>
            <a:endParaRPr/>
          </a:p>
        </p:txBody>
      </p:sp>
      <p:graphicFrame>
        <p:nvGraphicFramePr>
          <p:cNvPr id="115" name="Google Shape;115;p21"/>
          <p:cNvGraphicFramePr/>
          <p:nvPr/>
        </p:nvGraphicFramePr>
        <p:xfrm>
          <a:off x="2290400" y="1283725"/>
          <a:ext cx="3000000" cy="3000000"/>
        </p:xfrm>
        <a:graphic>
          <a:graphicData uri="http://schemas.openxmlformats.org/drawingml/2006/table">
            <a:tbl>
              <a:tblPr>
                <a:noFill/>
                <a:tableStyleId>{B908BB38-4800-42ED-AF75-DAECF84B9099}</a:tableStyleId>
              </a:tblPr>
              <a:tblGrid>
                <a:gridCol w="2417950">
                  <a:extLst>
                    <a:ext uri="{9D8B030D-6E8A-4147-A177-3AD203B41FA5}">
                      <a16:colId xmlns:a16="http://schemas.microsoft.com/office/drawing/2014/main" val="20000"/>
                    </a:ext>
                  </a:extLst>
                </a:gridCol>
                <a:gridCol w="809625">
                  <a:extLst>
                    <a:ext uri="{9D8B030D-6E8A-4147-A177-3AD203B41FA5}">
                      <a16:colId xmlns:a16="http://schemas.microsoft.com/office/drawing/2014/main" val="20001"/>
                    </a:ext>
                  </a:extLst>
                </a:gridCol>
              </a:tblGrid>
              <a:tr h="238125">
                <a:tc>
                  <a:txBody>
                    <a:bodyPr/>
                    <a:lstStyle/>
                    <a:p>
                      <a:pPr marL="0" lvl="0" indent="0" algn="l" rtl="0">
                        <a:spcBef>
                          <a:spcPts val="0"/>
                        </a:spcBef>
                        <a:spcAft>
                          <a:spcPts val="0"/>
                        </a:spcAft>
                        <a:buNone/>
                      </a:pPr>
                      <a:r>
                        <a:rPr lang="en" b="1">
                          <a:latin typeface="Calibri"/>
                          <a:ea typeface="Calibri"/>
                          <a:cs typeface="Calibri"/>
                          <a:sym typeface="Calibri"/>
                        </a:rPr>
                        <a:t>Complaint Description</a:t>
                      </a:r>
                      <a:endParaRPr b="1">
                        <a:latin typeface="Calibri"/>
                        <a:ea typeface="Calibri"/>
                        <a:cs typeface="Calibri"/>
                        <a:sym typeface="Calibri"/>
                      </a:endParaRPr>
                    </a:p>
                  </a:txBody>
                  <a:tcPr marL="9525" marR="9525" marT="9525" marB="91425" anchor="b">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b="1">
                          <a:latin typeface="Calibri"/>
                          <a:ea typeface="Calibri"/>
                          <a:cs typeface="Calibri"/>
                          <a:sym typeface="Calibri"/>
                        </a:rPr>
                        <a:t>% Total</a:t>
                      </a:r>
                      <a:endParaRPr b="1">
                        <a:latin typeface="Calibri"/>
                        <a:ea typeface="Calibri"/>
                        <a:cs typeface="Calibri"/>
                        <a:sym typeface="Calibri"/>
                      </a:endParaRPr>
                    </a:p>
                  </a:txBody>
                  <a:tcPr marL="9525" marR="9525" marT="9525" marB="91425" anchor="b">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238125">
                <a:tc>
                  <a:txBody>
                    <a:bodyPr/>
                    <a:lstStyle/>
                    <a:p>
                      <a:pPr marL="0" lvl="0" indent="0" algn="l" rtl="0">
                        <a:spcBef>
                          <a:spcPts val="0"/>
                        </a:spcBef>
                        <a:spcAft>
                          <a:spcPts val="0"/>
                        </a:spcAft>
                        <a:buNone/>
                      </a:pPr>
                      <a:r>
                        <a:rPr lang="en">
                          <a:latin typeface="Calibri"/>
                          <a:ea typeface="Calibri"/>
                          <a:cs typeface="Calibri"/>
                          <a:sym typeface="Calibri"/>
                        </a:rPr>
                        <a:t>Sidewalk Zone Blocked</a:t>
                      </a:r>
                      <a:endParaRPr>
                        <a:latin typeface="Calibri"/>
                        <a:ea typeface="Calibri"/>
                        <a:cs typeface="Calibri"/>
                        <a:sym typeface="Calibri"/>
                      </a:endParaRPr>
                    </a:p>
                  </a:txBody>
                  <a:tcPr marL="9525" marR="9525" marT="9525" marB="91425" anchor="b">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Calibri"/>
                          <a:ea typeface="Calibri"/>
                          <a:cs typeface="Calibri"/>
                          <a:sym typeface="Calibri"/>
                        </a:rPr>
                        <a:t>39.6%</a:t>
                      </a:r>
                      <a:endParaRPr>
                        <a:latin typeface="Calibri"/>
                        <a:ea typeface="Calibri"/>
                        <a:cs typeface="Calibri"/>
                        <a:sym typeface="Calibri"/>
                      </a:endParaRPr>
                    </a:p>
                  </a:txBody>
                  <a:tcPr marL="9525" marR="9525" marT="9525" marB="91425" anchor="b">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238125">
                <a:tc>
                  <a:txBody>
                    <a:bodyPr/>
                    <a:lstStyle/>
                    <a:p>
                      <a:pPr marL="0" lvl="0" indent="0" algn="l" rtl="0">
                        <a:spcBef>
                          <a:spcPts val="0"/>
                        </a:spcBef>
                        <a:spcAft>
                          <a:spcPts val="0"/>
                        </a:spcAft>
                        <a:buNone/>
                      </a:pPr>
                      <a:r>
                        <a:rPr lang="en">
                          <a:latin typeface="Calibri"/>
                          <a:ea typeface="Calibri"/>
                          <a:cs typeface="Calibri"/>
                          <a:sym typeface="Calibri"/>
                        </a:rPr>
                        <a:t>Site Setup Condition</a:t>
                      </a:r>
                      <a:endParaRPr>
                        <a:latin typeface="Calibri"/>
                        <a:ea typeface="Calibri"/>
                        <a:cs typeface="Calibri"/>
                        <a:sym typeface="Calibri"/>
                      </a:endParaRPr>
                    </a:p>
                  </a:txBody>
                  <a:tcPr marL="9525" marR="9525" marT="9525" marB="91425" anchor="b">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Calibri"/>
                          <a:ea typeface="Calibri"/>
                          <a:cs typeface="Calibri"/>
                          <a:sym typeface="Calibri"/>
                        </a:rPr>
                        <a:t>31.5%</a:t>
                      </a:r>
                      <a:endParaRPr>
                        <a:latin typeface="Calibri"/>
                        <a:ea typeface="Calibri"/>
                        <a:cs typeface="Calibri"/>
                        <a:sym typeface="Calibri"/>
                      </a:endParaRPr>
                    </a:p>
                  </a:txBody>
                  <a:tcPr marL="9525" marR="9525" marT="9525" marB="91425" anchor="b">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238125">
                <a:tc>
                  <a:txBody>
                    <a:bodyPr/>
                    <a:lstStyle/>
                    <a:p>
                      <a:pPr marL="0" lvl="0" indent="0" algn="l" rtl="0">
                        <a:spcBef>
                          <a:spcPts val="0"/>
                        </a:spcBef>
                        <a:spcAft>
                          <a:spcPts val="0"/>
                        </a:spcAft>
                        <a:buNone/>
                      </a:pPr>
                      <a:r>
                        <a:rPr lang="en">
                          <a:latin typeface="Calibri"/>
                          <a:ea typeface="Calibri"/>
                          <a:cs typeface="Calibri"/>
                          <a:sym typeface="Calibri"/>
                        </a:rPr>
                        <a:t>Barrier Condition</a:t>
                      </a:r>
                      <a:endParaRPr>
                        <a:latin typeface="Calibri"/>
                        <a:ea typeface="Calibri"/>
                        <a:cs typeface="Calibri"/>
                        <a:sym typeface="Calibri"/>
                      </a:endParaRPr>
                    </a:p>
                  </a:txBody>
                  <a:tcPr marL="9525" marR="9525" marT="9525" marB="91425" anchor="b">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Calibri"/>
                          <a:ea typeface="Calibri"/>
                          <a:cs typeface="Calibri"/>
                          <a:sym typeface="Calibri"/>
                        </a:rPr>
                        <a:t>11.5%</a:t>
                      </a:r>
                      <a:endParaRPr>
                        <a:latin typeface="Calibri"/>
                        <a:ea typeface="Calibri"/>
                        <a:cs typeface="Calibri"/>
                        <a:sym typeface="Calibri"/>
                      </a:endParaRPr>
                    </a:p>
                  </a:txBody>
                  <a:tcPr marL="9525" marR="9525" marT="9525" marB="91425" anchor="b">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238125">
                <a:tc>
                  <a:txBody>
                    <a:bodyPr/>
                    <a:lstStyle/>
                    <a:p>
                      <a:pPr marL="0" lvl="0" indent="0" algn="l" rtl="0">
                        <a:spcBef>
                          <a:spcPts val="0"/>
                        </a:spcBef>
                        <a:spcAft>
                          <a:spcPts val="0"/>
                        </a:spcAft>
                        <a:buNone/>
                      </a:pPr>
                      <a:r>
                        <a:rPr lang="en">
                          <a:latin typeface="Calibri"/>
                          <a:ea typeface="Calibri"/>
                          <a:cs typeface="Calibri"/>
                          <a:sym typeface="Calibri"/>
                        </a:rPr>
                        <a:t>Street Zone Blocked</a:t>
                      </a:r>
                      <a:endParaRPr>
                        <a:latin typeface="Calibri"/>
                        <a:ea typeface="Calibri"/>
                        <a:cs typeface="Calibri"/>
                        <a:sym typeface="Calibri"/>
                      </a:endParaRPr>
                    </a:p>
                  </a:txBody>
                  <a:tcPr marL="9525" marR="9525" marT="9525" marB="91425" anchor="b">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Calibri"/>
                          <a:ea typeface="Calibri"/>
                          <a:cs typeface="Calibri"/>
                          <a:sym typeface="Calibri"/>
                        </a:rPr>
                        <a:t>11.1%</a:t>
                      </a:r>
                      <a:endParaRPr>
                        <a:latin typeface="Calibri"/>
                        <a:ea typeface="Calibri"/>
                        <a:cs typeface="Calibri"/>
                        <a:sym typeface="Calibri"/>
                      </a:endParaRPr>
                    </a:p>
                  </a:txBody>
                  <a:tcPr marL="9525" marR="9525" marT="9525" marB="91425" anchor="b">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238125">
                <a:tc>
                  <a:txBody>
                    <a:bodyPr/>
                    <a:lstStyle/>
                    <a:p>
                      <a:pPr marL="0" lvl="0" indent="0" algn="l" rtl="0">
                        <a:spcBef>
                          <a:spcPts val="0"/>
                        </a:spcBef>
                        <a:spcAft>
                          <a:spcPts val="0"/>
                        </a:spcAft>
                        <a:buNone/>
                      </a:pPr>
                      <a:r>
                        <a:rPr lang="en">
                          <a:latin typeface="Calibri"/>
                          <a:ea typeface="Calibri"/>
                          <a:cs typeface="Calibri"/>
                          <a:sym typeface="Calibri"/>
                        </a:rPr>
                        <a:t>Unauthorized Restaurant</a:t>
                      </a:r>
                      <a:endParaRPr>
                        <a:latin typeface="Calibri"/>
                        <a:ea typeface="Calibri"/>
                        <a:cs typeface="Calibri"/>
                        <a:sym typeface="Calibri"/>
                      </a:endParaRPr>
                    </a:p>
                  </a:txBody>
                  <a:tcPr marL="9525" marR="9525" marT="9525" marB="91425" anchor="b">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Calibri"/>
                          <a:ea typeface="Calibri"/>
                          <a:cs typeface="Calibri"/>
                          <a:sym typeface="Calibri"/>
                        </a:rPr>
                        <a:t>3.3%</a:t>
                      </a:r>
                      <a:endParaRPr>
                        <a:latin typeface="Calibri"/>
                        <a:ea typeface="Calibri"/>
                        <a:cs typeface="Calibri"/>
                        <a:sym typeface="Calibri"/>
                      </a:endParaRPr>
                    </a:p>
                  </a:txBody>
                  <a:tcPr marL="9525" marR="9525" marT="9525" marB="91425" anchor="b">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238125">
                <a:tc>
                  <a:txBody>
                    <a:bodyPr/>
                    <a:lstStyle/>
                    <a:p>
                      <a:pPr marL="0" lvl="0" indent="0" algn="l" rtl="0">
                        <a:spcBef>
                          <a:spcPts val="0"/>
                        </a:spcBef>
                        <a:spcAft>
                          <a:spcPts val="0"/>
                        </a:spcAft>
                        <a:buNone/>
                      </a:pPr>
                      <a:r>
                        <a:rPr lang="en">
                          <a:latin typeface="Calibri"/>
                          <a:ea typeface="Calibri"/>
                          <a:cs typeface="Calibri"/>
                          <a:sym typeface="Calibri"/>
                        </a:rPr>
                        <a:t>Table Not in Compliance</a:t>
                      </a:r>
                      <a:endParaRPr>
                        <a:latin typeface="Calibri"/>
                        <a:ea typeface="Calibri"/>
                        <a:cs typeface="Calibri"/>
                        <a:sym typeface="Calibri"/>
                      </a:endParaRPr>
                    </a:p>
                  </a:txBody>
                  <a:tcPr marL="9525" marR="9525" marT="9525" marB="91425" anchor="b">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Calibri"/>
                          <a:ea typeface="Calibri"/>
                          <a:cs typeface="Calibri"/>
                          <a:sym typeface="Calibri"/>
                        </a:rPr>
                        <a:t>2.7%</a:t>
                      </a:r>
                      <a:endParaRPr>
                        <a:latin typeface="Calibri"/>
                        <a:ea typeface="Calibri"/>
                        <a:cs typeface="Calibri"/>
                        <a:sym typeface="Calibri"/>
                      </a:endParaRPr>
                    </a:p>
                  </a:txBody>
                  <a:tcPr marL="9525" marR="9525" marT="9525" marB="91425" anchor="b">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238125">
                <a:tc>
                  <a:txBody>
                    <a:bodyPr/>
                    <a:lstStyle/>
                    <a:p>
                      <a:pPr marL="0" lvl="0" indent="0" algn="l" rtl="0">
                        <a:spcBef>
                          <a:spcPts val="0"/>
                        </a:spcBef>
                        <a:spcAft>
                          <a:spcPts val="0"/>
                        </a:spcAft>
                        <a:buNone/>
                      </a:pPr>
                      <a:r>
                        <a:rPr lang="en">
                          <a:latin typeface="Calibri"/>
                          <a:ea typeface="Calibri"/>
                          <a:cs typeface="Calibri"/>
                          <a:sym typeface="Calibri"/>
                        </a:rPr>
                        <a:t>ADA Ramp Missing</a:t>
                      </a:r>
                      <a:endParaRPr>
                        <a:latin typeface="Calibri"/>
                        <a:ea typeface="Calibri"/>
                        <a:cs typeface="Calibri"/>
                        <a:sym typeface="Calibri"/>
                      </a:endParaRPr>
                    </a:p>
                  </a:txBody>
                  <a:tcPr marL="9525" marR="9525" marT="9525" marB="91425" anchor="b">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Calibri"/>
                          <a:ea typeface="Calibri"/>
                          <a:cs typeface="Calibri"/>
                          <a:sym typeface="Calibri"/>
                        </a:rPr>
                        <a:t>0.3%</a:t>
                      </a:r>
                      <a:endParaRPr>
                        <a:latin typeface="Calibri"/>
                        <a:ea typeface="Calibri"/>
                        <a:cs typeface="Calibri"/>
                        <a:sym typeface="Calibri"/>
                      </a:endParaRPr>
                    </a:p>
                  </a:txBody>
                  <a:tcPr marL="9525" marR="9525" marT="9525" marB="91425" anchor="b">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238125">
                <a:tc>
                  <a:txBody>
                    <a:bodyPr/>
                    <a:lstStyle/>
                    <a:p>
                      <a:pPr marL="0" lvl="0" indent="0" algn="l" rtl="0">
                        <a:spcBef>
                          <a:spcPts val="0"/>
                        </a:spcBef>
                        <a:spcAft>
                          <a:spcPts val="0"/>
                        </a:spcAft>
                        <a:buNone/>
                      </a:pPr>
                      <a:r>
                        <a:rPr lang="en">
                          <a:latin typeface="Calibri"/>
                          <a:ea typeface="Calibri"/>
                          <a:cs typeface="Calibri"/>
                          <a:sym typeface="Calibri"/>
                        </a:rPr>
                        <a:t>Utility Cover Blocked</a:t>
                      </a:r>
                      <a:endParaRPr>
                        <a:latin typeface="Calibri"/>
                        <a:ea typeface="Calibri"/>
                        <a:cs typeface="Calibri"/>
                        <a:sym typeface="Calibri"/>
                      </a:endParaRPr>
                    </a:p>
                  </a:txBody>
                  <a:tcPr marL="9525" marR="9525" marT="9525" marB="91425" anchor="b">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Calibri"/>
                          <a:ea typeface="Calibri"/>
                          <a:cs typeface="Calibri"/>
                          <a:sym typeface="Calibri"/>
                        </a:rPr>
                        <a:t>0.1%</a:t>
                      </a:r>
                      <a:endParaRPr>
                        <a:latin typeface="Calibri"/>
                        <a:ea typeface="Calibri"/>
                        <a:cs typeface="Calibri"/>
                        <a:sym typeface="Calibri"/>
                      </a:endParaRPr>
                    </a:p>
                  </a:txBody>
                  <a:tcPr marL="9525" marR="9525" marT="9525" marB="91425" anchor="b">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238125">
                <a:tc>
                  <a:txBody>
                    <a:bodyPr/>
                    <a:lstStyle/>
                    <a:p>
                      <a:pPr marL="0" lvl="0" indent="0" algn="l" rtl="0">
                        <a:spcBef>
                          <a:spcPts val="0"/>
                        </a:spcBef>
                        <a:spcAft>
                          <a:spcPts val="0"/>
                        </a:spcAft>
                        <a:buNone/>
                      </a:pPr>
                      <a:r>
                        <a:rPr lang="en">
                          <a:latin typeface="Calibri"/>
                          <a:ea typeface="Calibri"/>
                          <a:cs typeface="Calibri"/>
                          <a:sym typeface="Calibri"/>
                        </a:rPr>
                        <a:t>Platform Condition</a:t>
                      </a:r>
                      <a:endParaRPr>
                        <a:latin typeface="Calibri"/>
                        <a:ea typeface="Calibri"/>
                        <a:cs typeface="Calibri"/>
                        <a:sym typeface="Calibri"/>
                      </a:endParaRPr>
                    </a:p>
                  </a:txBody>
                  <a:tcPr marL="9525" marR="9525" marT="9525" marB="91425" anchor="b">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a:latin typeface="Calibri"/>
                          <a:ea typeface="Calibri"/>
                          <a:cs typeface="Calibri"/>
                          <a:sym typeface="Calibri"/>
                        </a:rPr>
                        <a:t>0.0%</a:t>
                      </a:r>
                      <a:endParaRPr>
                        <a:latin typeface="Calibri"/>
                        <a:ea typeface="Calibri"/>
                        <a:cs typeface="Calibri"/>
                        <a:sym typeface="Calibri"/>
                      </a:endParaRPr>
                    </a:p>
                  </a:txBody>
                  <a:tcPr marL="9525" marR="9525" marT="9525" marB="91425" anchor="b">
                    <a:lnL w="6325" cap="flat" cmpd="sng">
                      <a:solidFill>
                        <a:srgbClr val="000000"/>
                      </a:solidFill>
                      <a:prstDash val="solid"/>
                      <a:round/>
                      <a:headEnd type="none" w="sm" len="sm"/>
                      <a:tailEnd type="none" w="sm" len="sm"/>
                    </a:lnL>
                    <a:lnR w="6325" cap="flat" cmpd="sng">
                      <a:solidFill>
                        <a:srgbClr val="000000"/>
                      </a:solidFill>
                      <a:prstDash val="solid"/>
                      <a:round/>
                      <a:headEnd type="none" w="sm" len="sm"/>
                      <a:tailEnd type="none" w="sm" len="sm"/>
                    </a:lnR>
                    <a:lnT w="6325" cap="flat" cmpd="sng">
                      <a:solidFill>
                        <a:srgbClr val="000000"/>
                      </a:solidFill>
                      <a:prstDash val="solid"/>
                      <a:round/>
                      <a:headEnd type="none" w="sm" len="sm"/>
                      <a:tailEnd type="none" w="sm" len="sm"/>
                    </a:lnT>
                    <a:lnB w="6325"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311700" y="281975"/>
            <a:ext cx="8520600" cy="1150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740"/>
              <a:t>Relevant Quality of Life (“QOL”) Complaints Not Accounted for in </a:t>
            </a:r>
            <a:br>
              <a:rPr lang="en" sz="2740"/>
            </a:br>
            <a:r>
              <a:rPr lang="en" sz="2740"/>
              <a:t>the “Outdoor Dining Complaint” Category </a:t>
            </a:r>
            <a:endParaRPr sz="2740"/>
          </a:p>
        </p:txBody>
      </p:sp>
      <p:sp>
        <p:nvSpPr>
          <p:cNvPr id="121" name="Google Shape;121;p22"/>
          <p:cNvSpPr txBox="1">
            <a:spLocks noGrp="1"/>
          </p:cNvSpPr>
          <p:nvPr>
            <p:ph type="body" idx="1"/>
          </p:nvPr>
        </p:nvSpPr>
        <p:spPr>
          <a:xfrm>
            <a:off x="311700" y="1260900"/>
            <a:ext cx="8520600" cy="3779700"/>
          </a:xfrm>
          <a:prstGeom prst="rect">
            <a:avLst/>
          </a:prstGeom>
        </p:spPr>
        <p:txBody>
          <a:bodyPr spcFirstLastPara="1" wrap="square" lIns="91425" tIns="91425" rIns="91425" bIns="91425" anchor="t" anchorCtr="0">
            <a:normAutofit lnSpcReduction="20000"/>
          </a:bodyPr>
          <a:lstStyle/>
          <a:p>
            <a:pPr marL="457200" lvl="0" indent="-342900" algn="l" rtl="0">
              <a:spcBef>
                <a:spcPts val="0"/>
              </a:spcBef>
              <a:spcAft>
                <a:spcPts val="0"/>
              </a:spcAft>
              <a:buSzPts val="1800"/>
              <a:buChar char="●"/>
            </a:pPr>
            <a:r>
              <a:rPr lang="en"/>
              <a:t>Dirty Conditions</a:t>
            </a:r>
            <a:endParaRPr/>
          </a:p>
          <a:p>
            <a:pPr marL="914400" lvl="1" indent="-311150" algn="l" rtl="0">
              <a:spcBef>
                <a:spcPts val="0"/>
              </a:spcBef>
              <a:spcAft>
                <a:spcPts val="0"/>
              </a:spcAft>
              <a:buSzPts val="1300"/>
              <a:buChar char="○"/>
            </a:pPr>
            <a:r>
              <a:rPr lang="en" sz="1300"/>
              <a:t>311’s description: </a:t>
            </a:r>
            <a:endParaRPr sz="1300"/>
          </a:p>
          <a:p>
            <a:pPr marL="1371600" lvl="2" indent="-311150" algn="l" rtl="0">
              <a:spcBef>
                <a:spcPts val="0"/>
              </a:spcBef>
              <a:spcAft>
                <a:spcPts val="0"/>
              </a:spcAft>
              <a:buSzPts val="1300"/>
              <a:buChar char="■"/>
            </a:pPr>
            <a:r>
              <a:rPr lang="en" sz="1300"/>
              <a:t>Improper disposal/Dumping</a:t>
            </a:r>
            <a:endParaRPr sz="1300"/>
          </a:p>
          <a:p>
            <a:pPr marL="1371600" lvl="2" indent="-311150" algn="l" rtl="0">
              <a:spcBef>
                <a:spcPts val="0"/>
              </a:spcBef>
              <a:spcAft>
                <a:spcPts val="0"/>
              </a:spcAft>
              <a:buSzPts val="1300"/>
              <a:buChar char="■"/>
            </a:pPr>
            <a:r>
              <a:rPr lang="en" sz="1300"/>
              <a:t>Dirty sidewalk, Trash, Spillage</a:t>
            </a:r>
            <a:endParaRPr sz="1300"/>
          </a:p>
          <a:p>
            <a:pPr marL="1371600" lvl="2" indent="-311150" algn="l" rtl="0">
              <a:spcBef>
                <a:spcPts val="0"/>
              </a:spcBef>
              <a:spcAft>
                <a:spcPts val="0"/>
              </a:spcAft>
              <a:buSzPts val="1300"/>
              <a:buChar char="■"/>
            </a:pPr>
            <a:r>
              <a:rPr lang="en" sz="1300"/>
              <a:t>Rodents/Insects</a:t>
            </a:r>
            <a:br>
              <a:rPr lang="en" sz="1300"/>
            </a:br>
            <a:endParaRPr sz="1300"/>
          </a:p>
          <a:p>
            <a:pPr marL="457200" lvl="0" indent="-342900" algn="l" rtl="0">
              <a:spcBef>
                <a:spcPts val="0"/>
              </a:spcBef>
              <a:spcAft>
                <a:spcPts val="0"/>
              </a:spcAft>
              <a:buSzPts val="1800"/>
              <a:buChar char="●"/>
            </a:pPr>
            <a:r>
              <a:rPr lang="en"/>
              <a:t>Illegal Parking</a:t>
            </a:r>
            <a:endParaRPr/>
          </a:p>
          <a:p>
            <a:pPr marL="914400" lvl="1" indent="-317500" algn="l" rtl="0">
              <a:spcBef>
                <a:spcPts val="0"/>
              </a:spcBef>
              <a:spcAft>
                <a:spcPts val="0"/>
              </a:spcAft>
              <a:buSzPts val="1400"/>
              <a:buChar char="○"/>
            </a:pPr>
            <a:r>
              <a:rPr lang="en"/>
              <a:t>311’s description: </a:t>
            </a:r>
            <a:endParaRPr/>
          </a:p>
          <a:p>
            <a:pPr marL="1371600" lvl="2" indent="-317500" algn="l" rtl="0">
              <a:spcBef>
                <a:spcPts val="0"/>
              </a:spcBef>
              <a:spcAft>
                <a:spcPts val="0"/>
              </a:spcAft>
              <a:buSzPts val="1400"/>
              <a:buChar char="■"/>
            </a:pPr>
            <a:r>
              <a:rPr lang="en"/>
              <a:t>Blocked Driveway/Bike Lane/Hydrant</a:t>
            </a:r>
            <a:endParaRPr/>
          </a:p>
          <a:p>
            <a:pPr marL="1371600" lvl="2" indent="-317500" algn="l" rtl="0">
              <a:spcBef>
                <a:spcPts val="0"/>
              </a:spcBef>
              <a:spcAft>
                <a:spcPts val="0"/>
              </a:spcAft>
              <a:buSzPts val="1400"/>
              <a:buChar char="■"/>
            </a:pPr>
            <a:r>
              <a:rPr lang="en"/>
              <a:t>Double Parking</a:t>
            </a:r>
            <a:endParaRPr/>
          </a:p>
          <a:p>
            <a:pPr marL="1371600" lvl="2" indent="-317500" algn="l" rtl="0">
              <a:spcBef>
                <a:spcPts val="0"/>
              </a:spcBef>
              <a:spcAft>
                <a:spcPts val="0"/>
              </a:spcAft>
              <a:buSzPts val="1400"/>
              <a:buChar char="■"/>
            </a:pPr>
            <a:r>
              <a:rPr lang="en"/>
              <a:t>Parking Sign Violation</a:t>
            </a:r>
            <a:br>
              <a:rPr lang="en"/>
            </a:br>
            <a:endParaRPr/>
          </a:p>
          <a:p>
            <a:pPr marL="457200" lvl="0" indent="-342900" algn="l" rtl="0">
              <a:spcBef>
                <a:spcPts val="0"/>
              </a:spcBef>
              <a:spcAft>
                <a:spcPts val="0"/>
              </a:spcAft>
              <a:buSzPts val="1800"/>
              <a:buChar char="●"/>
            </a:pPr>
            <a:r>
              <a:rPr lang="en"/>
              <a:t>Outdoor Noise (commercial &amp; street)</a:t>
            </a:r>
            <a:endParaRPr/>
          </a:p>
          <a:p>
            <a:pPr marL="914400" lvl="1" indent="-317500" algn="l" rtl="0">
              <a:spcBef>
                <a:spcPts val="0"/>
              </a:spcBef>
              <a:spcAft>
                <a:spcPts val="0"/>
              </a:spcAft>
              <a:buSzPts val="1400"/>
              <a:buChar char="○"/>
            </a:pPr>
            <a:r>
              <a:rPr lang="en"/>
              <a:t>311’s description:</a:t>
            </a:r>
            <a:endParaRPr/>
          </a:p>
          <a:p>
            <a:pPr marL="1371600" lvl="2" indent="-317500" algn="l" rtl="0">
              <a:spcBef>
                <a:spcPts val="0"/>
              </a:spcBef>
              <a:spcAft>
                <a:spcPts val="0"/>
              </a:spcAft>
              <a:buSzPts val="1400"/>
              <a:buChar char="■"/>
            </a:pPr>
            <a:r>
              <a:rPr lang="en"/>
              <a:t>Loud Music/Party</a:t>
            </a:r>
            <a:endParaRPr/>
          </a:p>
          <a:p>
            <a:pPr marL="1371600" lvl="2" indent="-317500" algn="l" rtl="0">
              <a:spcBef>
                <a:spcPts val="0"/>
              </a:spcBef>
              <a:spcAft>
                <a:spcPts val="0"/>
              </a:spcAft>
              <a:buSzPts val="1400"/>
              <a:buChar char="■"/>
            </a:pPr>
            <a:r>
              <a:rPr lang="en"/>
              <a:t>Loud Talking</a:t>
            </a:r>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2302</Words>
  <Application>Microsoft Macintosh PowerPoint</Application>
  <PresentationFormat>On-screen Show (16:9)</PresentationFormat>
  <Paragraphs>140</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Open Sans</vt:lpstr>
      <vt:lpstr>Calibri</vt:lpstr>
      <vt:lpstr>PT Sans Narrow</vt:lpstr>
      <vt:lpstr>Arial</vt:lpstr>
      <vt:lpstr>Tropic</vt:lpstr>
      <vt:lpstr>NYC Open Restaurants Program</vt:lpstr>
      <vt:lpstr>Background</vt:lpstr>
      <vt:lpstr>Number of Restaurants That Have Applied for the Open Restaurants Program</vt:lpstr>
      <vt:lpstr>Data Exploration</vt:lpstr>
      <vt:lpstr>311 “Outdoor Dining Complaint” Category</vt:lpstr>
      <vt:lpstr>Number of “Outdoor Dining Complaints” Reported </vt:lpstr>
      <vt:lpstr>Number of “Outdoor Dining Complaints” vs.  Number of Open Restaurant Applications </vt:lpstr>
      <vt:lpstr>Types of Outdoor Dining Complaints</vt:lpstr>
      <vt:lpstr>Relevant Quality of Life (“QOL”) Complaints Not Accounted for in  the “Outdoor Dining Complaint” Category </vt:lpstr>
      <vt:lpstr>Relevant QOL Complaints in Manhattan (2010-2022)</vt:lpstr>
      <vt:lpstr>Closer look</vt:lpstr>
      <vt:lpstr>Manhattan:  Large volume of Open Restaurants   Huge spike in relevant QOL complaints compared to historical trend </vt:lpstr>
      <vt:lpstr>Outdoor Noise Complaints (Manhattan 2010 - to date)</vt:lpstr>
      <vt:lpstr>Dirty Condition Complaints (Manhattan 2010 - to date)</vt:lpstr>
      <vt:lpstr>Illegal Parking Complaints (Manhattan 2010 - to date)</vt:lpstr>
      <vt:lpstr>Complaints &amp; Open Restaurant Density by Zip Code</vt:lpstr>
      <vt:lpstr>Takeaways &amp; 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NYC Open Restaurants Program</dc:title>
  <cp:lastModifiedBy>Hyejin Kim</cp:lastModifiedBy>
  <cp:revision>2</cp:revision>
  <dcterms:modified xsi:type="dcterms:W3CDTF">2022-04-25T02:19:07Z</dcterms:modified>
</cp:coreProperties>
</file>