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8300ad059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8300ad059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seems like during the late night hours, there isn’t a big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Bigger gap in volume during the rush hours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8300ad059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8300ad059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8300ad059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8300ad059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8300ad059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8300ad059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8300ad059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8300ad059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has gone up in recent years, with a lot of the issues stemming from post covid impacts.</a:t>
            </a:r>
            <a:endParaRPr/>
          </a:p>
          <a:p>
            <a:pPr indent="0" lvl="0" marL="0" rtl="0" algn="l">
              <a:spcBef>
                <a:spcPts val="0"/>
              </a:spcBef>
              <a:spcAft>
                <a:spcPts val="0"/>
              </a:spcAft>
              <a:buNone/>
            </a:pPr>
            <a:r>
              <a:rPr lang="en"/>
              <a:t>It seems as though we hear or read about a different headline every week, particularly incidents that occured on the subway.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pandemic, while ridership was at an all time low, there was also an increase in homeless population setting up encampments in the subways and even on the tracks, with this increase there has also been increases in incidents related to mental health episodes, intoxication, and public endangerments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rgbClr val="5E5E5E"/>
                </a:solidFill>
                <a:highlight>
                  <a:srgbClr val="FFFFFF"/>
                </a:highlight>
                <a:latin typeface="Open Sans"/>
                <a:ea typeface="Open Sans"/>
                <a:cs typeface="Open Sans"/>
                <a:sym typeface="Open Sans"/>
              </a:rPr>
              <a:t>This dataset includes all valid felony, misdemeanor, and violation crimes reported to the New York City Police Department (NYPD)</a:t>
            </a:r>
            <a:endParaRPr sz="1150">
              <a:solidFill>
                <a:srgbClr val="5E5E5E"/>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150">
              <a:solidFill>
                <a:srgbClr val="5E5E5E"/>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150">
                <a:solidFill>
                  <a:srgbClr val="5E5E5E"/>
                </a:solidFill>
                <a:highlight>
                  <a:srgbClr val="FFFFFF"/>
                </a:highlight>
                <a:latin typeface="Open Sans"/>
                <a:ea typeface="Open Sans"/>
                <a:cs typeface="Open Sans"/>
                <a:sym typeface="Open Sans"/>
              </a:rPr>
              <a:t>Ridership data</a:t>
            </a:r>
            <a:endParaRPr sz="1150">
              <a:solidFill>
                <a:srgbClr val="5E5E5E"/>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150">
                <a:solidFill>
                  <a:srgbClr val="5E5E5E"/>
                </a:solidFill>
                <a:highlight>
                  <a:srgbClr val="FFFFFF"/>
                </a:highlight>
                <a:latin typeface="Open Sans"/>
                <a:ea typeface="Open Sans"/>
                <a:cs typeface="Open Sans"/>
                <a:sym typeface="Open Sans"/>
              </a:rPr>
              <a:t>All passengers who enter the subway system, including passengers who transfer from buses.</a:t>
            </a:r>
            <a:endParaRPr sz="1150">
              <a:solidFill>
                <a:srgbClr val="5E5E5E"/>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150">
              <a:solidFill>
                <a:srgbClr val="5E5E5E"/>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8300ad059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8300ad059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magnitude of how much volume dropped vs. crime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8300ad059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8300ad059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~60% increase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8300ad059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8300ad059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 is evident in all 4 boroughs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8300ad059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8300ad059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there been an increase in serious crimes?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8300ad059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8300ad059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is similar across all boroughs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8300ad05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8300ad05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8300ad05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8300ad05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0C0C0C"/>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0" y="981549"/>
            <a:ext cx="9144000" cy="708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2">
            <a:alphaModFix/>
          </a:blip>
          <a:srcRect b="38309" l="0" r="0" t="38312"/>
          <a:stretch/>
        </p:blipFill>
        <p:spPr>
          <a:xfrm>
            <a:off x="0" y="0"/>
            <a:ext cx="9144006" cy="981554"/>
          </a:xfrm>
          <a:prstGeom prst="rect">
            <a:avLst/>
          </a:prstGeom>
          <a:noFill/>
          <a:ln>
            <a:noFill/>
          </a:ln>
        </p:spPr>
      </p:pic>
      <p:sp>
        <p:nvSpPr>
          <p:cNvPr id="86" name="Google Shape;86;p13"/>
          <p:cNvSpPr txBox="1"/>
          <p:nvPr>
            <p:ph type="ctrTitle"/>
          </p:nvPr>
        </p:nvSpPr>
        <p:spPr>
          <a:xfrm>
            <a:off x="2938225" y="1478825"/>
            <a:ext cx="5379900" cy="1019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212121"/>
              </a:buClr>
              <a:buSzPts val="2400"/>
              <a:buNone/>
              <a:defRPr b="1" sz="2400">
                <a:solidFill>
                  <a:srgbClr val="212121"/>
                </a:solidFill>
              </a:defRPr>
            </a:lvl1pPr>
            <a:lvl2pPr lvl="1" algn="l">
              <a:lnSpc>
                <a:spcPct val="100000"/>
              </a:lnSpc>
              <a:spcBef>
                <a:spcPts val="0"/>
              </a:spcBef>
              <a:spcAft>
                <a:spcPts val="0"/>
              </a:spcAft>
              <a:buClr>
                <a:srgbClr val="212121"/>
              </a:buClr>
              <a:buSzPts val="2400"/>
              <a:buNone/>
              <a:defRPr b="1" sz="2400">
                <a:solidFill>
                  <a:srgbClr val="212121"/>
                </a:solidFill>
              </a:defRPr>
            </a:lvl2pPr>
            <a:lvl3pPr lvl="2" algn="l">
              <a:lnSpc>
                <a:spcPct val="100000"/>
              </a:lnSpc>
              <a:spcBef>
                <a:spcPts val="0"/>
              </a:spcBef>
              <a:spcAft>
                <a:spcPts val="0"/>
              </a:spcAft>
              <a:buClr>
                <a:srgbClr val="212121"/>
              </a:buClr>
              <a:buSzPts val="2400"/>
              <a:buNone/>
              <a:defRPr b="1" sz="2400">
                <a:solidFill>
                  <a:srgbClr val="212121"/>
                </a:solidFill>
              </a:defRPr>
            </a:lvl3pPr>
            <a:lvl4pPr lvl="3" algn="l">
              <a:lnSpc>
                <a:spcPct val="100000"/>
              </a:lnSpc>
              <a:spcBef>
                <a:spcPts val="0"/>
              </a:spcBef>
              <a:spcAft>
                <a:spcPts val="0"/>
              </a:spcAft>
              <a:buClr>
                <a:srgbClr val="212121"/>
              </a:buClr>
              <a:buSzPts val="2400"/>
              <a:buNone/>
              <a:defRPr b="1" sz="2400">
                <a:solidFill>
                  <a:srgbClr val="212121"/>
                </a:solidFill>
              </a:defRPr>
            </a:lvl4pPr>
            <a:lvl5pPr lvl="4" algn="l">
              <a:lnSpc>
                <a:spcPct val="100000"/>
              </a:lnSpc>
              <a:spcBef>
                <a:spcPts val="0"/>
              </a:spcBef>
              <a:spcAft>
                <a:spcPts val="0"/>
              </a:spcAft>
              <a:buClr>
                <a:srgbClr val="212121"/>
              </a:buClr>
              <a:buSzPts val="2400"/>
              <a:buNone/>
              <a:defRPr b="1" sz="2400">
                <a:solidFill>
                  <a:srgbClr val="212121"/>
                </a:solidFill>
              </a:defRPr>
            </a:lvl5pPr>
            <a:lvl6pPr lvl="5" algn="l">
              <a:lnSpc>
                <a:spcPct val="100000"/>
              </a:lnSpc>
              <a:spcBef>
                <a:spcPts val="0"/>
              </a:spcBef>
              <a:spcAft>
                <a:spcPts val="0"/>
              </a:spcAft>
              <a:buClr>
                <a:srgbClr val="212121"/>
              </a:buClr>
              <a:buSzPts val="2400"/>
              <a:buNone/>
              <a:defRPr b="1" sz="2400">
                <a:solidFill>
                  <a:srgbClr val="212121"/>
                </a:solidFill>
              </a:defRPr>
            </a:lvl6pPr>
            <a:lvl7pPr lvl="6" algn="l">
              <a:lnSpc>
                <a:spcPct val="100000"/>
              </a:lnSpc>
              <a:spcBef>
                <a:spcPts val="0"/>
              </a:spcBef>
              <a:spcAft>
                <a:spcPts val="0"/>
              </a:spcAft>
              <a:buClr>
                <a:srgbClr val="212121"/>
              </a:buClr>
              <a:buSzPts val="2400"/>
              <a:buNone/>
              <a:defRPr b="1" sz="2400">
                <a:solidFill>
                  <a:srgbClr val="212121"/>
                </a:solidFill>
              </a:defRPr>
            </a:lvl7pPr>
            <a:lvl8pPr lvl="7" algn="l">
              <a:lnSpc>
                <a:spcPct val="100000"/>
              </a:lnSpc>
              <a:spcBef>
                <a:spcPts val="0"/>
              </a:spcBef>
              <a:spcAft>
                <a:spcPts val="0"/>
              </a:spcAft>
              <a:buClr>
                <a:srgbClr val="212121"/>
              </a:buClr>
              <a:buSzPts val="2400"/>
              <a:buNone/>
              <a:defRPr b="1" sz="2400">
                <a:solidFill>
                  <a:srgbClr val="212121"/>
                </a:solidFill>
              </a:defRPr>
            </a:lvl8pPr>
            <a:lvl9pPr lvl="8" algn="l">
              <a:lnSpc>
                <a:spcPct val="100000"/>
              </a:lnSpc>
              <a:spcBef>
                <a:spcPts val="0"/>
              </a:spcBef>
              <a:spcAft>
                <a:spcPts val="0"/>
              </a:spcAft>
              <a:buClr>
                <a:srgbClr val="212121"/>
              </a:buClr>
              <a:buSzPts val="2400"/>
              <a:buNone/>
              <a:defRPr b="1" sz="2400">
                <a:solidFill>
                  <a:srgbClr val="212121"/>
                </a:solidFill>
              </a:defRPr>
            </a:lvl9pPr>
          </a:lstStyle>
          <a:p/>
        </p:txBody>
      </p:sp>
      <p:sp>
        <p:nvSpPr>
          <p:cNvPr id="87" name="Google Shape;87;p13"/>
          <p:cNvSpPr txBox="1"/>
          <p:nvPr>
            <p:ph idx="1" type="body"/>
          </p:nvPr>
        </p:nvSpPr>
        <p:spPr>
          <a:xfrm>
            <a:off x="2938225" y="2602450"/>
            <a:ext cx="5387400" cy="17256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212121"/>
              </a:buClr>
              <a:buSzPts val="1600"/>
              <a:buChar char="●"/>
              <a:defRPr sz="1600">
                <a:solidFill>
                  <a:srgbClr val="212121"/>
                </a:solidFill>
              </a:defRPr>
            </a:lvl1pPr>
            <a:lvl2pPr indent="-298450" lvl="1" marL="914400" algn="l">
              <a:lnSpc>
                <a:spcPct val="115000"/>
              </a:lnSpc>
              <a:spcBef>
                <a:spcPts val="0"/>
              </a:spcBef>
              <a:spcAft>
                <a:spcPts val="0"/>
              </a:spcAft>
              <a:buClr>
                <a:srgbClr val="212121"/>
              </a:buClr>
              <a:buSzPts val="1100"/>
              <a:buChar char="○"/>
              <a:defRPr sz="1400">
                <a:solidFill>
                  <a:srgbClr val="212121"/>
                </a:solidFill>
              </a:defRPr>
            </a:lvl2pPr>
            <a:lvl3pPr indent="-298450" lvl="2" marL="1371600" algn="l">
              <a:lnSpc>
                <a:spcPct val="115000"/>
              </a:lnSpc>
              <a:spcBef>
                <a:spcPts val="0"/>
              </a:spcBef>
              <a:spcAft>
                <a:spcPts val="0"/>
              </a:spcAft>
              <a:buClr>
                <a:srgbClr val="212121"/>
              </a:buClr>
              <a:buSzPts val="1100"/>
              <a:buChar char="■"/>
              <a:defRPr sz="1400">
                <a:solidFill>
                  <a:srgbClr val="212121"/>
                </a:solidFill>
              </a:defRPr>
            </a:lvl3pPr>
            <a:lvl4pPr indent="-298450" lvl="3" marL="1828800" algn="l">
              <a:lnSpc>
                <a:spcPct val="115000"/>
              </a:lnSpc>
              <a:spcBef>
                <a:spcPts val="0"/>
              </a:spcBef>
              <a:spcAft>
                <a:spcPts val="0"/>
              </a:spcAft>
              <a:buClr>
                <a:srgbClr val="212121"/>
              </a:buClr>
              <a:buSzPts val="1100"/>
              <a:buChar char="●"/>
              <a:defRPr sz="1400">
                <a:solidFill>
                  <a:srgbClr val="212121"/>
                </a:solidFill>
              </a:defRPr>
            </a:lvl4pPr>
            <a:lvl5pPr indent="-298450" lvl="4" marL="2286000" algn="l">
              <a:lnSpc>
                <a:spcPct val="115000"/>
              </a:lnSpc>
              <a:spcBef>
                <a:spcPts val="0"/>
              </a:spcBef>
              <a:spcAft>
                <a:spcPts val="0"/>
              </a:spcAft>
              <a:buClr>
                <a:srgbClr val="212121"/>
              </a:buClr>
              <a:buSzPts val="1100"/>
              <a:buChar char="○"/>
              <a:defRPr sz="1400">
                <a:solidFill>
                  <a:srgbClr val="212121"/>
                </a:solidFill>
              </a:defRPr>
            </a:lvl5pPr>
            <a:lvl6pPr indent="-298450" lvl="5" marL="2743200" algn="l">
              <a:lnSpc>
                <a:spcPct val="115000"/>
              </a:lnSpc>
              <a:spcBef>
                <a:spcPts val="0"/>
              </a:spcBef>
              <a:spcAft>
                <a:spcPts val="0"/>
              </a:spcAft>
              <a:buClr>
                <a:srgbClr val="212121"/>
              </a:buClr>
              <a:buSzPts val="1100"/>
              <a:buChar char="■"/>
              <a:defRPr sz="1400">
                <a:solidFill>
                  <a:srgbClr val="212121"/>
                </a:solidFill>
              </a:defRPr>
            </a:lvl6pPr>
            <a:lvl7pPr indent="-298450" lvl="6" marL="3200400" algn="l">
              <a:lnSpc>
                <a:spcPct val="115000"/>
              </a:lnSpc>
              <a:spcBef>
                <a:spcPts val="0"/>
              </a:spcBef>
              <a:spcAft>
                <a:spcPts val="0"/>
              </a:spcAft>
              <a:buClr>
                <a:srgbClr val="212121"/>
              </a:buClr>
              <a:buSzPts val="1100"/>
              <a:buChar char="●"/>
              <a:defRPr sz="1400">
                <a:solidFill>
                  <a:srgbClr val="212121"/>
                </a:solidFill>
              </a:defRPr>
            </a:lvl7pPr>
            <a:lvl8pPr indent="-298450" lvl="7" marL="3657600" algn="l">
              <a:lnSpc>
                <a:spcPct val="115000"/>
              </a:lnSpc>
              <a:spcBef>
                <a:spcPts val="0"/>
              </a:spcBef>
              <a:spcAft>
                <a:spcPts val="0"/>
              </a:spcAft>
              <a:buClr>
                <a:srgbClr val="212121"/>
              </a:buClr>
              <a:buSzPts val="1100"/>
              <a:buChar char="○"/>
              <a:defRPr sz="1400">
                <a:solidFill>
                  <a:srgbClr val="212121"/>
                </a:solidFill>
              </a:defRPr>
            </a:lvl8pPr>
            <a:lvl9pPr indent="-298450" lvl="8" marL="4114800" algn="l">
              <a:lnSpc>
                <a:spcPct val="115000"/>
              </a:lnSpc>
              <a:spcBef>
                <a:spcPts val="0"/>
              </a:spcBef>
              <a:spcAft>
                <a:spcPts val="0"/>
              </a:spcAft>
              <a:buClr>
                <a:srgbClr val="212121"/>
              </a:buClr>
              <a:buSzPts val="1100"/>
              <a:buChar char="■"/>
              <a:defRPr sz="1400">
                <a:solidFill>
                  <a:srgbClr val="212121"/>
                </a:solidFill>
              </a:defRPr>
            </a:lvl9pPr>
          </a:lstStyle>
          <a:p/>
        </p:txBody>
      </p:sp>
      <p:sp>
        <p:nvSpPr>
          <p:cNvPr id="88" name="Google Shape;8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89" name="Shape 89"/>
        <p:cNvGrpSpPr/>
        <p:nvPr/>
      </p:nvGrpSpPr>
      <p:grpSpPr>
        <a:xfrm>
          <a:off x="0" y="0"/>
          <a:ext cx="0" cy="0"/>
          <a:chOff x="0" y="0"/>
          <a:chExt cx="0" cy="0"/>
        </a:xfrm>
      </p:grpSpPr>
      <p:sp>
        <p:nvSpPr>
          <p:cNvPr id="90" name="Google Shape;90;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0" y="981549"/>
            <a:ext cx="9144000" cy="708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4"/>
          <p:cNvPicPr preferRelativeResize="0"/>
          <p:nvPr/>
        </p:nvPicPr>
        <p:blipFill rotWithShape="1">
          <a:blip r:embed="rId2">
            <a:alphaModFix/>
          </a:blip>
          <a:srcRect b="38309" l="0" r="0" t="38312"/>
          <a:stretch/>
        </p:blipFill>
        <p:spPr>
          <a:xfrm>
            <a:off x="0" y="0"/>
            <a:ext cx="9144006" cy="981554"/>
          </a:xfrm>
          <a:prstGeom prst="rect">
            <a:avLst/>
          </a:prstGeom>
          <a:noFill/>
          <a:ln>
            <a:noFill/>
          </a:ln>
        </p:spPr>
      </p:pic>
      <p:sp>
        <p:nvSpPr>
          <p:cNvPr id="93" name="Google Shape;93;p14"/>
          <p:cNvSpPr txBox="1"/>
          <p:nvPr>
            <p:ph type="ctrTitle"/>
          </p:nvPr>
        </p:nvSpPr>
        <p:spPr>
          <a:xfrm>
            <a:off x="2938225" y="2491450"/>
            <a:ext cx="5379900" cy="1019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212121"/>
              </a:buClr>
              <a:buSzPts val="3000"/>
              <a:buNone/>
              <a:defRPr b="1" sz="3000">
                <a:solidFill>
                  <a:srgbClr val="212121"/>
                </a:solidFill>
              </a:defRPr>
            </a:lvl1pPr>
            <a:lvl2pPr lvl="1" algn="l">
              <a:lnSpc>
                <a:spcPct val="100000"/>
              </a:lnSpc>
              <a:spcBef>
                <a:spcPts val="0"/>
              </a:spcBef>
              <a:spcAft>
                <a:spcPts val="0"/>
              </a:spcAft>
              <a:buClr>
                <a:srgbClr val="212121"/>
              </a:buClr>
              <a:buSzPts val="3000"/>
              <a:buNone/>
              <a:defRPr b="1" sz="3000">
                <a:solidFill>
                  <a:srgbClr val="212121"/>
                </a:solidFill>
              </a:defRPr>
            </a:lvl2pPr>
            <a:lvl3pPr lvl="2" algn="l">
              <a:lnSpc>
                <a:spcPct val="100000"/>
              </a:lnSpc>
              <a:spcBef>
                <a:spcPts val="0"/>
              </a:spcBef>
              <a:spcAft>
                <a:spcPts val="0"/>
              </a:spcAft>
              <a:buClr>
                <a:srgbClr val="212121"/>
              </a:buClr>
              <a:buSzPts val="3000"/>
              <a:buNone/>
              <a:defRPr b="1" sz="3000">
                <a:solidFill>
                  <a:srgbClr val="212121"/>
                </a:solidFill>
              </a:defRPr>
            </a:lvl3pPr>
            <a:lvl4pPr lvl="3" algn="l">
              <a:lnSpc>
                <a:spcPct val="100000"/>
              </a:lnSpc>
              <a:spcBef>
                <a:spcPts val="0"/>
              </a:spcBef>
              <a:spcAft>
                <a:spcPts val="0"/>
              </a:spcAft>
              <a:buClr>
                <a:srgbClr val="212121"/>
              </a:buClr>
              <a:buSzPts val="3000"/>
              <a:buNone/>
              <a:defRPr b="1" sz="3000">
                <a:solidFill>
                  <a:srgbClr val="212121"/>
                </a:solidFill>
              </a:defRPr>
            </a:lvl4pPr>
            <a:lvl5pPr lvl="4" algn="l">
              <a:lnSpc>
                <a:spcPct val="100000"/>
              </a:lnSpc>
              <a:spcBef>
                <a:spcPts val="0"/>
              </a:spcBef>
              <a:spcAft>
                <a:spcPts val="0"/>
              </a:spcAft>
              <a:buClr>
                <a:srgbClr val="212121"/>
              </a:buClr>
              <a:buSzPts val="3000"/>
              <a:buNone/>
              <a:defRPr b="1" sz="3000">
                <a:solidFill>
                  <a:srgbClr val="212121"/>
                </a:solidFill>
              </a:defRPr>
            </a:lvl5pPr>
            <a:lvl6pPr lvl="5" algn="l">
              <a:lnSpc>
                <a:spcPct val="100000"/>
              </a:lnSpc>
              <a:spcBef>
                <a:spcPts val="0"/>
              </a:spcBef>
              <a:spcAft>
                <a:spcPts val="0"/>
              </a:spcAft>
              <a:buClr>
                <a:srgbClr val="212121"/>
              </a:buClr>
              <a:buSzPts val="3000"/>
              <a:buNone/>
              <a:defRPr b="1" sz="3000">
                <a:solidFill>
                  <a:srgbClr val="212121"/>
                </a:solidFill>
              </a:defRPr>
            </a:lvl6pPr>
            <a:lvl7pPr lvl="6" algn="l">
              <a:lnSpc>
                <a:spcPct val="100000"/>
              </a:lnSpc>
              <a:spcBef>
                <a:spcPts val="0"/>
              </a:spcBef>
              <a:spcAft>
                <a:spcPts val="0"/>
              </a:spcAft>
              <a:buClr>
                <a:srgbClr val="212121"/>
              </a:buClr>
              <a:buSzPts val="3000"/>
              <a:buNone/>
              <a:defRPr b="1" sz="3000">
                <a:solidFill>
                  <a:srgbClr val="212121"/>
                </a:solidFill>
              </a:defRPr>
            </a:lvl7pPr>
            <a:lvl8pPr lvl="7" algn="l">
              <a:lnSpc>
                <a:spcPct val="100000"/>
              </a:lnSpc>
              <a:spcBef>
                <a:spcPts val="0"/>
              </a:spcBef>
              <a:spcAft>
                <a:spcPts val="0"/>
              </a:spcAft>
              <a:buClr>
                <a:srgbClr val="212121"/>
              </a:buClr>
              <a:buSzPts val="3000"/>
              <a:buNone/>
              <a:defRPr b="1" sz="3000">
                <a:solidFill>
                  <a:srgbClr val="212121"/>
                </a:solidFill>
              </a:defRPr>
            </a:lvl8pPr>
            <a:lvl9pPr lvl="8" algn="l">
              <a:lnSpc>
                <a:spcPct val="100000"/>
              </a:lnSpc>
              <a:spcBef>
                <a:spcPts val="0"/>
              </a:spcBef>
              <a:spcAft>
                <a:spcPts val="0"/>
              </a:spcAft>
              <a:buClr>
                <a:srgbClr val="212121"/>
              </a:buClr>
              <a:buSzPts val="3000"/>
              <a:buNone/>
              <a:defRPr b="1" sz="3000">
                <a:solidFill>
                  <a:srgbClr val="212121"/>
                </a:solidFill>
              </a:defRPr>
            </a:lvl9pPr>
          </a:lstStyle>
          <a:p/>
        </p:txBody>
      </p:sp>
      <p:sp>
        <p:nvSpPr>
          <p:cNvPr id="94" name="Google Shape;94;p14"/>
          <p:cNvSpPr txBox="1"/>
          <p:nvPr>
            <p:ph idx="1" type="subTitle"/>
          </p:nvPr>
        </p:nvSpPr>
        <p:spPr>
          <a:xfrm>
            <a:off x="2938225" y="3571325"/>
            <a:ext cx="5379900" cy="550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212121"/>
              </a:buClr>
              <a:buSzPts val="1400"/>
              <a:buNone/>
              <a:defRPr sz="1400">
                <a:solidFill>
                  <a:srgbClr val="212121"/>
                </a:solidFill>
              </a:defRPr>
            </a:lvl1pPr>
            <a:lvl2pPr lvl="1" algn="l">
              <a:lnSpc>
                <a:spcPct val="100000"/>
              </a:lnSpc>
              <a:spcBef>
                <a:spcPts val="0"/>
              </a:spcBef>
              <a:spcAft>
                <a:spcPts val="0"/>
              </a:spcAft>
              <a:buClr>
                <a:srgbClr val="212121"/>
              </a:buClr>
              <a:buSzPts val="1100"/>
              <a:buNone/>
              <a:defRPr sz="1400">
                <a:solidFill>
                  <a:srgbClr val="212121"/>
                </a:solidFill>
              </a:defRPr>
            </a:lvl2pPr>
            <a:lvl3pPr lvl="2" algn="l">
              <a:lnSpc>
                <a:spcPct val="100000"/>
              </a:lnSpc>
              <a:spcBef>
                <a:spcPts val="0"/>
              </a:spcBef>
              <a:spcAft>
                <a:spcPts val="0"/>
              </a:spcAft>
              <a:buClr>
                <a:srgbClr val="212121"/>
              </a:buClr>
              <a:buSzPts val="1100"/>
              <a:buNone/>
              <a:defRPr sz="1400">
                <a:solidFill>
                  <a:srgbClr val="212121"/>
                </a:solidFill>
              </a:defRPr>
            </a:lvl3pPr>
            <a:lvl4pPr lvl="3" algn="l">
              <a:lnSpc>
                <a:spcPct val="100000"/>
              </a:lnSpc>
              <a:spcBef>
                <a:spcPts val="0"/>
              </a:spcBef>
              <a:spcAft>
                <a:spcPts val="0"/>
              </a:spcAft>
              <a:buClr>
                <a:srgbClr val="212121"/>
              </a:buClr>
              <a:buSzPts val="1100"/>
              <a:buNone/>
              <a:defRPr sz="1400">
                <a:solidFill>
                  <a:srgbClr val="212121"/>
                </a:solidFill>
              </a:defRPr>
            </a:lvl4pPr>
            <a:lvl5pPr lvl="4" algn="l">
              <a:lnSpc>
                <a:spcPct val="100000"/>
              </a:lnSpc>
              <a:spcBef>
                <a:spcPts val="0"/>
              </a:spcBef>
              <a:spcAft>
                <a:spcPts val="0"/>
              </a:spcAft>
              <a:buClr>
                <a:srgbClr val="212121"/>
              </a:buClr>
              <a:buSzPts val="1100"/>
              <a:buNone/>
              <a:defRPr sz="1400">
                <a:solidFill>
                  <a:srgbClr val="212121"/>
                </a:solidFill>
              </a:defRPr>
            </a:lvl5pPr>
            <a:lvl6pPr lvl="5" algn="l">
              <a:lnSpc>
                <a:spcPct val="100000"/>
              </a:lnSpc>
              <a:spcBef>
                <a:spcPts val="0"/>
              </a:spcBef>
              <a:spcAft>
                <a:spcPts val="0"/>
              </a:spcAft>
              <a:buClr>
                <a:srgbClr val="212121"/>
              </a:buClr>
              <a:buSzPts val="1100"/>
              <a:buNone/>
              <a:defRPr sz="1400">
                <a:solidFill>
                  <a:srgbClr val="212121"/>
                </a:solidFill>
              </a:defRPr>
            </a:lvl6pPr>
            <a:lvl7pPr lvl="6" algn="l">
              <a:lnSpc>
                <a:spcPct val="100000"/>
              </a:lnSpc>
              <a:spcBef>
                <a:spcPts val="0"/>
              </a:spcBef>
              <a:spcAft>
                <a:spcPts val="0"/>
              </a:spcAft>
              <a:buClr>
                <a:srgbClr val="212121"/>
              </a:buClr>
              <a:buSzPts val="1100"/>
              <a:buNone/>
              <a:defRPr sz="1400">
                <a:solidFill>
                  <a:srgbClr val="212121"/>
                </a:solidFill>
              </a:defRPr>
            </a:lvl7pPr>
            <a:lvl8pPr lvl="7" algn="l">
              <a:lnSpc>
                <a:spcPct val="100000"/>
              </a:lnSpc>
              <a:spcBef>
                <a:spcPts val="0"/>
              </a:spcBef>
              <a:spcAft>
                <a:spcPts val="0"/>
              </a:spcAft>
              <a:buClr>
                <a:srgbClr val="212121"/>
              </a:buClr>
              <a:buSzPts val="1100"/>
              <a:buNone/>
              <a:defRPr sz="1400">
                <a:solidFill>
                  <a:srgbClr val="212121"/>
                </a:solidFill>
              </a:defRPr>
            </a:lvl8pPr>
            <a:lvl9pPr lvl="8" algn="l">
              <a:lnSpc>
                <a:spcPct val="100000"/>
              </a:lnSpc>
              <a:spcBef>
                <a:spcPts val="0"/>
              </a:spcBef>
              <a:spcAft>
                <a:spcPts val="0"/>
              </a:spcAft>
              <a:buClr>
                <a:srgbClr val="212121"/>
              </a:buClr>
              <a:buSzPts val="1100"/>
              <a:buNone/>
              <a:defRPr sz="1400">
                <a:solidFill>
                  <a:srgbClr val="212121"/>
                </a:solidFill>
              </a:defRPr>
            </a:lvl9pPr>
          </a:lstStyle>
          <a:p/>
        </p:txBody>
      </p:sp>
      <p:sp>
        <p:nvSpPr>
          <p:cNvPr id="95" name="Google Shape;9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2938225" y="2491450"/>
            <a:ext cx="5379900" cy="1019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Subway Crimes</a:t>
            </a:r>
            <a:endParaRPr/>
          </a:p>
        </p:txBody>
      </p:sp>
      <p:sp>
        <p:nvSpPr>
          <p:cNvPr id="101" name="Google Shape;101;p15"/>
          <p:cNvSpPr txBox="1"/>
          <p:nvPr>
            <p:ph idx="1" type="subTitle"/>
          </p:nvPr>
        </p:nvSpPr>
        <p:spPr>
          <a:xfrm>
            <a:off x="2938225" y="3571325"/>
            <a:ext cx="5379900" cy="82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 Exploratory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Hyejin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Differences in time of day when subway incidents occur?</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214875" y="1850275"/>
            <a:ext cx="869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Plots from prior slide seem to suggest that most crimes happen in busier subways, is that true?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Show incidents / ridership volume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Then show incidents per ridership / subway volume relationship</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Lastly show range of ridership around 2 major incidents</a:t>
            </a:r>
            <a:endParaRPr>
              <a:latin typeface="Lato"/>
              <a:ea typeface="Lato"/>
              <a:cs typeface="Lato"/>
              <a:sym typeface="Lato"/>
            </a:endParaRPr>
          </a:p>
        </p:txBody>
      </p:sp>
      <p:sp>
        <p:nvSpPr>
          <p:cNvPr id="159" name="Google Shape;159;p26"/>
          <p:cNvSpPr txBox="1"/>
          <p:nvPr>
            <p:ph idx="4294967295" type="body"/>
          </p:nvPr>
        </p:nvSpPr>
        <p:spPr>
          <a:xfrm>
            <a:off x="214875" y="2481075"/>
            <a:ext cx="5387400" cy="17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April 12, 2022 - Frank James Subway shooting</a:t>
            </a:r>
            <a:endParaRPr/>
          </a:p>
          <a:p>
            <a:pPr indent="0" lvl="0" marL="0" rtl="0" algn="l">
              <a:spcBef>
                <a:spcPts val="1200"/>
              </a:spcBef>
              <a:spcAft>
                <a:spcPts val="1200"/>
              </a:spcAft>
              <a:buNone/>
            </a:pPr>
            <a:r>
              <a:rPr lang="en"/>
              <a:t>January 15, 2022 - Michelle Go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348775" y="1388625"/>
            <a:ext cx="8350200" cy="32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Next Steps: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623674" y="1390975"/>
            <a:ext cx="4386225" cy="2882575"/>
          </a:xfrm>
          <a:prstGeom prst="rect">
            <a:avLst/>
          </a:prstGeom>
          <a:noFill/>
          <a:ln>
            <a:noFill/>
          </a:ln>
        </p:spPr>
      </p:pic>
      <p:sp>
        <p:nvSpPr>
          <p:cNvPr id="107" name="Google Shape;107;p16"/>
          <p:cNvSpPr txBox="1"/>
          <p:nvPr/>
        </p:nvSpPr>
        <p:spPr>
          <a:xfrm>
            <a:off x="623675" y="4440700"/>
            <a:ext cx="453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A commuter rides an empty 6 train in Manhattan, July 1, 2020. Ben Fractenberg/THE CITY</a:t>
            </a:r>
            <a:endParaRPr sz="1200">
              <a:latin typeface="Lato"/>
              <a:ea typeface="Lato"/>
              <a:cs typeface="Lato"/>
              <a:sym typeface="Lato"/>
            </a:endParaRPr>
          </a:p>
        </p:txBody>
      </p:sp>
      <p:sp>
        <p:nvSpPr>
          <p:cNvPr id="108" name="Google Shape;108;p16"/>
          <p:cNvSpPr txBox="1"/>
          <p:nvPr/>
        </p:nvSpPr>
        <p:spPr>
          <a:xfrm>
            <a:off x="5159975" y="2220350"/>
            <a:ext cx="368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NYPD Complaint Data (2 tables)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MTA Daily Ridership Data (3 tables)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Annual ridership bar chart, Annual subway incident bar chart</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Line graph, incident per ridership</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Line graph, incident per ridership for each borough</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Distribution of level of crimes per year per total volume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Distribution of level of crimes per year per total volume / For each borough</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214875" y="1850275"/>
            <a:ext cx="86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top 5 crimes somehow other than bar chart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214875" y="1850275"/>
            <a:ext cx="869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Where do most of the crimes happen? Which stations? Was there a difference pre and post pandemic?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Show 2019 mapping and 2021 mapping</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