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D44FD-9CD7-4785-A274-274DFAF75B7A}" type="doc">
      <dgm:prSet loTypeId="urn:microsoft.com/office/officeart/2005/8/layout/chevron2" loCatId="list" qsTypeId="urn:microsoft.com/office/officeart/2005/8/quickstyle/simple1" qsCatId="simple" csTypeId="urn:microsoft.com/office/officeart/2005/8/colors/accent1_2" csCatId="accent1" phldr="1"/>
      <dgm:spPr/>
    </dgm:pt>
    <dgm:pt modelId="{90694646-E8BB-4553-88C4-9AB57EACAAC1}">
      <dgm:prSet phldrT="[文本]"/>
      <dgm:spPr/>
      <dgm:t>
        <a:bodyPr/>
        <a:lstStyle/>
        <a:p>
          <a:r>
            <a:rPr lang="en-US" altLang="zh-CN" dirty="0"/>
            <a:t>Task</a:t>
          </a:r>
          <a:endParaRPr lang="zh-CN" altLang="en-US" dirty="0"/>
        </a:p>
      </dgm:t>
    </dgm:pt>
    <dgm:pt modelId="{AD6177F4-D5CF-4712-878E-50D6943617E8}" type="parTrans" cxnId="{CC2C7752-1D35-4CEE-A44C-57F4E9C34785}">
      <dgm:prSet/>
      <dgm:spPr/>
      <dgm:t>
        <a:bodyPr/>
        <a:lstStyle/>
        <a:p>
          <a:endParaRPr lang="zh-CN" altLang="en-US"/>
        </a:p>
      </dgm:t>
    </dgm:pt>
    <dgm:pt modelId="{12EE32CC-3953-4420-8D2A-39234F8F7A4B}" type="sibTrans" cxnId="{CC2C7752-1D35-4CEE-A44C-57F4E9C34785}">
      <dgm:prSet/>
      <dgm:spPr/>
      <dgm:t>
        <a:bodyPr/>
        <a:lstStyle/>
        <a:p>
          <a:endParaRPr lang="zh-CN" altLang="en-US"/>
        </a:p>
      </dgm:t>
    </dgm:pt>
    <dgm:pt modelId="{50B3268C-33FB-4B02-87B1-F869BEF3C1CE}">
      <dgm:prSet phldrT="[文本]"/>
      <dgm:spPr/>
      <dgm:t>
        <a:bodyPr/>
        <a:lstStyle/>
        <a:p>
          <a:r>
            <a:rPr lang="en-US" altLang="zh-CN" dirty="0"/>
            <a:t>Problem</a:t>
          </a:r>
        </a:p>
        <a:p>
          <a:r>
            <a:rPr lang="en-US" altLang="zh-CN" dirty="0"/>
            <a:t>1</a:t>
          </a:r>
          <a:endParaRPr lang="zh-CN" altLang="en-US" dirty="0"/>
        </a:p>
      </dgm:t>
    </dgm:pt>
    <dgm:pt modelId="{2CDA4DCF-58F7-42FD-899B-AEE0E2D2C0A9}" type="parTrans" cxnId="{E26E213C-4547-4C56-B6BA-D46CB6E0D827}">
      <dgm:prSet/>
      <dgm:spPr/>
      <dgm:t>
        <a:bodyPr/>
        <a:lstStyle/>
        <a:p>
          <a:endParaRPr lang="zh-CN" altLang="en-US"/>
        </a:p>
      </dgm:t>
    </dgm:pt>
    <dgm:pt modelId="{1E5B5578-BFE7-4EFE-A26D-6F31B9E4CBC8}" type="sibTrans" cxnId="{E26E213C-4547-4C56-B6BA-D46CB6E0D827}">
      <dgm:prSet/>
      <dgm:spPr/>
      <dgm:t>
        <a:bodyPr/>
        <a:lstStyle/>
        <a:p>
          <a:endParaRPr lang="zh-CN" altLang="en-US"/>
        </a:p>
      </dgm:t>
    </dgm:pt>
    <dgm:pt modelId="{C84EAEA6-5AE4-4FE1-AB78-AFF7D40034A1}">
      <dgm:prSet phldrT="[文本]"/>
      <dgm:spPr/>
      <dgm:t>
        <a:bodyPr/>
        <a:lstStyle/>
        <a:p>
          <a:r>
            <a:rPr lang="en-US" altLang="zh-CN" dirty="0"/>
            <a:t>Problem</a:t>
          </a:r>
        </a:p>
        <a:p>
          <a:r>
            <a:rPr lang="en-US" altLang="zh-CN" dirty="0"/>
            <a:t>2</a:t>
          </a:r>
          <a:endParaRPr lang="zh-CN" altLang="en-US" dirty="0"/>
        </a:p>
      </dgm:t>
    </dgm:pt>
    <dgm:pt modelId="{048E6D0C-36C8-4D96-9040-CB0ABC61259D}" type="parTrans" cxnId="{0EEDADD5-4D7B-44DD-8230-4FC8450347CC}">
      <dgm:prSet/>
      <dgm:spPr/>
      <dgm:t>
        <a:bodyPr/>
        <a:lstStyle/>
        <a:p>
          <a:endParaRPr lang="zh-CN" altLang="en-US"/>
        </a:p>
      </dgm:t>
    </dgm:pt>
    <dgm:pt modelId="{1EDD2BE9-B33E-4AB4-8C2A-D3414C50DBA0}" type="sibTrans" cxnId="{0EEDADD5-4D7B-44DD-8230-4FC8450347CC}">
      <dgm:prSet/>
      <dgm:spPr/>
      <dgm:t>
        <a:bodyPr/>
        <a:lstStyle/>
        <a:p>
          <a:endParaRPr lang="zh-CN" altLang="en-US"/>
        </a:p>
      </dgm:t>
    </dgm:pt>
    <dgm:pt modelId="{3D3A1758-B776-4249-ADCA-3D73F5377FA0}">
      <dgm:prSet/>
      <dgm:spPr/>
      <dgm:t>
        <a:bodyPr/>
        <a:lstStyle/>
        <a:p>
          <a:r>
            <a:rPr lang="en-US" altLang="zh-CN"/>
            <a:t>Given a person’s ECG lead 2, a sequence of voltage related with heartbeats, we want to identify abnormal heartbeats within the sequence. </a:t>
          </a:r>
          <a:endParaRPr lang="zh-CN" altLang="en-US"/>
        </a:p>
      </dgm:t>
    </dgm:pt>
    <dgm:pt modelId="{6837FA46-11A9-4550-8E7B-59DAC6F35C01}" type="parTrans" cxnId="{5BBB484F-FFE6-45A7-87F8-7879F64BF105}">
      <dgm:prSet/>
      <dgm:spPr/>
      <dgm:t>
        <a:bodyPr/>
        <a:lstStyle/>
        <a:p>
          <a:endParaRPr lang="zh-CN" altLang="en-US"/>
        </a:p>
      </dgm:t>
    </dgm:pt>
    <dgm:pt modelId="{E27A59E6-C7BC-416D-BD4D-E42C07923C58}" type="sibTrans" cxnId="{5BBB484F-FFE6-45A7-87F8-7879F64BF105}">
      <dgm:prSet/>
      <dgm:spPr/>
      <dgm:t>
        <a:bodyPr/>
        <a:lstStyle/>
        <a:p>
          <a:endParaRPr lang="zh-CN" altLang="en-US"/>
        </a:p>
      </dgm:t>
    </dgm:pt>
    <dgm:pt modelId="{DB6A6D4C-B3C6-4948-B68C-361811771541}">
      <dgm:prSet/>
      <dgm:spPr/>
      <dgm:t>
        <a:bodyPr/>
        <a:lstStyle/>
        <a:p>
          <a:r>
            <a:rPr lang="en-US" altLang="zh-CN" dirty="0"/>
            <a:t>Different people have different normal heartbeats, although they do share some similarities.</a:t>
          </a:r>
          <a:endParaRPr lang="zh-CN" altLang="en-US" dirty="0"/>
        </a:p>
      </dgm:t>
    </dgm:pt>
    <dgm:pt modelId="{8E308A6C-5B3D-4BB0-BE10-B111C1BFFA9C}" type="parTrans" cxnId="{7B1FEA93-B2F6-4C02-9B84-EDBEDE980CB0}">
      <dgm:prSet/>
      <dgm:spPr/>
      <dgm:t>
        <a:bodyPr/>
        <a:lstStyle/>
        <a:p>
          <a:endParaRPr lang="zh-CN" altLang="en-US"/>
        </a:p>
      </dgm:t>
    </dgm:pt>
    <dgm:pt modelId="{CF09A6A1-541D-4815-9699-70F03B4C52C3}" type="sibTrans" cxnId="{7B1FEA93-B2F6-4C02-9B84-EDBEDE980CB0}">
      <dgm:prSet/>
      <dgm:spPr/>
      <dgm:t>
        <a:bodyPr/>
        <a:lstStyle/>
        <a:p>
          <a:endParaRPr lang="zh-CN" altLang="en-US"/>
        </a:p>
      </dgm:t>
    </dgm:pt>
    <dgm:pt modelId="{654F0A29-1A87-4429-A24D-9545C2A7F648}">
      <dgm:prSet/>
      <dgm:spPr/>
      <dgm:t>
        <a:bodyPr/>
        <a:lstStyle/>
        <a:p>
          <a:r>
            <a:rPr lang="en-US" altLang="zh-CN" dirty="0"/>
            <a:t>A person’s normal heartbeats differs in length at a pretty wide range, 60-100 beats/s.</a:t>
          </a:r>
          <a:endParaRPr lang="zh-CN" altLang="en-US" dirty="0"/>
        </a:p>
      </dgm:t>
    </dgm:pt>
    <dgm:pt modelId="{3014AC62-9D50-4002-8CE6-C521B4C6436D}" type="parTrans" cxnId="{48762A52-0F7B-4585-B9B9-F4F72149608F}">
      <dgm:prSet/>
      <dgm:spPr/>
      <dgm:t>
        <a:bodyPr/>
        <a:lstStyle/>
        <a:p>
          <a:endParaRPr lang="zh-CN" altLang="en-US"/>
        </a:p>
      </dgm:t>
    </dgm:pt>
    <dgm:pt modelId="{11FE65A7-FCF8-44C7-AD56-0E2576AFEB8A}" type="sibTrans" cxnId="{48762A52-0F7B-4585-B9B9-F4F72149608F}">
      <dgm:prSet/>
      <dgm:spPr/>
      <dgm:t>
        <a:bodyPr/>
        <a:lstStyle/>
        <a:p>
          <a:endParaRPr lang="zh-CN" altLang="en-US"/>
        </a:p>
      </dgm:t>
    </dgm:pt>
    <dgm:pt modelId="{02A8F47D-4418-4238-8539-8F1022D20510}" type="pres">
      <dgm:prSet presAssocID="{A3DD44FD-9CD7-4785-A274-274DFAF75B7A}" presName="linearFlow" presStyleCnt="0">
        <dgm:presLayoutVars>
          <dgm:dir/>
          <dgm:animLvl val="lvl"/>
          <dgm:resizeHandles val="exact"/>
        </dgm:presLayoutVars>
      </dgm:prSet>
      <dgm:spPr/>
    </dgm:pt>
    <dgm:pt modelId="{10EE0239-874A-4D9E-A4D9-A4F32F18FDC6}" type="pres">
      <dgm:prSet presAssocID="{90694646-E8BB-4553-88C4-9AB57EACAAC1}" presName="composite" presStyleCnt="0"/>
      <dgm:spPr/>
    </dgm:pt>
    <dgm:pt modelId="{E470EB6E-0250-4A57-AE8A-A3B10735831C}" type="pres">
      <dgm:prSet presAssocID="{90694646-E8BB-4553-88C4-9AB57EACAAC1}" presName="parentText" presStyleLbl="alignNode1" presStyleIdx="0" presStyleCnt="3">
        <dgm:presLayoutVars>
          <dgm:chMax val="1"/>
          <dgm:bulletEnabled val="1"/>
        </dgm:presLayoutVars>
      </dgm:prSet>
      <dgm:spPr/>
    </dgm:pt>
    <dgm:pt modelId="{86D37797-E3EA-4715-81D8-C3A93345CCA0}" type="pres">
      <dgm:prSet presAssocID="{90694646-E8BB-4553-88C4-9AB57EACAAC1}" presName="descendantText" presStyleLbl="alignAcc1" presStyleIdx="0" presStyleCnt="3">
        <dgm:presLayoutVars>
          <dgm:bulletEnabled val="1"/>
        </dgm:presLayoutVars>
      </dgm:prSet>
      <dgm:spPr/>
    </dgm:pt>
    <dgm:pt modelId="{8CCE8469-C759-4EEF-92FA-3CDC43F13730}" type="pres">
      <dgm:prSet presAssocID="{12EE32CC-3953-4420-8D2A-39234F8F7A4B}" presName="sp" presStyleCnt="0"/>
      <dgm:spPr/>
    </dgm:pt>
    <dgm:pt modelId="{DF7E58DC-4789-48E3-9F82-3EBE651DC0DE}" type="pres">
      <dgm:prSet presAssocID="{50B3268C-33FB-4B02-87B1-F869BEF3C1CE}" presName="composite" presStyleCnt="0"/>
      <dgm:spPr/>
    </dgm:pt>
    <dgm:pt modelId="{AF2444F3-DC59-480C-82D8-161BD44B046B}" type="pres">
      <dgm:prSet presAssocID="{50B3268C-33FB-4B02-87B1-F869BEF3C1CE}" presName="parentText" presStyleLbl="alignNode1" presStyleIdx="1" presStyleCnt="3">
        <dgm:presLayoutVars>
          <dgm:chMax val="1"/>
          <dgm:bulletEnabled val="1"/>
        </dgm:presLayoutVars>
      </dgm:prSet>
      <dgm:spPr/>
    </dgm:pt>
    <dgm:pt modelId="{C43A6438-97A4-406B-922F-B9C8B130C643}" type="pres">
      <dgm:prSet presAssocID="{50B3268C-33FB-4B02-87B1-F869BEF3C1CE}" presName="descendantText" presStyleLbl="alignAcc1" presStyleIdx="1" presStyleCnt="3">
        <dgm:presLayoutVars>
          <dgm:bulletEnabled val="1"/>
        </dgm:presLayoutVars>
      </dgm:prSet>
      <dgm:spPr/>
    </dgm:pt>
    <dgm:pt modelId="{F8FDA7D7-85F4-4AF6-8EB2-09E3048D4E09}" type="pres">
      <dgm:prSet presAssocID="{1E5B5578-BFE7-4EFE-A26D-6F31B9E4CBC8}" presName="sp" presStyleCnt="0"/>
      <dgm:spPr/>
    </dgm:pt>
    <dgm:pt modelId="{652DB3DC-8EA5-4312-A0A5-87BA3F4DF1E5}" type="pres">
      <dgm:prSet presAssocID="{C84EAEA6-5AE4-4FE1-AB78-AFF7D40034A1}" presName="composite" presStyleCnt="0"/>
      <dgm:spPr/>
    </dgm:pt>
    <dgm:pt modelId="{4EF25AFA-600C-4D1F-BAFF-72EE535147D3}" type="pres">
      <dgm:prSet presAssocID="{C84EAEA6-5AE4-4FE1-AB78-AFF7D40034A1}" presName="parentText" presStyleLbl="alignNode1" presStyleIdx="2" presStyleCnt="3">
        <dgm:presLayoutVars>
          <dgm:chMax val="1"/>
          <dgm:bulletEnabled val="1"/>
        </dgm:presLayoutVars>
      </dgm:prSet>
      <dgm:spPr/>
    </dgm:pt>
    <dgm:pt modelId="{483DAECE-1F15-41D6-B179-0AFABC61022E}" type="pres">
      <dgm:prSet presAssocID="{C84EAEA6-5AE4-4FE1-AB78-AFF7D40034A1}" presName="descendantText" presStyleLbl="alignAcc1" presStyleIdx="2" presStyleCnt="3">
        <dgm:presLayoutVars>
          <dgm:bulletEnabled val="1"/>
        </dgm:presLayoutVars>
      </dgm:prSet>
      <dgm:spPr/>
    </dgm:pt>
  </dgm:ptLst>
  <dgm:cxnLst>
    <dgm:cxn modelId="{6CDC4107-3F4E-4489-8882-8E409571465B}" type="presOf" srcId="{A3DD44FD-9CD7-4785-A274-274DFAF75B7A}" destId="{02A8F47D-4418-4238-8539-8F1022D20510}" srcOrd="0" destOrd="0" presId="urn:microsoft.com/office/officeart/2005/8/layout/chevron2"/>
    <dgm:cxn modelId="{621D173A-8B1C-417E-94A2-ED1EDA866FFA}" type="presOf" srcId="{3D3A1758-B776-4249-ADCA-3D73F5377FA0}" destId="{86D37797-E3EA-4715-81D8-C3A93345CCA0}" srcOrd="0" destOrd="0" presId="urn:microsoft.com/office/officeart/2005/8/layout/chevron2"/>
    <dgm:cxn modelId="{E26E213C-4547-4C56-B6BA-D46CB6E0D827}" srcId="{A3DD44FD-9CD7-4785-A274-274DFAF75B7A}" destId="{50B3268C-33FB-4B02-87B1-F869BEF3C1CE}" srcOrd="1" destOrd="0" parTransId="{2CDA4DCF-58F7-42FD-899B-AEE0E2D2C0A9}" sibTransId="{1E5B5578-BFE7-4EFE-A26D-6F31B9E4CBC8}"/>
    <dgm:cxn modelId="{A51BB269-CF55-439F-A264-F58DE9D68216}" type="presOf" srcId="{50B3268C-33FB-4B02-87B1-F869BEF3C1CE}" destId="{AF2444F3-DC59-480C-82D8-161BD44B046B}" srcOrd="0" destOrd="0" presId="urn:microsoft.com/office/officeart/2005/8/layout/chevron2"/>
    <dgm:cxn modelId="{5BBB484F-FFE6-45A7-87F8-7879F64BF105}" srcId="{90694646-E8BB-4553-88C4-9AB57EACAAC1}" destId="{3D3A1758-B776-4249-ADCA-3D73F5377FA0}" srcOrd="0" destOrd="0" parTransId="{6837FA46-11A9-4550-8E7B-59DAC6F35C01}" sibTransId="{E27A59E6-C7BC-416D-BD4D-E42C07923C58}"/>
    <dgm:cxn modelId="{48762A52-0F7B-4585-B9B9-F4F72149608F}" srcId="{C84EAEA6-5AE4-4FE1-AB78-AFF7D40034A1}" destId="{654F0A29-1A87-4429-A24D-9545C2A7F648}" srcOrd="0" destOrd="0" parTransId="{3014AC62-9D50-4002-8CE6-C521B4C6436D}" sibTransId="{11FE65A7-FCF8-44C7-AD56-0E2576AFEB8A}"/>
    <dgm:cxn modelId="{CC2C7752-1D35-4CEE-A44C-57F4E9C34785}" srcId="{A3DD44FD-9CD7-4785-A274-274DFAF75B7A}" destId="{90694646-E8BB-4553-88C4-9AB57EACAAC1}" srcOrd="0" destOrd="0" parTransId="{AD6177F4-D5CF-4712-878E-50D6943617E8}" sibTransId="{12EE32CC-3953-4420-8D2A-39234F8F7A4B}"/>
    <dgm:cxn modelId="{0AF7188B-F803-403A-BE3E-19801C0D67AA}" type="presOf" srcId="{654F0A29-1A87-4429-A24D-9545C2A7F648}" destId="{483DAECE-1F15-41D6-B179-0AFABC61022E}" srcOrd="0" destOrd="0" presId="urn:microsoft.com/office/officeart/2005/8/layout/chevron2"/>
    <dgm:cxn modelId="{6823D38E-A5C2-4B83-A588-116E4E02EE41}" type="presOf" srcId="{90694646-E8BB-4553-88C4-9AB57EACAAC1}" destId="{E470EB6E-0250-4A57-AE8A-A3B10735831C}" srcOrd="0" destOrd="0" presId="urn:microsoft.com/office/officeart/2005/8/layout/chevron2"/>
    <dgm:cxn modelId="{7B1FEA93-B2F6-4C02-9B84-EDBEDE980CB0}" srcId="{50B3268C-33FB-4B02-87B1-F869BEF3C1CE}" destId="{DB6A6D4C-B3C6-4948-B68C-361811771541}" srcOrd="0" destOrd="0" parTransId="{8E308A6C-5B3D-4BB0-BE10-B111C1BFFA9C}" sibTransId="{CF09A6A1-541D-4815-9699-70F03B4C52C3}"/>
    <dgm:cxn modelId="{85C16AA5-9406-4229-BB3E-17EFBEA3568C}" type="presOf" srcId="{C84EAEA6-5AE4-4FE1-AB78-AFF7D40034A1}" destId="{4EF25AFA-600C-4D1F-BAFF-72EE535147D3}" srcOrd="0" destOrd="0" presId="urn:microsoft.com/office/officeart/2005/8/layout/chevron2"/>
    <dgm:cxn modelId="{0EEDADD5-4D7B-44DD-8230-4FC8450347CC}" srcId="{A3DD44FD-9CD7-4785-A274-274DFAF75B7A}" destId="{C84EAEA6-5AE4-4FE1-AB78-AFF7D40034A1}" srcOrd="2" destOrd="0" parTransId="{048E6D0C-36C8-4D96-9040-CB0ABC61259D}" sibTransId="{1EDD2BE9-B33E-4AB4-8C2A-D3414C50DBA0}"/>
    <dgm:cxn modelId="{0CDCD0DE-B860-4893-9477-D566CF7AB65F}" type="presOf" srcId="{DB6A6D4C-B3C6-4948-B68C-361811771541}" destId="{C43A6438-97A4-406B-922F-B9C8B130C643}" srcOrd="0" destOrd="0" presId="urn:microsoft.com/office/officeart/2005/8/layout/chevron2"/>
    <dgm:cxn modelId="{03EA366F-45CD-40E2-B897-5333093D4A7E}" type="presParOf" srcId="{02A8F47D-4418-4238-8539-8F1022D20510}" destId="{10EE0239-874A-4D9E-A4D9-A4F32F18FDC6}" srcOrd="0" destOrd="0" presId="urn:microsoft.com/office/officeart/2005/8/layout/chevron2"/>
    <dgm:cxn modelId="{BFAAE2DA-1C72-46F8-87BE-575FEE9F1010}" type="presParOf" srcId="{10EE0239-874A-4D9E-A4D9-A4F32F18FDC6}" destId="{E470EB6E-0250-4A57-AE8A-A3B10735831C}" srcOrd="0" destOrd="0" presId="urn:microsoft.com/office/officeart/2005/8/layout/chevron2"/>
    <dgm:cxn modelId="{BAAC58DF-1671-4D60-99D6-05E185015764}" type="presParOf" srcId="{10EE0239-874A-4D9E-A4D9-A4F32F18FDC6}" destId="{86D37797-E3EA-4715-81D8-C3A93345CCA0}" srcOrd="1" destOrd="0" presId="urn:microsoft.com/office/officeart/2005/8/layout/chevron2"/>
    <dgm:cxn modelId="{2A6C0B99-E93B-4236-8684-547F98F9FFA7}" type="presParOf" srcId="{02A8F47D-4418-4238-8539-8F1022D20510}" destId="{8CCE8469-C759-4EEF-92FA-3CDC43F13730}" srcOrd="1" destOrd="0" presId="urn:microsoft.com/office/officeart/2005/8/layout/chevron2"/>
    <dgm:cxn modelId="{FD2C6D6F-D4CE-4503-9F31-86F22DD45F46}" type="presParOf" srcId="{02A8F47D-4418-4238-8539-8F1022D20510}" destId="{DF7E58DC-4789-48E3-9F82-3EBE651DC0DE}" srcOrd="2" destOrd="0" presId="urn:microsoft.com/office/officeart/2005/8/layout/chevron2"/>
    <dgm:cxn modelId="{42E81D9C-7ECC-4BAA-BAC3-3E80BD917EA8}" type="presParOf" srcId="{DF7E58DC-4789-48E3-9F82-3EBE651DC0DE}" destId="{AF2444F3-DC59-480C-82D8-161BD44B046B}" srcOrd="0" destOrd="0" presId="urn:microsoft.com/office/officeart/2005/8/layout/chevron2"/>
    <dgm:cxn modelId="{7888E0D2-AC3A-4C6F-844E-D51943BEE0BA}" type="presParOf" srcId="{DF7E58DC-4789-48E3-9F82-3EBE651DC0DE}" destId="{C43A6438-97A4-406B-922F-B9C8B130C643}" srcOrd="1" destOrd="0" presId="urn:microsoft.com/office/officeart/2005/8/layout/chevron2"/>
    <dgm:cxn modelId="{DDFC634D-87CB-4C0D-AE16-4C58CDDB9CD3}" type="presParOf" srcId="{02A8F47D-4418-4238-8539-8F1022D20510}" destId="{F8FDA7D7-85F4-4AF6-8EB2-09E3048D4E09}" srcOrd="3" destOrd="0" presId="urn:microsoft.com/office/officeart/2005/8/layout/chevron2"/>
    <dgm:cxn modelId="{70930082-527D-4779-87B9-511F21221A52}" type="presParOf" srcId="{02A8F47D-4418-4238-8539-8F1022D20510}" destId="{652DB3DC-8EA5-4312-A0A5-87BA3F4DF1E5}" srcOrd="4" destOrd="0" presId="urn:microsoft.com/office/officeart/2005/8/layout/chevron2"/>
    <dgm:cxn modelId="{734138DC-CB85-4274-AA75-760CD1382C4E}" type="presParOf" srcId="{652DB3DC-8EA5-4312-A0A5-87BA3F4DF1E5}" destId="{4EF25AFA-600C-4D1F-BAFF-72EE535147D3}" srcOrd="0" destOrd="0" presId="urn:microsoft.com/office/officeart/2005/8/layout/chevron2"/>
    <dgm:cxn modelId="{2087E9A4-788A-42CD-AA74-F32ABC5ECE25}" type="presParOf" srcId="{652DB3DC-8EA5-4312-A0A5-87BA3F4DF1E5}" destId="{483DAECE-1F15-41D6-B179-0AFABC61022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0EB6E-0250-4A57-AE8A-A3B10735831C}">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Task</a:t>
          </a:r>
          <a:endParaRPr lang="zh-CN" altLang="en-US" sz="1200" kern="1200" dirty="0"/>
        </a:p>
      </dsp:txBody>
      <dsp:txXfrm rot="-5400000">
        <a:off x="0" y="554579"/>
        <a:ext cx="1105044" cy="473590"/>
      </dsp:txXfrm>
    </dsp:sp>
    <dsp:sp modelId="{86D37797-E3EA-4715-81D8-C3A93345CCA0}">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zh-CN" sz="2200" kern="1200"/>
            <a:t>Given a person’s ECG lead 2, a sequence of voltage related with heartbeats, we want to identify abnormal heartbeats within the sequence. </a:t>
          </a:r>
          <a:endParaRPr lang="zh-CN" altLang="en-US" sz="2200" kern="1200"/>
        </a:p>
      </dsp:txBody>
      <dsp:txXfrm rot="-5400000">
        <a:off x="1105044" y="52149"/>
        <a:ext cx="9360464" cy="925930"/>
      </dsp:txXfrm>
    </dsp:sp>
    <dsp:sp modelId="{AF2444F3-DC59-480C-82D8-161BD44B046B}">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Problem</a:t>
          </a:r>
        </a:p>
        <a:p>
          <a:pPr marL="0" lvl="0" indent="0" algn="ctr" defTabSz="533400">
            <a:lnSpc>
              <a:spcPct val="90000"/>
            </a:lnSpc>
            <a:spcBef>
              <a:spcPct val="0"/>
            </a:spcBef>
            <a:spcAft>
              <a:spcPct val="35000"/>
            </a:spcAft>
            <a:buNone/>
          </a:pPr>
          <a:r>
            <a:rPr lang="en-US" altLang="zh-CN" sz="1200" kern="1200" dirty="0"/>
            <a:t>1</a:t>
          </a:r>
          <a:endParaRPr lang="zh-CN" altLang="en-US" sz="1200" kern="1200" dirty="0"/>
        </a:p>
      </dsp:txBody>
      <dsp:txXfrm rot="-5400000">
        <a:off x="0" y="1938873"/>
        <a:ext cx="1105044" cy="473590"/>
      </dsp:txXfrm>
    </dsp:sp>
    <dsp:sp modelId="{C43A6438-97A4-406B-922F-B9C8B130C643}">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zh-CN" sz="2200" kern="1200" dirty="0"/>
            <a:t>Different people have different normal heartbeats, although they do share some similarities.</a:t>
          </a:r>
          <a:endParaRPr lang="zh-CN" altLang="en-US" sz="2200" kern="1200" dirty="0"/>
        </a:p>
      </dsp:txBody>
      <dsp:txXfrm rot="-5400000">
        <a:off x="1105044" y="1436443"/>
        <a:ext cx="9360464" cy="925930"/>
      </dsp:txXfrm>
    </dsp:sp>
    <dsp:sp modelId="{4EF25AFA-600C-4D1F-BAFF-72EE535147D3}">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Problem</a:t>
          </a:r>
        </a:p>
        <a:p>
          <a:pPr marL="0" lvl="0" indent="0" algn="ctr" defTabSz="533400">
            <a:lnSpc>
              <a:spcPct val="90000"/>
            </a:lnSpc>
            <a:spcBef>
              <a:spcPct val="0"/>
            </a:spcBef>
            <a:spcAft>
              <a:spcPct val="35000"/>
            </a:spcAft>
            <a:buNone/>
          </a:pPr>
          <a:r>
            <a:rPr lang="en-US" altLang="zh-CN" sz="1200" kern="1200" dirty="0"/>
            <a:t>2</a:t>
          </a:r>
          <a:endParaRPr lang="zh-CN" altLang="en-US" sz="1200" kern="1200" dirty="0"/>
        </a:p>
      </dsp:txBody>
      <dsp:txXfrm rot="-5400000">
        <a:off x="0" y="3323167"/>
        <a:ext cx="1105044" cy="473590"/>
      </dsp:txXfrm>
    </dsp:sp>
    <dsp:sp modelId="{483DAECE-1F15-41D6-B179-0AFABC61022E}">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altLang="zh-CN" sz="2200" kern="1200" dirty="0"/>
            <a:t>A person’s normal heartbeats differs in length at a pretty wide range, 60-100 beats/s.</a:t>
          </a:r>
          <a:endParaRPr lang="zh-CN" altLang="en-US" sz="2200" kern="1200" dirty="0"/>
        </a:p>
      </dsp:txBody>
      <dsp:txXfrm rot="-5400000">
        <a:off x="1105044" y="2820736"/>
        <a:ext cx="9360464"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318B2-AD24-4E2D-8395-D6235F8E60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6ED2D1B-F630-49F8-A719-9825F5FEC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6DEF77-CD51-4CB7-B831-BCB7E18015C6}"/>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73FF1FF4-77CA-4A88-BFC7-F0F2E4FEA5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7B2F6-EF36-4395-8B38-DB26662AD02B}"/>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164363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6C905-7ED8-4C14-B3E4-8DBACC15B3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B6D5AB9-6934-423C-AACB-AF369EF74AB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39A078-959B-4FAA-B268-5E695357143C}"/>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42AFD1E4-0C4D-48A6-AC72-4C7F40064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7A58A6-D750-41CF-8A1C-62631514291C}"/>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165467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BEC93E-D6E7-4CB2-A2BF-CB99C07EC3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BDC86E2-BD9B-4111-BDCB-27FBB4EFCE0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567FE7E-86B6-4A15-9208-229BF98CE09A}"/>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8A86E286-22E0-4C9F-AF12-4835A3AECC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75520B-21B4-4B07-8DCB-CAC1A587D4EF}"/>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215425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53EAB-713D-46F4-99F8-C0E696CEE4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68E533-B409-4C51-942F-D063C33891B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2761FF-D1A3-4954-89C6-173001EB9C9C}"/>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BA276081-E970-4695-BF99-8D42C30C65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3D2401-7ABA-4020-B292-B4ACDECC47FB}"/>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336669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10214-6CBD-48FA-8910-FEB56AF6C5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F7D60D-A504-4D9D-97E4-A4543B6306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D9E78CE-952D-4CA2-93DD-560330DC9E83}"/>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8618096A-A1D6-4453-A4AD-BD878F9A19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90079-F7BF-4326-AB63-6F80924A93E5}"/>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13628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68C9C-F6CD-4AB0-A014-D796A59272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7402FE-4548-42D3-9857-152811BCCD7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5682942-02EC-4FD1-8B83-EB15DF887DC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BCCFF0-AF29-4213-BEF8-C0B790B56FDE}"/>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6" name="页脚占位符 5">
            <a:extLst>
              <a:ext uri="{FF2B5EF4-FFF2-40B4-BE49-F238E27FC236}">
                <a16:creationId xmlns:a16="http://schemas.microsoft.com/office/drawing/2014/main" id="{1B95EDBE-A683-4B3F-892A-0AD78B3773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37AF20-DEB6-45DE-B3A1-436227A188FC}"/>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3069658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D5582-18BA-4280-ADA7-B67E817875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0725B1-FC30-4693-931F-DE9327F0C5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F6BDBCE-67F8-4D5F-A8A5-85BB168BF18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38A519B-35C1-400A-9192-2D081624E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F425F1A-E2CC-4038-91C9-95D125D3943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6D2083B-4561-4924-9C7E-2B021D61F404}"/>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8" name="页脚占位符 7">
            <a:extLst>
              <a:ext uri="{FF2B5EF4-FFF2-40B4-BE49-F238E27FC236}">
                <a16:creationId xmlns:a16="http://schemas.microsoft.com/office/drawing/2014/main" id="{EA9CE255-652E-4962-B672-8FBE82CBE85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84F7AC-94F8-4F17-B7CB-28501BE0FBA9}"/>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225440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876C7-D07C-42AE-B496-11C71988E4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63500B-7C3A-430E-B188-2DFB7798F214}"/>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4" name="页脚占位符 3">
            <a:extLst>
              <a:ext uri="{FF2B5EF4-FFF2-40B4-BE49-F238E27FC236}">
                <a16:creationId xmlns:a16="http://schemas.microsoft.com/office/drawing/2014/main" id="{E929F343-BD46-4975-BA67-05BC87ACB4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6F1701-B8CC-43D1-A3B0-032D6A85A82E}"/>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138588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864AE4-EB77-4B06-A469-56D072CA645C}"/>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3" name="页脚占位符 2">
            <a:extLst>
              <a:ext uri="{FF2B5EF4-FFF2-40B4-BE49-F238E27FC236}">
                <a16:creationId xmlns:a16="http://schemas.microsoft.com/office/drawing/2014/main" id="{BEF001A7-DF69-480C-B91E-AEEE8CD76B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F2A6B4-1ED4-428C-B739-89E50488DB7B}"/>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155793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8C9C7-A2DF-4FE8-96BA-A6FF2C758F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7E7582-4757-475D-B09C-104CB234F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572376D-C508-4136-A3A9-1899D0A78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12AB911-DA28-4651-999B-82806F94D822}"/>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6" name="页脚占位符 5">
            <a:extLst>
              <a:ext uri="{FF2B5EF4-FFF2-40B4-BE49-F238E27FC236}">
                <a16:creationId xmlns:a16="http://schemas.microsoft.com/office/drawing/2014/main" id="{7B874B77-A9A0-46E9-A5AC-FF931D0EAB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913E3B-E2C9-4EEF-BF0B-94DEB41B48C5}"/>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195210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66BE5-9204-48AF-BD40-2508903CC0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DE85A7-4C6A-48FC-9713-BCF403F32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0A18D0-7412-447D-9305-02446C5E3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7F4C359-960C-4641-A13C-4E961D1F8189}"/>
              </a:ext>
            </a:extLst>
          </p:cNvPr>
          <p:cNvSpPr>
            <a:spLocks noGrp="1"/>
          </p:cNvSpPr>
          <p:nvPr>
            <p:ph type="dt" sz="half" idx="10"/>
          </p:nvPr>
        </p:nvSpPr>
        <p:spPr/>
        <p:txBody>
          <a:bodyPr/>
          <a:lstStyle/>
          <a:p>
            <a:fld id="{1C691E02-8933-4AD8-871E-081294463DF2}" type="datetimeFigureOut">
              <a:rPr lang="zh-CN" altLang="en-US" smtClean="0"/>
              <a:t>2018/8/25</a:t>
            </a:fld>
            <a:endParaRPr lang="zh-CN" altLang="en-US"/>
          </a:p>
        </p:txBody>
      </p:sp>
      <p:sp>
        <p:nvSpPr>
          <p:cNvPr id="6" name="页脚占位符 5">
            <a:extLst>
              <a:ext uri="{FF2B5EF4-FFF2-40B4-BE49-F238E27FC236}">
                <a16:creationId xmlns:a16="http://schemas.microsoft.com/office/drawing/2014/main" id="{20262292-07EE-4098-B142-96B705D997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8B1D90-40FD-4AD5-8A00-D759058FCD67}"/>
              </a:ext>
            </a:extLst>
          </p:cNvPr>
          <p:cNvSpPr>
            <a:spLocks noGrp="1"/>
          </p:cNvSpPr>
          <p:nvPr>
            <p:ph type="sldNum" sz="quarter" idx="12"/>
          </p:nvPr>
        </p:nvSpPr>
        <p:spPr/>
        <p:txBody>
          <a:body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152349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23DD194-79D1-46F7-BA6E-1BCEA312B2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D6B029-46C0-45DC-BCAC-24C2582FE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38C932-EB3B-428A-B047-F6B255950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91E02-8933-4AD8-871E-081294463DF2}" type="datetimeFigureOut">
              <a:rPr lang="zh-CN" altLang="en-US" smtClean="0"/>
              <a:t>2018/8/25</a:t>
            </a:fld>
            <a:endParaRPr lang="zh-CN" altLang="en-US"/>
          </a:p>
        </p:txBody>
      </p:sp>
      <p:sp>
        <p:nvSpPr>
          <p:cNvPr id="5" name="页脚占位符 4">
            <a:extLst>
              <a:ext uri="{FF2B5EF4-FFF2-40B4-BE49-F238E27FC236}">
                <a16:creationId xmlns:a16="http://schemas.microsoft.com/office/drawing/2014/main" id="{AD6A776A-2CC3-42E8-A20A-76FA49FF8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2F56F9-17B3-433C-88C7-9F239E6326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11509-3D41-43AF-96CF-FB19B4793006}" type="slidenum">
              <a:rPr lang="zh-CN" altLang="en-US" smtClean="0"/>
              <a:t>‹#›</a:t>
            </a:fld>
            <a:endParaRPr lang="zh-CN" altLang="en-US"/>
          </a:p>
        </p:txBody>
      </p:sp>
    </p:spTree>
    <p:extLst>
      <p:ext uri="{BB962C8B-B14F-4D97-AF65-F5344CB8AC3E}">
        <p14:creationId xmlns:p14="http://schemas.microsoft.com/office/powerpoint/2010/main" val="309189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6FB19-53ED-46D8-A84B-A9E1DC4250E7}"/>
              </a:ext>
            </a:extLst>
          </p:cNvPr>
          <p:cNvSpPr>
            <a:spLocks noGrp="1"/>
          </p:cNvSpPr>
          <p:nvPr>
            <p:ph type="ctrTitle"/>
          </p:nvPr>
        </p:nvSpPr>
        <p:spPr/>
        <p:txBody>
          <a:bodyPr/>
          <a:lstStyle/>
          <a:p>
            <a:r>
              <a:rPr lang="en-US" altLang="zh-CN" dirty="0"/>
              <a:t>ECG Outlier Identifier</a:t>
            </a:r>
            <a:endParaRPr lang="zh-CN" altLang="en-US" dirty="0"/>
          </a:p>
        </p:txBody>
      </p:sp>
      <p:sp>
        <p:nvSpPr>
          <p:cNvPr id="3" name="副标题 2">
            <a:extLst>
              <a:ext uri="{FF2B5EF4-FFF2-40B4-BE49-F238E27FC236}">
                <a16:creationId xmlns:a16="http://schemas.microsoft.com/office/drawing/2014/main" id="{9C050209-F8E1-4218-8781-DDB196D97A09}"/>
              </a:ext>
            </a:extLst>
          </p:cNvPr>
          <p:cNvSpPr>
            <a:spLocks noGrp="1"/>
          </p:cNvSpPr>
          <p:nvPr>
            <p:ph type="subTitle" idx="1"/>
          </p:nvPr>
        </p:nvSpPr>
        <p:spPr/>
        <p:txBody>
          <a:bodyPr/>
          <a:lstStyle/>
          <a:p>
            <a:r>
              <a:rPr lang="en-US" altLang="zh-CN" dirty="0"/>
              <a:t>Hedi Xia</a:t>
            </a:r>
            <a:endParaRPr lang="zh-CN" altLang="en-US" dirty="0"/>
          </a:p>
        </p:txBody>
      </p:sp>
    </p:spTree>
    <p:extLst>
      <p:ext uri="{BB962C8B-B14F-4D97-AF65-F5344CB8AC3E}">
        <p14:creationId xmlns:p14="http://schemas.microsoft.com/office/powerpoint/2010/main" val="249091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FB56C-059D-42FA-8C58-FCFD357318F8}"/>
              </a:ext>
            </a:extLst>
          </p:cNvPr>
          <p:cNvSpPr>
            <a:spLocks noGrp="1"/>
          </p:cNvSpPr>
          <p:nvPr>
            <p:ph type="title"/>
          </p:nvPr>
        </p:nvSpPr>
        <p:spPr/>
        <p:txBody>
          <a:bodyPr/>
          <a:lstStyle/>
          <a:p>
            <a:r>
              <a:rPr lang="en-US" altLang="zh-CN" dirty="0"/>
              <a:t>4. Model 2 </a:t>
            </a:r>
            <a:endParaRPr lang="zh-CN" altLang="en-US" dirty="0"/>
          </a:p>
        </p:txBody>
      </p:sp>
      <p:sp>
        <p:nvSpPr>
          <p:cNvPr id="3" name="内容占位符 2">
            <a:extLst>
              <a:ext uri="{FF2B5EF4-FFF2-40B4-BE49-F238E27FC236}">
                <a16:creationId xmlns:a16="http://schemas.microsoft.com/office/drawing/2014/main" id="{E18C0F77-E6E2-4809-BDCB-E1FF97A29BEA}"/>
              </a:ext>
            </a:extLst>
          </p:cNvPr>
          <p:cNvSpPr>
            <a:spLocks noGrp="1"/>
          </p:cNvSpPr>
          <p:nvPr>
            <p:ph idx="1"/>
          </p:nvPr>
        </p:nvSpPr>
        <p:spPr/>
        <p:txBody>
          <a:bodyPr>
            <a:normAutofit fontScale="92500"/>
          </a:bodyPr>
          <a:lstStyle/>
          <a:p>
            <a:r>
              <a:rPr lang="en-US" altLang="zh-CN" dirty="0"/>
              <a:t>To get model 2, we can train from model 1 by adding in more data if it is constructed as a neural network. Or less preferably, train a model 2 only based on the sampled data.</a:t>
            </a:r>
          </a:p>
          <a:p>
            <a:r>
              <a:rPr lang="en-US" altLang="zh-CN" dirty="0"/>
              <a:t>The amount of training steps has effect on whether it is more globally considered or more locally considered. If it is more globally considered, it will take in more consideration on whether it looks like a normal heartbeat in general. If it is more locally considered, it will take into account more about patient’s normal status.</a:t>
            </a:r>
          </a:p>
          <a:p>
            <a:r>
              <a:rPr lang="en-US" altLang="zh-CN" dirty="0"/>
              <a:t>Retraining process is around 2min/round without GPU support, and average training process for localization is around 2 to 3 rounds. Expected total time with GPU support is below 1 minute.</a:t>
            </a:r>
            <a:endParaRPr lang="zh-CN" altLang="en-US" dirty="0"/>
          </a:p>
        </p:txBody>
      </p:sp>
    </p:spTree>
    <p:extLst>
      <p:ext uri="{BB962C8B-B14F-4D97-AF65-F5344CB8AC3E}">
        <p14:creationId xmlns:p14="http://schemas.microsoft.com/office/powerpoint/2010/main" val="136577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2A7B2-9A1A-4CB2-841A-7CDD03E99800}"/>
              </a:ext>
            </a:extLst>
          </p:cNvPr>
          <p:cNvSpPr>
            <a:spLocks noGrp="1"/>
          </p:cNvSpPr>
          <p:nvPr>
            <p:ph type="title"/>
          </p:nvPr>
        </p:nvSpPr>
        <p:spPr/>
        <p:txBody>
          <a:bodyPr/>
          <a:lstStyle/>
          <a:p>
            <a:r>
              <a:rPr lang="en-US" altLang="zh-CN" dirty="0"/>
              <a:t>5. Output</a:t>
            </a:r>
            <a:endParaRPr lang="zh-CN" altLang="en-US" dirty="0"/>
          </a:p>
        </p:txBody>
      </p:sp>
      <p:sp>
        <p:nvSpPr>
          <p:cNvPr id="3" name="内容占位符 2">
            <a:extLst>
              <a:ext uri="{FF2B5EF4-FFF2-40B4-BE49-F238E27FC236}">
                <a16:creationId xmlns:a16="http://schemas.microsoft.com/office/drawing/2014/main" id="{0B0678EF-1DAA-4EA2-87F5-EAEA945DB54A}"/>
              </a:ext>
            </a:extLst>
          </p:cNvPr>
          <p:cNvSpPr>
            <a:spLocks noGrp="1"/>
          </p:cNvSpPr>
          <p:nvPr>
            <p:ph idx="1"/>
          </p:nvPr>
        </p:nvSpPr>
        <p:spPr/>
        <p:txBody>
          <a:bodyPr/>
          <a:lstStyle/>
          <a:p>
            <a:r>
              <a:rPr lang="en-US" altLang="zh-CN" dirty="0"/>
              <a:t>The raw output of model 2 is a positive numerical label for each heartbeat indicating its level of outlier. </a:t>
            </a:r>
          </a:p>
          <a:p>
            <a:r>
              <a:rPr lang="en-US" altLang="zh-CN" dirty="0"/>
              <a:t>We can rank the heartbeats given the level of outliers and output a sequence of heartbeats for doctor to look at, until he/she think its normal enough to stop.</a:t>
            </a:r>
          </a:p>
          <a:p>
            <a:r>
              <a:rPr lang="en-US" altLang="zh-CN" dirty="0"/>
              <a:t>If we know the number of outliers, we can get the heartbeats with the highest few OI. </a:t>
            </a:r>
          </a:p>
          <a:p>
            <a:r>
              <a:rPr lang="en-US" altLang="zh-CN" dirty="0"/>
              <a:t>If we choose a cutoff point, if a heartbeat exceeds the cutoff point we may set the alarm. The cutoff point is dependent on the level of alarm.</a:t>
            </a:r>
          </a:p>
          <a:p>
            <a:endParaRPr lang="zh-CN" altLang="en-US" dirty="0"/>
          </a:p>
        </p:txBody>
      </p:sp>
    </p:spTree>
    <p:extLst>
      <p:ext uri="{BB962C8B-B14F-4D97-AF65-F5344CB8AC3E}">
        <p14:creationId xmlns:p14="http://schemas.microsoft.com/office/powerpoint/2010/main" val="18521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77536-116A-4822-A47D-0FD4AFCFC63B}"/>
              </a:ext>
            </a:extLst>
          </p:cNvPr>
          <p:cNvSpPr>
            <a:spLocks noGrp="1"/>
          </p:cNvSpPr>
          <p:nvPr>
            <p:ph type="title"/>
          </p:nvPr>
        </p:nvSpPr>
        <p:spPr/>
        <p:txBody>
          <a:bodyPr/>
          <a:lstStyle/>
          <a:p>
            <a:r>
              <a:rPr lang="en-US" altLang="zh-CN" dirty="0"/>
              <a:t>More</a:t>
            </a:r>
            <a:endParaRPr lang="zh-CN" altLang="en-US" dirty="0"/>
          </a:p>
        </p:txBody>
      </p:sp>
      <p:sp>
        <p:nvSpPr>
          <p:cNvPr id="3" name="内容占位符 2">
            <a:extLst>
              <a:ext uri="{FF2B5EF4-FFF2-40B4-BE49-F238E27FC236}">
                <a16:creationId xmlns:a16="http://schemas.microsoft.com/office/drawing/2014/main" id="{779D8FA2-141E-4A0B-83BA-089F7071A85C}"/>
              </a:ext>
            </a:extLst>
          </p:cNvPr>
          <p:cNvSpPr>
            <a:spLocks noGrp="1"/>
          </p:cNvSpPr>
          <p:nvPr>
            <p:ph idx="1"/>
          </p:nvPr>
        </p:nvSpPr>
        <p:spPr/>
        <p:txBody>
          <a:bodyPr/>
          <a:lstStyle/>
          <a:p>
            <a:r>
              <a:rPr lang="en-US" altLang="zh-CN" dirty="0"/>
              <a:t>In practice, with more data coming in, retraining process can be redo. Doing on M1 or M2 might have a different result.</a:t>
            </a:r>
          </a:p>
          <a:p>
            <a:r>
              <a:rPr lang="en-US" altLang="zh-CN" dirty="0"/>
              <a:t>OI can be scaled by its average if needed</a:t>
            </a:r>
          </a:p>
          <a:p>
            <a:r>
              <a:rPr lang="en-US" altLang="zh-CN" dirty="0"/>
              <a:t>We prefer M1 and M2 to be the same structure because it is easier to do the retraining process. For different model structures, we can apply them to the same procedure and the output OI can be defined as the mean of scaled OIs, or weighted mean.</a:t>
            </a:r>
          </a:p>
          <a:p>
            <a:endParaRPr lang="zh-CN" altLang="en-US" dirty="0"/>
          </a:p>
        </p:txBody>
      </p:sp>
    </p:spTree>
    <p:extLst>
      <p:ext uri="{BB962C8B-B14F-4D97-AF65-F5344CB8AC3E}">
        <p14:creationId xmlns:p14="http://schemas.microsoft.com/office/powerpoint/2010/main" val="3996051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09BA9-BF93-4D26-8C9A-3BE571EE887A}"/>
              </a:ext>
            </a:extLst>
          </p:cNvPr>
          <p:cNvSpPr>
            <a:spLocks noGrp="1"/>
          </p:cNvSpPr>
          <p:nvPr>
            <p:ph type="title"/>
          </p:nvPr>
        </p:nvSpPr>
        <p:spPr/>
        <p:txBody>
          <a:bodyPr/>
          <a:lstStyle/>
          <a:p>
            <a:r>
              <a:rPr lang="en-US" altLang="zh-CN" dirty="0"/>
              <a:t>Example:</a:t>
            </a:r>
            <a:endParaRPr lang="zh-CN" altLang="en-US" dirty="0"/>
          </a:p>
        </p:txBody>
      </p:sp>
      <p:sp>
        <p:nvSpPr>
          <p:cNvPr id="3" name="内容占位符 2">
            <a:extLst>
              <a:ext uri="{FF2B5EF4-FFF2-40B4-BE49-F238E27FC236}">
                <a16:creationId xmlns:a16="http://schemas.microsoft.com/office/drawing/2014/main" id="{EE661EE8-119E-42F9-B451-D6671AB48786}"/>
              </a:ext>
            </a:extLst>
          </p:cNvPr>
          <p:cNvSpPr>
            <a:spLocks noGrp="1"/>
          </p:cNvSpPr>
          <p:nvPr>
            <p:ph idx="1"/>
          </p:nvPr>
        </p:nvSpPr>
        <p:spPr/>
        <p:txBody>
          <a:bodyPr/>
          <a:lstStyle/>
          <a:p>
            <a:r>
              <a:rPr lang="en-US" altLang="zh-CN" dirty="0"/>
              <a:t>In the following example, we use MIT-BIH dataset. M1 is trained on 100, 103, 122, and is tested on 109.</a:t>
            </a:r>
          </a:p>
          <a:p>
            <a:r>
              <a:rPr lang="en-US" altLang="zh-CN" dirty="0"/>
              <a:t>The total test MSE is 0.185 for M1, and 0.204 for M2. It differs a little bit because of randomness of Neural Network training.</a:t>
            </a:r>
          </a:p>
          <a:p>
            <a:r>
              <a:rPr lang="en-US" altLang="zh-CN" dirty="0"/>
              <a:t>The following are some images of models fitting the original signal. The x-axis is 3 second window, and y-axis is voltage. The blue line is the original signal, and the orange line is the fitted line. The yellow region is a “identified single heartbeat signal”, and its SOI is marked on the lower-right corner. </a:t>
            </a:r>
          </a:p>
        </p:txBody>
      </p:sp>
    </p:spTree>
    <p:extLst>
      <p:ext uri="{BB962C8B-B14F-4D97-AF65-F5344CB8AC3E}">
        <p14:creationId xmlns:p14="http://schemas.microsoft.com/office/powerpoint/2010/main" val="151610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9D1B98B-254D-4D04-B9BF-D68DAC6B897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altLang="zh-CN" sz="5400" dirty="0">
                <a:solidFill>
                  <a:srgbClr val="FFFFFF"/>
                </a:solidFill>
              </a:rPr>
              <a:t>Normal Sample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D88F418C-541C-43F6-8C06-2FE79B4E1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800" y="2426400"/>
            <a:ext cx="5330183"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内容占位符 4">
            <a:extLst>
              <a:ext uri="{FF2B5EF4-FFF2-40B4-BE49-F238E27FC236}">
                <a16:creationId xmlns:a16="http://schemas.microsoft.com/office/drawing/2014/main" id="{E8B56DE4-5B8D-4EBA-BE7A-A1DC5B1E7B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6000" y="2426817"/>
            <a:ext cx="5332800" cy="3999600"/>
          </a:xfrm>
          <a:prstGeom prst="rect">
            <a:avLst/>
          </a:prstGeom>
        </p:spPr>
      </p:pic>
    </p:spTree>
    <p:extLst>
      <p:ext uri="{BB962C8B-B14F-4D97-AF65-F5344CB8AC3E}">
        <p14:creationId xmlns:p14="http://schemas.microsoft.com/office/powerpoint/2010/main" val="298156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B3E9B3E-D2B7-4482-9F61-DF54F96CC1A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altLang="zh-CN" sz="5400" dirty="0">
                <a:solidFill>
                  <a:srgbClr val="FFFFFF"/>
                </a:solidFill>
              </a:rPr>
              <a:t>Up-Floating Data</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内容占位符 4">
            <a:extLst>
              <a:ext uri="{FF2B5EF4-FFF2-40B4-BE49-F238E27FC236}">
                <a16:creationId xmlns:a16="http://schemas.microsoft.com/office/drawing/2014/main" id="{BC81BFEB-B0F5-45D2-AB44-E8AC1CBFE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434" y="2426818"/>
            <a:ext cx="5330183"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87547F49-57B1-46A0-B0C3-9447C9CA7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940" y="2426818"/>
            <a:ext cx="5330183" cy="3997637"/>
          </a:xfrm>
          <a:prstGeom prst="rect">
            <a:avLst/>
          </a:prstGeom>
        </p:spPr>
      </p:pic>
    </p:spTree>
    <p:extLst>
      <p:ext uri="{BB962C8B-B14F-4D97-AF65-F5344CB8AC3E}">
        <p14:creationId xmlns:p14="http://schemas.microsoft.com/office/powerpoint/2010/main" val="148660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82795A5-4A6D-49BC-91B0-3A5D1A4A588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altLang="zh-CN" sz="5400" dirty="0">
                <a:solidFill>
                  <a:srgbClr val="FFFFFF"/>
                </a:solidFill>
              </a:rPr>
              <a:t>Significant T-wave (Slicing Problem)</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50737564-3A79-4038-A49A-3BDC94E12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800" y="2426400"/>
            <a:ext cx="5330183"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内容占位符 4">
            <a:extLst>
              <a:ext uri="{FF2B5EF4-FFF2-40B4-BE49-F238E27FC236}">
                <a16:creationId xmlns:a16="http://schemas.microsoft.com/office/drawing/2014/main" id="{5E053FA2-2CF9-4A5B-B871-C780CD222C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6000" y="2426818"/>
            <a:ext cx="5330183" cy="3997637"/>
          </a:xfrm>
          <a:prstGeom prst="rect">
            <a:avLst/>
          </a:prstGeom>
        </p:spPr>
      </p:pic>
    </p:spTree>
    <p:extLst>
      <p:ext uri="{BB962C8B-B14F-4D97-AF65-F5344CB8AC3E}">
        <p14:creationId xmlns:p14="http://schemas.microsoft.com/office/powerpoint/2010/main" val="156118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F8098FF-7FAC-4E18-8BB4-C90343A4CFB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altLang="zh-CN" sz="5400" dirty="0">
                <a:solidFill>
                  <a:srgbClr val="FFFFFF"/>
                </a:solidFill>
              </a:rPr>
              <a:t>PVC</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内容占位符 4">
            <a:extLst>
              <a:ext uri="{FF2B5EF4-FFF2-40B4-BE49-F238E27FC236}">
                <a16:creationId xmlns:a16="http://schemas.microsoft.com/office/drawing/2014/main" id="{67BDDCC8-7A6B-45BB-AA93-B3A0089D0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8800" y="2426400"/>
            <a:ext cx="5330183"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5C8AC3D1-3399-42A6-870E-B4DBAB348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00" y="2426818"/>
            <a:ext cx="5330183" cy="3997637"/>
          </a:xfrm>
          <a:prstGeom prst="rect">
            <a:avLst/>
          </a:prstGeom>
        </p:spPr>
      </p:pic>
    </p:spTree>
    <p:extLst>
      <p:ext uri="{BB962C8B-B14F-4D97-AF65-F5344CB8AC3E}">
        <p14:creationId xmlns:p14="http://schemas.microsoft.com/office/powerpoint/2010/main" val="884300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1">
            <a:extLst>
              <a:ext uri="{FF2B5EF4-FFF2-40B4-BE49-F238E27FC236}">
                <a16:creationId xmlns:a16="http://schemas.microsoft.com/office/drawing/2014/main" id="{B8D412AD-9CF4-4510-97DC-34D6CC830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43467" y="691992"/>
            <a:ext cx="4025724" cy="552254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1B5A347E-5629-4FAD-A2F9-44AACFF61D24}"/>
              </a:ext>
            </a:extLst>
          </p:cNvPr>
          <p:cNvSpPr>
            <a:spLocks noGrp="1"/>
          </p:cNvSpPr>
          <p:nvPr>
            <p:ph type="title"/>
          </p:nvPr>
        </p:nvSpPr>
        <p:spPr>
          <a:xfrm>
            <a:off x="1072055" y="1019503"/>
            <a:ext cx="3147848" cy="2065283"/>
          </a:xfrm>
        </p:spPr>
        <p:txBody>
          <a:bodyPr vert="horz" lIns="91440" tIns="45720" rIns="91440" bIns="45720" rtlCol="0" anchor="b">
            <a:normAutofit/>
          </a:bodyPr>
          <a:lstStyle/>
          <a:p>
            <a:r>
              <a:rPr lang="en-US" altLang="zh-CN" sz="4000" kern="1200" dirty="0">
                <a:solidFill>
                  <a:srgbClr val="FFFFFF"/>
                </a:solidFill>
                <a:latin typeface="+mj-lt"/>
                <a:ea typeface="+mj-ea"/>
                <a:cs typeface="+mj-cs"/>
              </a:rPr>
              <a:t>M2 SOI Distribution </a:t>
            </a:r>
          </a:p>
        </p:txBody>
      </p:sp>
      <p:sp>
        <p:nvSpPr>
          <p:cNvPr id="35" name="Content Placeholder 28">
            <a:extLst>
              <a:ext uri="{FF2B5EF4-FFF2-40B4-BE49-F238E27FC236}">
                <a16:creationId xmlns:a16="http://schemas.microsoft.com/office/drawing/2014/main" id="{D5682677-A387-4FBC-B0F9-D5E72C799B84}"/>
              </a:ext>
            </a:extLst>
          </p:cNvPr>
          <p:cNvSpPr>
            <a:spLocks noGrp="1"/>
          </p:cNvSpPr>
          <p:nvPr>
            <p:ph idx="1"/>
          </p:nvPr>
        </p:nvSpPr>
        <p:spPr>
          <a:xfrm>
            <a:off x="1072056" y="3247283"/>
            <a:ext cx="3147848" cy="2228608"/>
          </a:xfrm>
        </p:spPr>
        <p:txBody>
          <a:bodyPr>
            <a:normAutofit lnSpcReduction="10000"/>
          </a:bodyPr>
          <a:lstStyle/>
          <a:p>
            <a:r>
              <a:rPr lang="en-US" sz="1800" dirty="0">
                <a:solidFill>
                  <a:srgbClr val="FFFFFF"/>
                </a:solidFill>
              </a:rPr>
              <a:t>There are much more occurrence near 0, for visibility this plot only shows up to 12. </a:t>
            </a:r>
          </a:p>
          <a:p>
            <a:r>
              <a:rPr lang="en-US" sz="1800" dirty="0">
                <a:solidFill>
                  <a:srgbClr val="FFFFFF"/>
                </a:solidFill>
              </a:rPr>
              <a:t>This plot shows that obviously &gt;10 are outliers. They are classified as not normal. The outliers &gt;20 are not shown in image.</a:t>
            </a:r>
          </a:p>
        </p:txBody>
      </p:sp>
      <p:pic>
        <p:nvPicPr>
          <p:cNvPr id="36" name="内容占位符 8" descr="图片包含 屏幕截图&#10;&#10;已生成极高可信度的说明">
            <a:extLst>
              <a:ext uri="{FF2B5EF4-FFF2-40B4-BE49-F238E27FC236}">
                <a16:creationId xmlns:a16="http://schemas.microsoft.com/office/drawing/2014/main" id="{F495ACD9-1969-4235-B33F-E2842AED1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690" y="1286934"/>
            <a:ext cx="5845691" cy="4355040"/>
          </a:xfrm>
          <a:prstGeom prst="rect">
            <a:avLst/>
          </a:prstGeom>
        </p:spPr>
      </p:pic>
    </p:spTree>
    <p:extLst>
      <p:ext uri="{BB962C8B-B14F-4D97-AF65-F5344CB8AC3E}">
        <p14:creationId xmlns:p14="http://schemas.microsoft.com/office/powerpoint/2010/main" val="4045805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42A7B981-2648-4481-83ED-E43BED6C54AB}"/>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altLang="zh-CN" sz="2600" dirty="0">
                <a:solidFill>
                  <a:srgbClr val="FFFFFF"/>
                </a:solidFill>
              </a:rPr>
              <a:t>Limitation and Future Plan</a:t>
            </a:r>
            <a:endParaRPr lang="zh-CN" altLang="en-US" sz="2600" dirty="0">
              <a:solidFill>
                <a:srgbClr val="FFFFFF"/>
              </a:solidFill>
            </a:endParaRPr>
          </a:p>
        </p:txBody>
      </p:sp>
      <p:graphicFrame>
        <p:nvGraphicFramePr>
          <p:cNvPr id="4" name="内容占位符 3">
            <a:extLst>
              <a:ext uri="{FF2B5EF4-FFF2-40B4-BE49-F238E27FC236}">
                <a16:creationId xmlns:a16="http://schemas.microsoft.com/office/drawing/2014/main" id="{C3138ACA-AA0C-4DAF-8701-02787634EC3A}"/>
              </a:ext>
            </a:extLst>
          </p:cNvPr>
          <p:cNvGraphicFramePr>
            <a:graphicFrameLocks noGrp="1"/>
          </p:cNvGraphicFramePr>
          <p:nvPr>
            <p:ph idx="1"/>
            <p:extLst>
              <p:ext uri="{D42A27DB-BD31-4B8C-83A1-F6EECF244321}">
                <p14:modId xmlns:p14="http://schemas.microsoft.com/office/powerpoint/2010/main" val="2918695357"/>
              </p:ext>
            </p:extLst>
          </p:nvPr>
        </p:nvGraphicFramePr>
        <p:xfrm>
          <a:off x="4038600" y="1511570"/>
          <a:ext cx="7315201" cy="3834864"/>
        </p:xfrm>
        <a:graphic>
          <a:graphicData uri="http://schemas.openxmlformats.org/drawingml/2006/table">
            <a:tbl>
              <a:tblPr firstRow="1" bandRow="1">
                <a:tableStyleId>{9D7B26C5-4107-4FEC-AEDC-1716B250A1EF}</a:tableStyleId>
              </a:tblPr>
              <a:tblGrid>
                <a:gridCol w="2830183">
                  <a:extLst>
                    <a:ext uri="{9D8B030D-6E8A-4147-A177-3AD203B41FA5}">
                      <a16:colId xmlns:a16="http://schemas.microsoft.com/office/drawing/2014/main" val="1688450431"/>
                    </a:ext>
                  </a:extLst>
                </a:gridCol>
                <a:gridCol w="4485018">
                  <a:extLst>
                    <a:ext uri="{9D8B030D-6E8A-4147-A177-3AD203B41FA5}">
                      <a16:colId xmlns:a16="http://schemas.microsoft.com/office/drawing/2014/main" val="3053728860"/>
                    </a:ext>
                  </a:extLst>
                </a:gridCol>
              </a:tblGrid>
              <a:tr h="405611">
                <a:tc>
                  <a:txBody>
                    <a:bodyPr/>
                    <a:lstStyle/>
                    <a:p>
                      <a:r>
                        <a:rPr lang="en-US" altLang="zh-CN" sz="1800"/>
                        <a:t>Limitation</a:t>
                      </a:r>
                      <a:endParaRPr lang="zh-CN" altLang="en-US" sz="1800"/>
                    </a:p>
                  </a:txBody>
                  <a:tcPr marL="92184" marR="92184" marT="46092" marB="46092"/>
                </a:tc>
                <a:tc>
                  <a:txBody>
                    <a:bodyPr/>
                    <a:lstStyle/>
                    <a:p>
                      <a:r>
                        <a:rPr lang="en-US" altLang="zh-CN" sz="1800"/>
                        <a:t>Plan</a:t>
                      </a:r>
                      <a:endParaRPr lang="zh-CN" altLang="en-US" sz="1800"/>
                    </a:p>
                  </a:txBody>
                  <a:tcPr marL="92184" marR="92184" marT="46092" marB="46092"/>
                </a:tc>
                <a:extLst>
                  <a:ext uri="{0D108BD9-81ED-4DB2-BD59-A6C34878D82A}">
                    <a16:rowId xmlns:a16="http://schemas.microsoft.com/office/drawing/2014/main" val="1802128973"/>
                  </a:ext>
                </a:extLst>
              </a:tr>
              <a:tr h="958716">
                <a:tc>
                  <a:txBody>
                    <a:bodyPr/>
                    <a:lstStyle/>
                    <a:p>
                      <a:r>
                        <a:rPr lang="en-US" altLang="zh-CN" sz="1800"/>
                        <a:t>Wrong slicing due to significant T-wave</a:t>
                      </a:r>
                    </a:p>
                    <a:p>
                      <a:endParaRPr lang="zh-CN" altLang="en-US" sz="1800"/>
                    </a:p>
                  </a:txBody>
                  <a:tcPr marL="92184" marR="92184" marT="46092" marB="46092"/>
                </a:tc>
                <a:tc>
                  <a:txBody>
                    <a:bodyPr/>
                    <a:lstStyle/>
                    <a:p>
                      <a:r>
                        <a:rPr lang="en-US" altLang="zh-CN" sz="1800"/>
                        <a:t>Improve Slicing Methods, use wavelet transform to increase r-wave significance</a:t>
                      </a:r>
                      <a:endParaRPr lang="zh-CN" altLang="en-US" sz="1800"/>
                    </a:p>
                  </a:txBody>
                  <a:tcPr marL="92184" marR="92184" marT="46092" marB="46092"/>
                </a:tc>
                <a:extLst>
                  <a:ext uri="{0D108BD9-81ED-4DB2-BD59-A6C34878D82A}">
                    <a16:rowId xmlns:a16="http://schemas.microsoft.com/office/drawing/2014/main" val="399435002"/>
                  </a:ext>
                </a:extLst>
              </a:tr>
              <a:tr h="958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t>Does not directly indicate the issue of disease</a:t>
                      </a:r>
                      <a:endParaRPr lang="zh-CN" altLang="en-US" sz="1800"/>
                    </a:p>
                  </a:txBody>
                  <a:tcPr marL="92184" marR="92184" marT="46092" marB="46092"/>
                </a:tc>
                <a:tc>
                  <a:txBody>
                    <a:bodyPr/>
                    <a:lstStyle/>
                    <a:p>
                      <a:r>
                        <a:rPr lang="en-US" altLang="zh-CN" sz="1800"/>
                        <a:t>This method does not cluster abnormality, but it can filter out normal heartbeats to increase efficiency of clustering methods. </a:t>
                      </a:r>
                      <a:endParaRPr lang="zh-CN" altLang="en-US" sz="1800"/>
                    </a:p>
                  </a:txBody>
                  <a:tcPr marL="92184" marR="92184" marT="46092" marB="46092"/>
                </a:tc>
                <a:extLst>
                  <a:ext uri="{0D108BD9-81ED-4DB2-BD59-A6C34878D82A}">
                    <a16:rowId xmlns:a16="http://schemas.microsoft.com/office/drawing/2014/main" val="1559918841"/>
                  </a:ext>
                </a:extLst>
              </a:tr>
              <a:tr h="1511821">
                <a:tc>
                  <a:txBody>
                    <a:bodyPr/>
                    <a:lstStyle/>
                    <a:p>
                      <a:r>
                        <a:rPr lang="en-US" altLang="zh-CN" sz="1800"/>
                        <a:t>Does not consider outside intervention of force</a:t>
                      </a:r>
                      <a:endParaRPr lang="zh-CN" altLang="en-US" sz="1800"/>
                    </a:p>
                  </a:txBody>
                  <a:tcPr marL="92184" marR="92184" marT="46092" marB="46092"/>
                </a:tc>
                <a:tc>
                  <a:txBody>
                    <a:bodyPr/>
                    <a:lstStyle/>
                    <a:p>
                      <a:r>
                        <a:rPr lang="en-US" altLang="zh-CN" sz="1800"/>
                        <a:t>These effects can be stabilized if we add a linear/quadratic component to the approximation. But because of lack of data and interest, we may not proceed with this aspect.</a:t>
                      </a:r>
                      <a:endParaRPr lang="zh-CN" altLang="en-US" sz="1800"/>
                    </a:p>
                  </a:txBody>
                  <a:tcPr marL="92184" marR="92184" marT="46092" marB="46092"/>
                </a:tc>
                <a:extLst>
                  <a:ext uri="{0D108BD9-81ED-4DB2-BD59-A6C34878D82A}">
                    <a16:rowId xmlns:a16="http://schemas.microsoft.com/office/drawing/2014/main" val="3538569256"/>
                  </a:ext>
                </a:extLst>
              </a:tr>
            </a:tbl>
          </a:graphicData>
        </a:graphic>
      </p:graphicFrame>
    </p:spTree>
    <p:extLst>
      <p:ext uri="{BB962C8B-B14F-4D97-AF65-F5344CB8AC3E}">
        <p14:creationId xmlns:p14="http://schemas.microsoft.com/office/powerpoint/2010/main" val="252079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A61E-CFFE-47EE-87D3-50DC0917BE6A}"/>
              </a:ext>
            </a:extLst>
          </p:cNvPr>
          <p:cNvSpPr>
            <a:spLocks noGrp="1"/>
          </p:cNvSpPr>
          <p:nvPr>
            <p:ph type="title"/>
          </p:nvPr>
        </p:nvSpPr>
        <p:spPr/>
        <p:txBody>
          <a:bodyPr/>
          <a:lstStyle/>
          <a:p>
            <a:r>
              <a:rPr lang="en-US" altLang="zh-CN" dirty="0"/>
              <a:t>Task and Problems</a:t>
            </a:r>
            <a:endParaRPr lang="zh-CN" altLang="en-US" dirty="0"/>
          </a:p>
        </p:txBody>
      </p:sp>
      <p:graphicFrame>
        <p:nvGraphicFramePr>
          <p:cNvPr id="4" name="内容占位符 3">
            <a:extLst>
              <a:ext uri="{FF2B5EF4-FFF2-40B4-BE49-F238E27FC236}">
                <a16:creationId xmlns:a16="http://schemas.microsoft.com/office/drawing/2014/main" id="{9B9468BC-5CC3-4EB7-9DAF-4ECAA4B88C37}"/>
              </a:ext>
            </a:extLst>
          </p:cNvPr>
          <p:cNvGraphicFramePr>
            <a:graphicFrameLocks noGrp="1"/>
          </p:cNvGraphicFramePr>
          <p:nvPr>
            <p:ph idx="1"/>
            <p:extLst>
              <p:ext uri="{D42A27DB-BD31-4B8C-83A1-F6EECF244321}">
                <p14:modId xmlns:p14="http://schemas.microsoft.com/office/powerpoint/2010/main" val="40838880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759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F1650-BCEF-4EBC-9906-10240F492F95}"/>
              </a:ext>
            </a:extLst>
          </p:cNvPr>
          <p:cNvSpPr>
            <a:spLocks noGrp="1"/>
          </p:cNvSpPr>
          <p:nvPr>
            <p:ph type="title"/>
          </p:nvPr>
        </p:nvSpPr>
        <p:spPr/>
        <p:txBody>
          <a:bodyPr/>
          <a:lstStyle/>
          <a:p>
            <a:r>
              <a:rPr lang="en-US" altLang="zh-CN" dirty="0"/>
              <a:t>Mathematical Formulation</a:t>
            </a:r>
            <a:endParaRPr lang="zh-CN" altLang="en-US" dirty="0"/>
          </a:p>
        </p:txBody>
      </p:sp>
      <p:sp>
        <p:nvSpPr>
          <p:cNvPr id="3" name="内容占位符 2">
            <a:extLst>
              <a:ext uri="{FF2B5EF4-FFF2-40B4-BE49-F238E27FC236}">
                <a16:creationId xmlns:a16="http://schemas.microsoft.com/office/drawing/2014/main" id="{6542DD6A-B0C2-4980-B014-AA1DC367DA62}"/>
              </a:ext>
            </a:extLst>
          </p:cNvPr>
          <p:cNvSpPr>
            <a:spLocks noGrp="1"/>
          </p:cNvSpPr>
          <p:nvPr>
            <p:ph idx="1"/>
          </p:nvPr>
        </p:nvSpPr>
        <p:spPr/>
        <p:txBody>
          <a:bodyPr/>
          <a:lstStyle/>
          <a:p>
            <a:r>
              <a:rPr lang="en-US" altLang="zh-CN" dirty="0"/>
              <a:t>We identify the problem as a manifold learning problem. The reason we don’t regard it as a classification problem is that abnormalities may not be representative of the true distribution of abnormalities due to regional limitation of samples.</a:t>
            </a:r>
          </a:p>
          <a:p>
            <a:r>
              <a:rPr lang="en-US" altLang="zh-CN" dirty="0"/>
              <a:t>As a manifold learning problem, we want to learn some manifolds where normal heartbeats lies in, so that we may label the data significantly away from manifold as abnormal. This way, we avoid using sample abnormality data as representation of true abnormality data.</a:t>
            </a:r>
          </a:p>
          <a:p>
            <a:endParaRPr lang="zh-CN" altLang="en-US" dirty="0"/>
          </a:p>
        </p:txBody>
      </p:sp>
    </p:spTree>
    <p:extLst>
      <p:ext uri="{BB962C8B-B14F-4D97-AF65-F5344CB8AC3E}">
        <p14:creationId xmlns:p14="http://schemas.microsoft.com/office/powerpoint/2010/main" val="238729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E1BC0-2CF8-43F2-B15E-59E98AE42D2C}"/>
              </a:ext>
            </a:extLst>
          </p:cNvPr>
          <p:cNvSpPr>
            <a:spLocks noGrp="1"/>
          </p:cNvSpPr>
          <p:nvPr>
            <p:ph type="title"/>
          </p:nvPr>
        </p:nvSpPr>
        <p:spPr/>
        <p:txBody>
          <a:bodyPr/>
          <a:lstStyle/>
          <a:p>
            <a:r>
              <a:rPr lang="en-US" altLang="zh-CN" dirty="0"/>
              <a:t>Prediction Pipeline</a:t>
            </a:r>
            <a:endParaRPr lang="zh-CN" altLang="en-US" dirty="0"/>
          </a:p>
        </p:txBody>
      </p:sp>
      <p:sp>
        <p:nvSpPr>
          <p:cNvPr id="3" name="内容占位符 2">
            <a:extLst>
              <a:ext uri="{FF2B5EF4-FFF2-40B4-BE49-F238E27FC236}">
                <a16:creationId xmlns:a16="http://schemas.microsoft.com/office/drawing/2014/main" id="{6F8B309D-02D2-475C-BB61-641D4416ACB0}"/>
              </a:ext>
            </a:extLst>
          </p:cNvPr>
          <p:cNvSpPr>
            <a:spLocks noGrp="1"/>
          </p:cNvSpPr>
          <p:nvPr>
            <p:ph idx="1"/>
          </p:nvPr>
        </p:nvSpPr>
        <p:spPr/>
        <p:txBody>
          <a:bodyPr/>
          <a:lstStyle/>
          <a:p>
            <a:pPr marL="0" indent="0">
              <a:buNone/>
            </a:pPr>
            <a:r>
              <a:rPr lang="en-US" altLang="zh-CN" dirty="0"/>
              <a:t>0.   Input: a ECG signal of heartbeats (HB)</a:t>
            </a:r>
          </a:p>
          <a:p>
            <a:pPr marL="514350" indent="-514350">
              <a:buFont typeface="+mj-lt"/>
              <a:buAutoNum type="arabicPeriod"/>
            </a:pPr>
            <a:r>
              <a:rPr lang="en-US" altLang="zh-CN" dirty="0"/>
              <a:t>Slice and stretch for each HB</a:t>
            </a:r>
            <a:r>
              <a:rPr lang="zh-CN" altLang="en-US" dirty="0"/>
              <a:t> </a:t>
            </a:r>
            <a:r>
              <a:rPr lang="en-US" altLang="zh-CN" dirty="0"/>
              <a:t>so that they form a matrix (MHB)</a:t>
            </a:r>
          </a:p>
          <a:p>
            <a:pPr marL="514350" indent="-514350">
              <a:buFont typeface="+mj-lt"/>
              <a:buAutoNum type="arabicPeriod"/>
            </a:pPr>
            <a:r>
              <a:rPr lang="en-US" altLang="zh-CN" dirty="0"/>
              <a:t>Apply pre-trained Model 1 to MHB to get a crude estimate of the “Outlying Index” (OI)</a:t>
            </a:r>
          </a:p>
          <a:p>
            <a:pPr marL="514350" indent="-514350">
              <a:buFont typeface="+mj-lt"/>
              <a:buAutoNum type="arabicPeriod"/>
            </a:pPr>
            <a:r>
              <a:rPr lang="en-US" altLang="zh-CN" dirty="0"/>
              <a:t>Choose the lowest few heartbeats and train Model 2</a:t>
            </a:r>
          </a:p>
          <a:p>
            <a:pPr marL="514350" indent="-514350">
              <a:buFont typeface="+mj-lt"/>
              <a:buAutoNum type="arabicPeriod"/>
            </a:pPr>
            <a:r>
              <a:rPr lang="en-US" altLang="zh-CN" dirty="0"/>
              <a:t>Apply Model 2 to MHB to get a estimate of the local OI</a:t>
            </a:r>
          </a:p>
          <a:p>
            <a:pPr marL="514350" indent="-514350">
              <a:buFont typeface="+mj-lt"/>
              <a:buAutoNum type="arabicPeriod"/>
            </a:pPr>
            <a:r>
              <a:rPr lang="en-US" altLang="zh-CN" dirty="0"/>
              <a:t>Set up a cutoff point based on the number of outliers you want or the level of OI, or just output a stream of positions of significant abnormalities</a:t>
            </a:r>
          </a:p>
        </p:txBody>
      </p:sp>
    </p:spTree>
    <p:extLst>
      <p:ext uri="{BB962C8B-B14F-4D97-AF65-F5344CB8AC3E}">
        <p14:creationId xmlns:p14="http://schemas.microsoft.com/office/powerpoint/2010/main" val="164726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8CFA7-CC6C-4BF6-A8CE-8F5707FF65CA}"/>
              </a:ext>
            </a:extLst>
          </p:cNvPr>
          <p:cNvSpPr>
            <a:spLocks noGrp="1"/>
          </p:cNvSpPr>
          <p:nvPr>
            <p:ph type="title"/>
          </p:nvPr>
        </p:nvSpPr>
        <p:spPr/>
        <p:txBody>
          <a:bodyPr/>
          <a:lstStyle/>
          <a:p>
            <a:r>
              <a:rPr lang="en-US" altLang="zh-CN" dirty="0"/>
              <a:t>1. Slicing and Stretching</a:t>
            </a:r>
            <a:endParaRPr lang="zh-CN" altLang="en-US" dirty="0"/>
          </a:p>
        </p:txBody>
      </p:sp>
      <p:sp>
        <p:nvSpPr>
          <p:cNvPr id="3" name="内容占位符 2">
            <a:extLst>
              <a:ext uri="{FF2B5EF4-FFF2-40B4-BE49-F238E27FC236}">
                <a16:creationId xmlns:a16="http://schemas.microsoft.com/office/drawing/2014/main" id="{DCC7865B-5B41-4478-B7ED-34B9F7E6D0FA}"/>
              </a:ext>
            </a:extLst>
          </p:cNvPr>
          <p:cNvSpPr>
            <a:spLocks noGrp="1"/>
          </p:cNvSpPr>
          <p:nvPr>
            <p:ph idx="1"/>
          </p:nvPr>
        </p:nvSpPr>
        <p:spPr/>
        <p:txBody>
          <a:bodyPr/>
          <a:lstStyle/>
          <a:p>
            <a:r>
              <a:rPr lang="en-US" altLang="zh-CN" dirty="0"/>
              <a:t>Currently we are working on lead 2. Slicing is easy because of significant r-wave. Each heartbeat is sliced from the peak of an r-wave to the next peak. </a:t>
            </a:r>
          </a:p>
          <a:p>
            <a:r>
              <a:rPr lang="en-US" altLang="zh-CN" dirty="0"/>
              <a:t>A sample point is activated if it is &gt;.3, an r-wave identifier is activated if there are consecutive 3 activated sample points. The cutoff point is the highest node in a r-wave.</a:t>
            </a:r>
          </a:p>
          <a:p>
            <a:r>
              <a:rPr lang="en-US" altLang="zh-CN" dirty="0"/>
              <a:t>In the future if we are working on other lead, we might need other method to assist slicing, like Wavelet.</a:t>
            </a:r>
            <a:endParaRPr lang="zh-CN" altLang="en-US" dirty="0"/>
          </a:p>
        </p:txBody>
      </p:sp>
    </p:spTree>
    <p:extLst>
      <p:ext uri="{BB962C8B-B14F-4D97-AF65-F5344CB8AC3E}">
        <p14:creationId xmlns:p14="http://schemas.microsoft.com/office/powerpoint/2010/main" val="427074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F6276-2F02-4647-9947-9E2E0EAA1C42}"/>
              </a:ext>
            </a:extLst>
          </p:cNvPr>
          <p:cNvSpPr>
            <a:spLocks noGrp="1"/>
          </p:cNvSpPr>
          <p:nvPr>
            <p:ph type="title"/>
          </p:nvPr>
        </p:nvSpPr>
        <p:spPr/>
        <p:txBody>
          <a:bodyPr/>
          <a:lstStyle/>
          <a:p>
            <a:r>
              <a:rPr lang="en-US" altLang="zh-CN" dirty="0"/>
              <a:t>1. Slicing and Stretching</a:t>
            </a:r>
            <a:endParaRPr lang="zh-CN" altLang="en-US" dirty="0"/>
          </a:p>
        </p:txBody>
      </p:sp>
      <p:sp>
        <p:nvSpPr>
          <p:cNvPr id="3" name="内容占位符 2">
            <a:extLst>
              <a:ext uri="{FF2B5EF4-FFF2-40B4-BE49-F238E27FC236}">
                <a16:creationId xmlns:a16="http://schemas.microsoft.com/office/drawing/2014/main" id="{043F50D3-D131-4ED6-9ED5-5943369DDE66}"/>
              </a:ext>
            </a:extLst>
          </p:cNvPr>
          <p:cNvSpPr>
            <a:spLocks noGrp="1"/>
          </p:cNvSpPr>
          <p:nvPr>
            <p:ph idx="1"/>
          </p:nvPr>
        </p:nvSpPr>
        <p:spPr/>
        <p:txBody>
          <a:bodyPr/>
          <a:lstStyle/>
          <a:p>
            <a:r>
              <a:rPr lang="en-US" altLang="zh-CN" dirty="0"/>
              <a:t>Stretching is a somehow loss of information. First, given a heartbeat with arbitrary length &gt;1, we interpolate it to get a function f. The definition scope of the function is [0, </a:t>
            </a:r>
            <a:r>
              <a:rPr lang="en-US" altLang="zh-CN" dirty="0" err="1"/>
              <a:t>len</a:t>
            </a:r>
            <a:r>
              <a:rPr lang="en-US" altLang="zh-CN" dirty="0"/>
              <a:t>(HB)-1]. We squeeze/stretch the function so that it is defined in [0,319], so the stretched output is the new function at 0,1,…,319. </a:t>
            </a:r>
          </a:p>
          <a:p>
            <a:r>
              <a:rPr lang="en-US" altLang="zh-CN" dirty="0"/>
              <a:t>We can apply same technique to reformat stretched matrix back to the original wave, albeit not exactly the same. Also, if we have labels for each row of the matrix, it can be mapped back to the original sequence of heartbeats</a:t>
            </a:r>
            <a:endParaRPr lang="zh-CN" altLang="en-US" dirty="0"/>
          </a:p>
        </p:txBody>
      </p:sp>
    </p:spTree>
    <p:extLst>
      <p:ext uri="{BB962C8B-B14F-4D97-AF65-F5344CB8AC3E}">
        <p14:creationId xmlns:p14="http://schemas.microsoft.com/office/powerpoint/2010/main" val="217866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FC90A-3BBB-4C34-8475-B253FC032A57}"/>
              </a:ext>
            </a:extLst>
          </p:cNvPr>
          <p:cNvSpPr>
            <a:spLocks noGrp="1"/>
          </p:cNvSpPr>
          <p:nvPr>
            <p:ph type="title"/>
          </p:nvPr>
        </p:nvSpPr>
        <p:spPr/>
        <p:txBody>
          <a:bodyPr/>
          <a:lstStyle/>
          <a:p>
            <a:r>
              <a:rPr lang="en-US" altLang="zh-CN" dirty="0"/>
              <a:t>2. Model 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45F1E73-6285-4742-8198-357EABA674D3}"/>
                  </a:ext>
                </a:extLst>
              </p:cNvPr>
              <p:cNvSpPr>
                <a:spLocks noGrp="1"/>
              </p:cNvSpPr>
              <p:nvPr>
                <p:ph idx="1"/>
              </p:nvPr>
            </p:nvSpPr>
            <p:spPr/>
            <p:txBody>
              <a:bodyPr/>
              <a:lstStyle/>
              <a:p>
                <a:r>
                  <a:rPr lang="en-US" altLang="zh-CN" dirty="0"/>
                  <a:t>Model 1 is a function from R^320 to R^320. It is trained such that given a normal heartbeat N with almost the same phase, </a:t>
                </a:r>
                <a:br>
                  <a:rPr lang="en-US" altLang="zh-CN" dirty="0"/>
                </a:b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endParaRPr lang="en-US" altLang="zh-CN" dirty="0"/>
              </a:p>
              <a:p>
                <a:r>
                  <a:rPr lang="en-US" altLang="zh-CN" dirty="0"/>
                  <a:t>The outlier index is defined as </a:t>
                </a:r>
                <a:br>
                  <a:rPr lang="en-US" altLang="zh-CN" dirty="0"/>
                </a:br>
                <a14:m>
                  <m:oMath xmlns:m="http://schemas.openxmlformats.org/officeDocument/2006/math">
                    <m:r>
                      <a:rPr lang="en-US" altLang="zh-CN" b="0" i="1" smtClean="0">
                        <a:latin typeface="Cambria Math" panose="02040503050406030204" pitchFamily="18" charset="0"/>
                      </a:rPr>
                      <m:t>𝑂𝐼</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oMath>
                </a14:m>
                <a:endParaRPr lang="en-US" altLang="zh-CN" b="0" dirty="0"/>
              </a:p>
              <a:p>
                <a:r>
                  <a:rPr lang="en-US" altLang="zh-CN" dirty="0"/>
                  <a:t>This model is not fixed, and we can actually use multiple models to feed through the same pipeline to improve our results. Some proposed models are, PCA, CNN. </a:t>
                </a:r>
              </a:p>
            </p:txBody>
          </p:sp>
        </mc:Choice>
        <mc:Fallback xmlns="">
          <p:sp>
            <p:nvSpPr>
              <p:cNvPr id="3" name="内容占位符 2">
                <a:extLst>
                  <a:ext uri="{FF2B5EF4-FFF2-40B4-BE49-F238E27FC236}">
                    <a16:creationId xmlns:a16="http://schemas.microsoft.com/office/drawing/2014/main" id="{845F1E73-6285-4742-8198-357EABA674D3}"/>
                  </a:ext>
                </a:extLst>
              </p:cNvPr>
              <p:cNvSpPr>
                <a:spLocks noGrp="1" noRot="1" noChangeAspect="1" noMove="1" noResize="1" noEditPoints="1" noAdjustHandles="1" noChangeArrowheads="1" noChangeShapeType="1" noTextEdit="1"/>
              </p:cNvSpPr>
              <p:nvPr>
                <p:ph idx="1"/>
              </p:nvPr>
            </p:nvSpPr>
            <p:spPr>
              <a:blipFill>
                <a:blip r:embed="rId2"/>
                <a:stretch>
                  <a:fillRect l="-1043" t="-2521" r="-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825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FC32B-3ABD-4BC4-AE1A-0419CE61EA5C}"/>
              </a:ext>
            </a:extLst>
          </p:cNvPr>
          <p:cNvSpPr>
            <a:spLocks noGrp="1"/>
          </p:cNvSpPr>
          <p:nvPr>
            <p:ph type="title"/>
          </p:nvPr>
        </p:nvSpPr>
        <p:spPr>
          <a:xfrm>
            <a:off x="648929" y="629266"/>
            <a:ext cx="5120073" cy="1676603"/>
          </a:xfrm>
        </p:spPr>
        <p:txBody>
          <a:bodyPr>
            <a:normAutofit/>
          </a:bodyPr>
          <a:lstStyle/>
          <a:p>
            <a:r>
              <a:rPr lang="en-US" altLang="zh-CN"/>
              <a:t>2. Model 1</a:t>
            </a:r>
            <a:endParaRPr lang="zh-CN" altLang="en-US" dirty="0"/>
          </a:p>
        </p:txBody>
      </p:sp>
      <p:sp>
        <p:nvSpPr>
          <p:cNvPr id="13" name="Content Placeholder 8">
            <a:extLst>
              <a:ext uri="{FF2B5EF4-FFF2-40B4-BE49-F238E27FC236}">
                <a16:creationId xmlns:a16="http://schemas.microsoft.com/office/drawing/2014/main" id="{986A0D8E-B59E-4285-A90E-8AB803052E0A}"/>
              </a:ext>
            </a:extLst>
          </p:cNvPr>
          <p:cNvSpPr>
            <a:spLocks noGrp="1"/>
          </p:cNvSpPr>
          <p:nvPr>
            <p:ph idx="1"/>
          </p:nvPr>
        </p:nvSpPr>
        <p:spPr>
          <a:xfrm>
            <a:off x="648931" y="2438400"/>
            <a:ext cx="5113114" cy="3785419"/>
          </a:xfrm>
        </p:spPr>
        <p:txBody>
          <a:bodyPr>
            <a:normAutofit/>
          </a:bodyPr>
          <a:lstStyle/>
          <a:p>
            <a:r>
              <a:rPr lang="en-US" sz="2000" dirty="0"/>
              <a:t>The right slide is a sample of CNN. The name of these type of network is called an “autoencoder”. Because the layer between E_5_maxpool and D_6_conv is small, it defines a lower dimensional manifold as M(x)=x. </a:t>
            </a:r>
          </a:p>
          <a:p>
            <a:r>
              <a:rPr lang="en-US" sz="2000" dirty="0"/>
              <a:t>Training this model requires around only 20 data to avoid overfit in practice. It gets better with more data feed into it and it does not have great change after 2000 data. A more complicated model should be built if more data is available.</a:t>
            </a:r>
          </a:p>
        </p:txBody>
      </p:sp>
      <p:sp>
        <p:nvSpPr>
          <p:cNvPr id="12" name="Rectangle 11">
            <a:extLst>
              <a:ext uri="{FF2B5EF4-FFF2-40B4-BE49-F238E27FC236}">
                <a16:creationId xmlns:a16="http://schemas.microsoft.com/office/drawing/2014/main" id="{2FA7A195-03A4-44AB-A3D8-2507E2C94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41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8F235346-20CC-4981-B836-23ECF1F4E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3465" y="559407"/>
            <a:ext cx="514148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占位符 7">
            <a:extLst>
              <a:ext uri="{FF2B5EF4-FFF2-40B4-BE49-F238E27FC236}">
                <a16:creationId xmlns:a16="http://schemas.microsoft.com/office/drawing/2014/main" id="{0A27B688-9F45-4263-B49A-5F8EF8454A6D}"/>
              </a:ext>
            </a:extLst>
          </p:cNvPr>
          <p:cNvPicPr>
            <a:picLocks noChangeAspect="1"/>
          </p:cNvPicPr>
          <p:nvPr/>
        </p:nvPicPr>
        <p:blipFill rotWithShape="1">
          <a:blip r:embed="rId2">
            <a:extLst>
              <a:ext uri="{28A0092B-C50C-407E-A947-70E740481C1C}">
                <a14:useLocalDpi xmlns:a14="http://schemas.microsoft.com/office/drawing/2010/main" val="0"/>
              </a:ext>
            </a:extLst>
          </a:blip>
          <a:srcRect r="1978" b="3"/>
          <a:stretch/>
        </p:blipFill>
        <p:spPr>
          <a:xfrm>
            <a:off x="6739337" y="722376"/>
            <a:ext cx="4809744" cy="5413248"/>
          </a:xfrm>
          <a:prstGeom prst="rect">
            <a:avLst/>
          </a:prstGeom>
          <a:effectLst/>
        </p:spPr>
      </p:pic>
    </p:spTree>
    <p:extLst>
      <p:ext uri="{BB962C8B-B14F-4D97-AF65-F5344CB8AC3E}">
        <p14:creationId xmlns:p14="http://schemas.microsoft.com/office/powerpoint/2010/main" val="189044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9CD33-4B80-499B-BBB7-7AC6507C304B}"/>
              </a:ext>
            </a:extLst>
          </p:cNvPr>
          <p:cNvSpPr>
            <a:spLocks noGrp="1"/>
          </p:cNvSpPr>
          <p:nvPr>
            <p:ph type="title"/>
          </p:nvPr>
        </p:nvSpPr>
        <p:spPr/>
        <p:txBody>
          <a:bodyPr/>
          <a:lstStyle/>
          <a:p>
            <a:r>
              <a:rPr lang="en-US" altLang="zh-CN" dirty="0"/>
              <a:t>3. Localization Choice</a:t>
            </a:r>
            <a:endParaRPr lang="zh-CN" altLang="en-US" dirty="0"/>
          </a:p>
        </p:txBody>
      </p:sp>
      <p:sp>
        <p:nvSpPr>
          <p:cNvPr id="3" name="内容占位符 2">
            <a:extLst>
              <a:ext uri="{FF2B5EF4-FFF2-40B4-BE49-F238E27FC236}">
                <a16:creationId xmlns:a16="http://schemas.microsoft.com/office/drawing/2014/main" id="{EDD3AFB1-737C-40E0-A61E-611D8413C19F}"/>
              </a:ext>
            </a:extLst>
          </p:cNvPr>
          <p:cNvSpPr>
            <a:spLocks noGrp="1"/>
          </p:cNvSpPr>
          <p:nvPr>
            <p:ph idx="1"/>
          </p:nvPr>
        </p:nvSpPr>
        <p:spPr/>
        <p:txBody>
          <a:bodyPr/>
          <a:lstStyle/>
          <a:p>
            <a:r>
              <a:rPr lang="en-US" altLang="zh-CN" dirty="0"/>
              <a:t>The amount of data chosen is relative. Depending of different model we use in the next step, we may have different number of data needed. </a:t>
            </a:r>
          </a:p>
          <a:p>
            <a:r>
              <a:rPr lang="en-US" altLang="zh-CN" dirty="0"/>
              <a:t>Temporarily we set is to 100, which is around 2 minutes if the data is mostly normal.</a:t>
            </a:r>
          </a:p>
          <a:p>
            <a:r>
              <a:rPr lang="en-US" altLang="zh-CN" dirty="0"/>
              <a:t>In practice, we may redo the retrain process if we have large enough dataset. For example, after 2 min of outlier monitoring by the doctor, M2 will be the outlier monitoring instead, and maybe after 2 hours we can have more data to retrain M3 for a more accurate model.</a:t>
            </a:r>
            <a:endParaRPr lang="zh-CN" altLang="en-US" dirty="0"/>
          </a:p>
        </p:txBody>
      </p:sp>
    </p:spTree>
    <p:extLst>
      <p:ext uri="{BB962C8B-B14F-4D97-AF65-F5344CB8AC3E}">
        <p14:creationId xmlns:p14="http://schemas.microsoft.com/office/powerpoint/2010/main" val="22934887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1324</Words>
  <Application>Microsoft Office PowerPoint</Application>
  <PresentationFormat>宽屏</PresentationFormat>
  <Paragraphs>72</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等线 Light</vt:lpstr>
      <vt:lpstr>Arial</vt:lpstr>
      <vt:lpstr>Calibri</vt:lpstr>
      <vt:lpstr>Cambria Math</vt:lpstr>
      <vt:lpstr>Office 主题​​</vt:lpstr>
      <vt:lpstr>ECG Outlier Identifier</vt:lpstr>
      <vt:lpstr>Task and Problems</vt:lpstr>
      <vt:lpstr>Mathematical Formulation</vt:lpstr>
      <vt:lpstr>Prediction Pipeline</vt:lpstr>
      <vt:lpstr>1. Slicing and Stretching</vt:lpstr>
      <vt:lpstr>1. Slicing and Stretching</vt:lpstr>
      <vt:lpstr>2. Model 1</vt:lpstr>
      <vt:lpstr>2. Model 1</vt:lpstr>
      <vt:lpstr>3. Localization Choice</vt:lpstr>
      <vt:lpstr>4. Model 2 </vt:lpstr>
      <vt:lpstr>5. Output</vt:lpstr>
      <vt:lpstr>More</vt:lpstr>
      <vt:lpstr>Example:</vt:lpstr>
      <vt:lpstr>Normal Sample</vt:lpstr>
      <vt:lpstr>Up-Floating Data</vt:lpstr>
      <vt:lpstr>Significant T-wave (Slicing Problem)</vt:lpstr>
      <vt:lpstr>PVC</vt:lpstr>
      <vt:lpstr>M2 SOI Distribution </vt:lpstr>
      <vt:lpstr>Limitation and Future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ECG Outlier Identifier</dc:title>
  <dc:creator>Hedi Xia</dc:creator>
  <cp:lastModifiedBy>Hedi Xia</cp:lastModifiedBy>
  <cp:revision>19</cp:revision>
  <dcterms:created xsi:type="dcterms:W3CDTF">2018-08-24T00:08:24Z</dcterms:created>
  <dcterms:modified xsi:type="dcterms:W3CDTF">2018-08-26T02:06:06Z</dcterms:modified>
</cp:coreProperties>
</file>