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64" r:id="rId3"/>
    <p:sldId id="265" r:id="rId4"/>
    <p:sldId id="26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39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5803" autoAdjust="0"/>
  </p:normalViewPr>
  <p:slideViewPr>
    <p:cSldViewPr snapToGrid="0">
      <p:cViewPr varScale="1">
        <p:scale>
          <a:sx n="62" d="100"/>
          <a:sy n="62" d="100"/>
        </p:scale>
        <p:origin x="2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150c3088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c150c3088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types of unique eye conditions.  Here are some common ones when growing older: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Age-related Macular Degeneration,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Glaucoma,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Diabetic Retinopathy,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Cataracts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assess these types of conditions on daily activities, a standard assessment is needed.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how the Revised Self-Report Assessment of Functional Visual Performance comes into 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R-SRAFVP assessment is used by medical professionals specializing in low vision rehabilitation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2" name="Google Shape;132;gec150c3088_3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R-SRAFVP was released in 2017 in two forms: Microsoft Word document and Excel spreadsheet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assessments reviews a patient’s functionality across 8 main categories.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 category contains several questions ranging from dealing with medications/food or personal grooming to reading, writing, and getting around without issue (e.g., tripping, going up or down stairs,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Arial" panose="020B0604020202020204" pitchFamily="34" charset="0"/>
              </a:rPr>
              <a:t>The question answers are based on the same rating scale.  Zero represents completely unable to accomplish the task.  Four means the patient is independent with the task.  There is a safeguard answer of NA for questions unanswered or not applicable.  The answers are tallied into an assessment score, level of impairment and Medicare code rating for treatment.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attempt was made to make the Microsoft Excel spreadsheet version internet accessible.  This was a wrapper application site around the spreadsheet.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Although each of these forms work on their own, the reasoning behind the new R-SRAFVP progressive web app is to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Reduce human error,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Simplicity of design,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Improve ease of use,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Greater accessibility,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Improve use/adoption,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Gather data to improve the assessment itself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 Software Engineering principles for project management, process, artifacts (use cases, requirements, UI/UX design, models), and reviews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3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built a new R-SRAFVP application using Cloud Computing capabilities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progressive web application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Discoverable on the web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Shareable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Responsive design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Security throughout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Progressive enhancement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Single code base across multiple device types and platforms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Uses cloud computing services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The main architecture for the progressive web application 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Hosting through Google sites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Firebase is used for the project and cloud services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Cloud services implemented are authentication, analytics and </a:t>
            </a:r>
            <a:r>
              <a:rPr lang="en-US" dirty="0" err="1"/>
              <a:t>Firestore</a:t>
            </a:r>
            <a:r>
              <a:rPr lang="en-US" dirty="0"/>
              <a:t> (no SQL database)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Core languages used are HTML, CSS and JavaScript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 progressive web application makes the assessment available to any medical professionals specializing in low vision rehabilitation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Although Occupational Therapists specializing in low vision are the target audience.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There are a total of 11 webpages, but the core functionality is the active assessment screen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are 3 tabs for the assessment and 2 tabs for help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assessment tabs contain general information; questions, answers and comments; and scoring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help tabs contain the scoring scale (for answering help) and Medicare Code (for therapist reference)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the user moves to the scoring tab, the assessment is fully scored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user can print, export or reset the assessment for the next patient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Authentication can be done through site registration or using a Google account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user is authenticated, additional functionality becomes available to save, recall, or delete assessments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69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Shown here are metrics from the live site: www.rsrafvp.com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site went live on Nov 1 with Release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site was update on Nov 20 with Release 2 functionality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Metrics are being tracked for pages used, locations visitors are from, devices using the 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users, real </a:t>
            </a:r>
            <a:r>
              <a:rPr lang="en-US"/>
              <a:t>patient outcomes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Making a simple assessment much easier through software engineering and cloud computing services.</a:t>
            </a:r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90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_Title" userDrawn="1">
  <p:cSld name="1_Blue_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8;p22">
            <a:extLst>
              <a:ext uri="{FF2B5EF4-FFF2-40B4-BE49-F238E27FC236}">
                <a16:creationId xmlns:a16="http://schemas.microsoft.com/office/drawing/2014/main" id="{150FD1CE-ED79-420B-A33E-7CD7CCAA6C1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36D69-A094-4000-91EE-4AD974D65472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_Title" preserve="1" userDrawn="1">
  <p:cSld name="2_Blue_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8;p22">
            <a:extLst>
              <a:ext uri="{FF2B5EF4-FFF2-40B4-BE49-F238E27FC236}">
                <a16:creationId xmlns:a16="http://schemas.microsoft.com/office/drawing/2014/main" id="{150FD1CE-ED79-420B-A33E-7CD7CCAA6C1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36D69-A094-4000-91EE-4AD974D65472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62;p15">
            <a:extLst>
              <a:ext uri="{FF2B5EF4-FFF2-40B4-BE49-F238E27FC236}">
                <a16:creationId xmlns:a16="http://schemas.microsoft.com/office/drawing/2014/main" id="{3C49502B-47A7-4312-AF76-09C2570A3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783" y="1679762"/>
            <a:ext cx="8229600" cy="75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4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79F38DA7-6980-4B08-8914-32BB7088966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579783" y="2561526"/>
            <a:ext cx="8229600" cy="49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62;p15">
            <a:extLst>
              <a:ext uri="{FF2B5EF4-FFF2-40B4-BE49-F238E27FC236}">
                <a16:creationId xmlns:a16="http://schemas.microsoft.com/office/drawing/2014/main" id="{2F710EF2-49DB-47C3-ABD2-0CC83EC1CFA2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579783" y="3806613"/>
            <a:ext cx="8229600" cy="40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16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3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Open">
  <p:cSld name="2_Blue_Content_Ope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108;p22">
            <a:extLst>
              <a:ext uri="{FF2B5EF4-FFF2-40B4-BE49-F238E27FC236}">
                <a16:creationId xmlns:a16="http://schemas.microsoft.com/office/drawing/2014/main" id="{B82C9672-898F-4B30-A507-35FCAD35C0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20FBDC-74C1-418E-9515-FB55AA1D8EC1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oogle Shape;60;p15">
            <a:extLst>
              <a:ext uri="{FF2B5EF4-FFF2-40B4-BE49-F238E27FC236}">
                <a16:creationId xmlns:a16="http://schemas.microsoft.com/office/drawing/2014/main" id="{1F78F614-7858-4B74-AF94-EF93F2B22F3C}"/>
              </a:ext>
            </a:extLst>
          </p:cNvPr>
          <p:cNvCxnSpPr/>
          <p:nvPr userDrawn="1"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20;p24">
            <a:extLst>
              <a:ext uri="{FF2B5EF4-FFF2-40B4-BE49-F238E27FC236}">
                <a16:creationId xmlns:a16="http://schemas.microsoft.com/office/drawing/2014/main" id="{5981EB32-5B97-475E-A029-A558AD9222A2}"/>
              </a:ext>
            </a:extLst>
          </p:cNvPr>
          <p:cNvSpPr txBox="1"/>
          <p:nvPr userDrawn="1"/>
        </p:nvSpPr>
        <p:spPr>
          <a:xfrm>
            <a:off x="387262" y="4867835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1;p24">
            <a:extLst>
              <a:ext uri="{FF2B5EF4-FFF2-40B4-BE49-F238E27FC236}">
                <a16:creationId xmlns:a16="http://schemas.microsoft.com/office/drawing/2014/main" id="{32EE7A35-4D1B-4E3C-8D45-379D8E5E5363}"/>
              </a:ext>
            </a:extLst>
          </p:cNvPr>
          <p:cNvCxnSpPr/>
          <p:nvPr userDrawn="1"/>
        </p:nvCxnSpPr>
        <p:spPr>
          <a:xfrm>
            <a:off x="91987" y="4910326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Open" preserve="1">
  <p:cSld name="3_Blue_Content_Ope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108;p22">
            <a:extLst>
              <a:ext uri="{FF2B5EF4-FFF2-40B4-BE49-F238E27FC236}">
                <a16:creationId xmlns:a16="http://schemas.microsoft.com/office/drawing/2014/main" id="{B82C9672-898F-4B30-A507-35FCAD35C0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20FBDC-74C1-418E-9515-FB55AA1D8EC1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16;p23">
            <a:extLst>
              <a:ext uri="{FF2B5EF4-FFF2-40B4-BE49-F238E27FC236}">
                <a16:creationId xmlns:a16="http://schemas.microsoft.com/office/drawing/2014/main" id="{96C81F4B-BCE5-4CAD-9640-FFF4186220AE}"/>
              </a:ext>
            </a:extLst>
          </p:cNvPr>
          <p:cNvSpPr txBox="1"/>
          <p:nvPr userDrawn="1"/>
        </p:nvSpPr>
        <p:spPr>
          <a:xfrm>
            <a:off x="228599" y="551732"/>
            <a:ext cx="2741731" cy="412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" marR="0" lvl="0" indent="4763" algn="ctr" rtl="0">
              <a:lnSpc>
                <a:spcPct val="9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65A4"/>
                </a:solidFill>
                <a:latin typeface="Arial"/>
                <a:ea typeface="Arial"/>
                <a:cs typeface="Arial"/>
                <a:sym typeface="Arial"/>
              </a:rPr>
              <a:t>Slide Subject</a:t>
            </a:r>
            <a:endParaRPr sz="1000" dirty="0">
              <a:solidFill>
                <a:srgbClr val="00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7;p23">
            <a:extLst>
              <a:ext uri="{FF2B5EF4-FFF2-40B4-BE49-F238E27FC236}">
                <a16:creationId xmlns:a16="http://schemas.microsoft.com/office/drawing/2014/main" id="{3CDAA90B-DCB9-48EF-B23B-2FAA92F7980C}"/>
              </a:ext>
            </a:extLst>
          </p:cNvPr>
          <p:cNvSpPr txBox="1"/>
          <p:nvPr userDrawn="1"/>
        </p:nvSpPr>
        <p:spPr>
          <a:xfrm>
            <a:off x="2971800" y="551733"/>
            <a:ext cx="5943594" cy="412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5A4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65A4"/>
                </a:solidFill>
                <a:latin typeface="Arial"/>
                <a:ea typeface="Arial"/>
                <a:cs typeface="Arial"/>
                <a:sym typeface="Arial"/>
              </a:rPr>
              <a:t>Slide Content</a:t>
            </a:r>
            <a:endParaRPr sz="2000" dirty="0">
              <a:solidFill>
                <a:srgbClr val="00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20;p24">
            <a:extLst>
              <a:ext uri="{FF2B5EF4-FFF2-40B4-BE49-F238E27FC236}">
                <a16:creationId xmlns:a16="http://schemas.microsoft.com/office/drawing/2014/main" id="{C35696C4-9E2E-44F3-B84B-F0BD601BBDC5}"/>
              </a:ext>
            </a:extLst>
          </p:cNvPr>
          <p:cNvSpPr txBox="1"/>
          <p:nvPr userDrawn="1"/>
        </p:nvSpPr>
        <p:spPr>
          <a:xfrm>
            <a:off x="387262" y="4867835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1;p24">
            <a:extLst>
              <a:ext uri="{FF2B5EF4-FFF2-40B4-BE49-F238E27FC236}">
                <a16:creationId xmlns:a16="http://schemas.microsoft.com/office/drawing/2014/main" id="{35342CF0-615D-426E-943C-EB48D4A67A45}"/>
              </a:ext>
            </a:extLst>
          </p:cNvPr>
          <p:cNvCxnSpPr/>
          <p:nvPr userDrawn="1"/>
        </p:nvCxnSpPr>
        <p:spPr>
          <a:xfrm>
            <a:off x="91987" y="4910326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821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73" r:id="rId2"/>
    <p:sldLayoutId id="214748366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232084" y="2746705"/>
            <a:ext cx="457925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BABABC"/>
              </a:buClr>
              <a:buSzPts val="1600"/>
            </a:pPr>
            <a:r>
              <a:rPr lang="en-US" sz="16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CIS693 Final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Project Presentation</a:t>
            </a:r>
            <a:endParaRPr lang="en-US" sz="16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Kirk Hedlich</a:t>
            </a:r>
            <a:endParaRPr sz="16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Advisor: Byron DeVries, PhD</a:t>
            </a:r>
            <a:endParaRPr sz="16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December 16, 2021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32085" y="702821"/>
            <a:ext cx="5312166" cy="204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hangingPunct="1">
              <a:buClrTx/>
              <a:buSzPct val="25000"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Utilizing Software Engineering and Cloud Computing Principles to Develop the Revised Self-Report Assessment of Functional Visual Performance</a:t>
            </a:r>
          </a:p>
          <a:p>
            <a:pPr eaLnBrk="1" hangingPunct="1">
              <a:buClrTx/>
              <a:buSzPct val="25000"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(R-SRAFVP) Application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0E6CC-C9F4-417D-9A83-B6F07E40818C}"/>
              </a:ext>
            </a:extLst>
          </p:cNvPr>
          <p:cNvGrpSpPr/>
          <p:nvPr/>
        </p:nvGrpSpPr>
        <p:grpSpPr>
          <a:xfrm>
            <a:off x="5570470" y="1052731"/>
            <a:ext cx="1737360" cy="1490970"/>
            <a:chOff x="5628557" y="1455574"/>
            <a:chExt cx="1737360" cy="1490970"/>
          </a:xfrm>
        </p:grpSpPr>
        <p:pic>
          <p:nvPicPr>
            <p:cNvPr id="6" name="Picture 5" descr="A picture containing outdoor, road, way, sidewalk&#10;&#10;Description automatically generated">
              <a:extLst>
                <a:ext uri="{FF2B5EF4-FFF2-40B4-BE49-F238E27FC236}">
                  <a16:creationId xmlns:a16="http://schemas.microsoft.com/office/drawing/2014/main" id="{C84CBB4E-C65F-4E06-8A05-2EB44151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277" y="1455574"/>
              <a:ext cx="1645920" cy="1229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8E2971-2FC6-4A69-9644-5D5D42FABF2A}"/>
                </a:ext>
              </a:extLst>
            </p:cNvPr>
            <p:cNvSpPr txBox="1"/>
            <p:nvPr/>
          </p:nvSpPr>
          <p:spPr>
            <a:xfrm>
              <a:off x="5628557" y="2684934"/>
              <a:ext cx="17373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Macular Degeneration</a:t>
              </a:r>
              <a:r>
                <a:rPr lang="en-US" sz="900" baseline="30000" dirty="0"/>
                <a:t>(1)</a:t>
              </a:r>
              <a:endParaRPr lang="en-US" sz="9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E51E25-FD34-4BAF-8D91-20AEE89CF93F}"/>
              </a:ext>
            </a:extLst>
          </p:cNvPr>
          <p:cNvGrpSpPr/>
          <p:nvPr/>
        </p:nvGrpSpPr>
        <p:grpSpPr>
          <a:xfrm>
            <a:off x="5616190" y="2746705"/>
            <a:ext cx="1591510" cy="1450330"/>
            <a:chOff x="2996373" y="616301"/>
            <a:chExt cx="1591510" cy="1450330"/>
          </a:xfrm>
        </p:grpSpPr>
        <p:pic>
          <p:nvPicPr>
            <p:cNvPr id="9" name="Picture 8" descr="A picture containing outdoor, way&#10;&#10;Description automatically generated">
              <a:extLst>
                <a:ext uri="{FF2B5EF4-FFF2-40B4-BE49-F238E27FC236}">
                  <a16:creationId xmlns:a16="http://schemas.microsoft.com/office/drawing/2014/main" id="{4736ADD7-1969-4BC5-A4C0-1CDEFAE7E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6374" y="616301"/>
              <a:ext cx="1591509" cy="11887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8CBD94-2750-4199-868F-41B1265049BF}"/>
                </a:ext>
              </a:extLst>
            </p:cNvPr>
            <p:cNvSpPr txBox="1"/>
            <p:nvPr/>
          </p:nvSpPr>
          <p:spPr>
            <a:xfrm>
              <a:off x="2996373" y="1805021"/>
              <a:ext cx="159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Diabetic Retinopathy</a:t>
              </a:r>
              <a:r>
                <a:rPr lang="en-US" sz="1100" baseline="30000" dirty="0"/>
                <a:t>(1)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52DE92-0641-4D50-BEF8-99654481A505}"/>
              </a:ext>
            </a:extLst>
          </p:cNvPr>
          <p:cNvGrpSpPr/>
          <p:nvPr/>
        </p:nvGrpSpPr>
        <p:grpSpPr>
          <a:xfrm>
            <a:off x="7314547" y="1052731"/>
            <a:ext cx="1591510" cy="1450330"/>
            <a:chOff x="2019061" y="2658310"/>
            <a:chExt cx="1591510" cy="1450330"/>
          </a:xfrm>
        </p:grpSpPr>
        <p:pic>
          <p:nvPicPr>
            <p:cNvPr id="12" name="Picture 11" descr="A picture containing text, night sky&#10;&#10;Description automatically generated">
              <a:extLst>
                <a:ext uri="{FF2B5EF4-FFF2-40B4-BE49-F238E27FC236}">
                  <a16:creationId xmlns:a16="http://schemas.microsoft.com/office/drawing/2014/main" id="{E5EB72F5-4E2C-48DD-A918-6F0D35717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9062" y="2658310"/>
              <a:ext cx="1591509" cy="11887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C382EA-5749-48BF-9445-096FC43FAD8F}"/>
                </a:ext>
              </a:extLst>
            </p:cNvPr>
            <p:cNvSpPr txBox="1"/>
            <p:nvPr/>
          </p:nvSpPr>
          <p:spPr>
            <a:xfrm>
              <a:off x="2019061" y="3847030"/>
              <a:ext cx="1591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Glaucoma</a:t>
              </a:r>
              <a:r>
                <a:rPr lang="en-US" sz="1000" baseline="30000" dirty="0"/>
                <a:t>(1)</a:t>
              </a:r>
              <a:endParaRPr lang="en-US" sz="1200" baseline="30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A46499-5560-428B-9246-FE3E20775D35}"/>
              </a:ext>
            </a:extLst>
          </p:cNvPr>
          <p:cNvGrpSpPr/>
          <p:nvPr/>
        </p:nvGrpSpPr>
        <p:grpSpPr>
          <a:xfrm>
            <a:off x="7314547" y="2746705"/>
            <a:ext cx="1591509" cy="1450330"/>
            <a:chOff x="450166" y="2534872"/>
            <a:chExt cx="1591509" cy="1450330"/>
          </a:xfrm>
        </p:grpSpPr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0D8A9A97-F32F-4489-AD31-0065A522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166" y="2534872"/>
              <a:ext cx="1591509" cy="11887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069C62-45E9-46FB-ABE6-553004217FC5}"/>
                </a:ext>
              </a:extLst>
            </p:cNvPr>
            <p:cNvSpPr txBox="1"/>
            <p:nvPr/>
          </p:nvSpPr>
          <p:spPr>
            <a:xfrm>
              <a:off x="450166" y="3723592"/>
              <a:ext cx="159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Cataracts</a:t>
              </a:r>
              <a:r>
                <a:rPr lang="en-US" sz="1100" baseline="30000" dirty="0"/>
                <a:t>(1)</a:t>
              </a:r>
              <a:endParaRPr lang="en-US" sz="1100" dirty="0"/>
            </a:p>
          </p:txBody>
        </p:sp>
      </p:grpSp>
      <p:sp>
        <p:nvSpPr>
          <p:cNvPr id="19" name="Google Shape;143;p28">
            <a:extLst>
              <a:ext uri="{FF2B5EF4-FFF2-40B4-BE49-F238E27FC236}">
                <a16:creationId xmlns:a16="http://schemas.microsoft.com/office/drawing/2014/main" id="{5A10ADBD-1C9E-4510-A16C-84DDDC30A914}"/>
              </a:ext>
            </a:extLst>
          </p:cNvPr>
          <p:cNvSpPr txBox="1">
            <a:spLocks/>
          </p:cNvSpPr>
          <p:nvPr/>
        </p:nvSpPr>
        <p:spPr>
          <a:xfrm>
            <a:off x="5544251" y="4229357"/>
            <a:ext cx="3361804" cy="21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800"/>
            </a:pPr>
            <a:r>
              <a:rPr lang="en-US" sz="800" dirty="0"/>
              <a:t>(1) Hedlich, Chris. “Eye Condition Examples”.  2017.  JPG.</a:t>
            </a:r>
            <a:endParaRPr lang="en-US" sz="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720857"/>
            <a:ext cx="7040880" cy="4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800" b="1" dirty="0"/>
              <a:t>CIS693 – Final Project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 dirty="0"/>
              <a:t>Kirk Hedlich, Dec. 16, 2021</a:t>
            </a:r>
            <a:endParaRPr b="1" dirty="0"/>
          </a:p>
        </p:txBody>
      </p:sp>
      <p:sp>
        <p:nvSpPr>
          <p:cNvPr id="147" name="Google Shape;147;p28"/>
          <p:cNvSpPr txBox="1"/>
          <p:nvPr/>
        </p:nvSpPr>
        <p:spPr>
          <a:xfrm>
            <a:off x="82550" y="100544"/>
            <a:ext cx="8985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What are the current assessment methods?</a:t>
            </a:r>
            <a:endParaRPr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0E5710-0574-455F-AD51-13DD1F7DE452}"/>
              </a:ext>
            </a:extLst>
          </p:cNvPr>
          <p:cNvGrpSpPr/>
          <p:nvPr/>
        </p:nvGrpSpPr>
        <p:grpSpPr>
          <a:xfrm>
            <a:off x="444736" y="769969"/>
            <a:ext cx="3027462" cy="3681531"/>
            <a:chOff x="172817" y="611164"/>
            <a:chExt cx="3027462" cy="3643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C4C350-5034-4AF6-93FB-B5E34AC055C2}"/>
                </a:ext>
              </a:extLst>
            </p:cNvPr>
            <p:cNvSpPr/>
            <p:nvPr/>
          </p:nvSpPr>
          <p:spPr>
            <a:xfrm>
              <a:off x="172817" y="892262"/>
              <a:ext cx="3027462" cy="33619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4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B32D1D-E2CC-4AA4-9BAF-23AA8C066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63" y="982547"/>
              <a:ext cx="2103120" cy="26954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907FC5-E34F-4B68-8452-83BB6CCB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5719" y="1633070"/>
              <a:ext cx="2103120" cy="25563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4AD820-B320-4BB6-9845-9F60CA1D20C9}"/>
                </a:ext>
              </a:extLst>
            </p:cNvPr>
            <p:cNvSpPr txBox="1"/>
            <p:nvPr/>
          </p:nvSpPr>
          <p:spPr>
            <a:xfrm>
              <a:off x="172817" y="611164"/>
              <a:ext cx="3027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Word processor/ PDF version</a:t>
              </a:r>
              <a:r>
                <a:rPr lang="en-US" sz="1200" baseline="30000" dirty="0"/>
                <a:t>(2)</a:t>
              </a:r>
              <a:endParaRPr lang="en-US" baseline="300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0498B-5ACD-4530-B856-BC4C73369548}"/>
              </a:ext>
            </a:extLst>
          </p:cNvPr>
          <p:cNvGrpSpPr/>
          <p:nvPr/>
        </p:nvGrpSpPr>
        <p:grpSpPr>
          <a:xfrm>
            <a:off x="3982611" y="769969"/>
            <a:ext cx="2103120" cy="3290366"/>
            <a:chOff x="3799731" y="704639"/>
            <a:chExt cx="2103120" cy="32903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487FE9-74CC-4A5A-A017-34E8374C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9731" y="1014423"/>
              <a:ext cx="2103120" cy="2980582"/>
            </a:xfrm>
            <a:prstGeom prst="rect">
              <a:avLst/>
            </a:prstGeom>
            <a:ln w="19050">
              <a:solidFill>
                <a:srgbClr val="26439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00209-7D2E-4AC5-B6D1-B33561DEDECB}"/>
                </a:ext>
              </a:extLst>
            </p:cNvPr>
            <p:cNvSpPr txBox="1"/>
            <p:nvPr/>
          </p:nvSpPr>
          <p:spPr>
            <a:xfrm>
              <a:off x="3799731" y="704639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Spreadsheet version</a:t>
              </a:r>
              <a:r>
                <a:rPr lang="en-US" sz="1400" baseline="30000" dirty="0"/>
                <a:t>(2)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A24CA3-86FB-4F15-8472-4A0398CBD87C}"/>
              </a:ext>
            </a:extLst>
          </p:cNvPr>
          <p:cNvGrpSpPr/>
          <p:nvPr/>
        </p:nvGrpSpPr>
        <p:grpSpPr>
          <a:xfrm>
            <a:off x="6596144" y="769969"/>
            <a:ext cx="2103120" cy="3299491"/>
            <a:chOff x="6685183" y="704639"/>
            <a:chExt cx="2103120" cy="3299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9AF5AF-8061-4B72-978F-9A99B2E9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85183" y="1012416"/>
              <a:ext cx="2103120" cy="299171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F9A9FB-8801-4D8E-AD66-7207825CDF76}"/>
                </a:ext>
              </a:extLst>
            </p:cNvPr>
            <p:cNvSpPr txBox="1"/>
            <p:nvPr/>
          </p:nvSpPr>
          <p:spPr>
            <a:xfrm>
              <a:off x="6696234" y="704639"/>
              <a:ext cx="2092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R-SRAFVP App</a:t>
              </a:r>
              <a:r>
                <a:rPr lang="en-US" sz="1400" baseline="30000" dirty="0"/>
                <a:t>(3)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D80E54-FEBB-458B-874A-C800C004A5A0}"/>
              </a:ext>
            </a:extLst>
          </p:cNvPr>
          <p:cNvSpPr txBox="1"/>
          <p:nvPr/>
        </p:nvSpPr>
        <p:spPr>
          <a:xfrm>
            <a:off x="3982610" y="4259192"/>
            <a:ext cx="471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/>
            <a:r>
              <a:rPr lang="en-US" sz="800" dirty="0"/>
              <a:t>(2) </a:t>
            </a:r>
            <a:r>
              <a:rPr lang="en-US" sz="800" dirty="0">
                <a:effectLst/>
              </a:rPr>
              <a:t>“R-SRAFVP.” University of Alabama at Birmingham, 21 Feb. 2018.</a:t>
            </a:r>
          </a:p>
          <a:p>
            <a:pPr marL="284163" indent="-284163"/>
            <a:r>
              <a:rPr lang="en-US" sz="800" dirty="0"/>
              <a:t>(3) </a:t>
            </a:r>
            <a:r>
              <a:rPr lang="en-US" sz="800" dirty="0">
                <a:effectLst/>
              </a:rPr>
              <a:t>Mohiuddin, Omar. “R-SRAFVP App.” </a:t>
            </a:r>
            <a:r>
              <a:rPr lang="en-US" sz="800" i="1" dirty="0">
                <a:effectLst/>
              </a:rPr>
              <a:t>Open as App - Instantly Open Your Data as an App</a:t>
            </a:r>
            <a:r>
              <a:rPr lang="en-US" sz="800" dirty="0">
                <a:effectLst/>
              </a:rPr>
              <a:t>, https://www.openasapp.net/portal#!/client/app/ed9f4600-e824-4447-8d3f-5a550bf5c601. </a:t>
            </a:r>
            <a:r>
              <a:rPr lang="en-US" sz="800" dirty="0"/>
              <a:t> </a:t>
            </a:r>
            <a:r>
              <a:rPr lang="en-US" sz="800" dirty="0">
                <a:effectLst/>
              </a:rPr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65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720857"/>
            <a:ext cx="7040880" cy="4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800" b="1" dirty="0"/>
              <a:t>CIS693 – Final Project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 dirty="0"/>
              <a:t>Kirk Hedlich, Dec. 16, 2021</a:t>
            </a:r>
            <a:endParaRPr b="1" dirty="0"/>
          </a:p>
        </p:txBody>
      </p:sp>
      <p:sp>
        <p:nvSpPr>
          <p:cNvPr id="147" name="Google Shape;147;p28"/>
          <p:cNvSpPr txBox="1"/>
          <p:nvPr/>
        </p:nvSpPr>
        <p:spPr>
          <a:xfrm>
            <a:off x="82550" y="100544"/>
            <a:ext cx="8985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How does this project change the status quo?</a:t>
            </a:r>
            <a:endParaRPr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88DFE-6BBF-4DFF-B861-8F74B939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766076"/>
            <a:ext cx="2926080" cy="3727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20D0F-9653-4B7D-9D5B-6692D6179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648" y="766076"/>
            <a:ext cx="2743200" cy="4175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F15D1-1EDE-48AF-9FD9-D6BB6D8BF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720" y="766076"/>
            <a:ext cx="2926080" cy="36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720857"/>
            <a:ext cx="7040880" cy="4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800" b="1" dirty="0"/>
              <a:t>CIS693 – Final Project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 dirty="0"/>
              <a:t>Kirk Hedlich, Dec. 16, 2021</a:t>
            </a:r>
            <a:endParaRPr b="1" dirty="0"/>
          </a:p>
        </p:txBody>
      </p:sp>
      <p:sp>
        <p:nvSpPr>
          <p:cNvPr id="147" name="Google Shape;147;p28"/>
          <p:cNvSpPr txBox="1"/>
          <p:nvPr/>
        </p:nvSpPr>
        <p:spPr>
          <a:xfrm>
            <a:off x="82550" y="100544"/>
            <a:ext cx="8985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Outcomes/Results?</a:t>
            </a:r>
            <a:endParaRPr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3AA8C1-01DF-4820-BF86-C566E8AB32DF}"/>
              </a:ext>
            </a:extLst>
          </p:cNvPr>
          <p:cNvGrpSpPr/>
          <p:nvPr/>
        </p:nvGrpSpPr>
        <p:grpSpPr>
          <a:xfrm>
            <a:off x="2765819" y="648207"/>
            <a:ext cx="6192611" cy="1925645"/>
            <a:chOff x="2857702" y="648207"/>
            <a:chExt cx="6192611" cy="19256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3D4CE2-1B27-47C5-A99C-55E3432EC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702" y="927932"/>
              <a:ext cx="6192610" cy="16459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473EC4-5566-450E-A53F-AA97D6C6DAD1}"/>
                </a:ext>
              </a:extLst>
            </p:cNvPr>
            <p:cNvSpPr txBox="1"/>
            <p:nvPr/>
          </p:nvSpPr>
          <p:spPr>
            <a:xfrm>
              <a:off x="2857703" y="648207"/>
              <a:ext cx="6192610" cy="276999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Where are users coming from?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6C017-B46E-4454-83C0-5390F11A0DB2}"/>
              </a:ext>
            </a:extLst>
          </p:cNvPr>
          <p:cNvGrpSpPr/>
          <p:nvPr/>
        </p:nvGrpSpPr>
        <p:grpSpPr>
          <a:xfrm>
            <a:off x="2765819" y="2742265"/>
            <a:ext cx="6248918" cy="1922919"/>
            <a:chOff x="2765819" y="2742265"/>
            <a:chExt cx="6248918" cy="19229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673B0F-7F2E-459C-A4AD-60F01AC59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819" y="3019264"/>
              <a:ext cx="6248918" cy="16459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A6C07-3BB0-48E5-8BB3-87DEC0D8FDAA}"/>
                </a:ext>
              </a:extLst>
            </p:cNvPr>
            <p:cNvSpPr txBox="1"/>
            <p:nvPr/>
          </p:nvSpPr>
          <p:spPr>
            <a:xfrm>
              <a:off x="2765819" y="2742265"/>
              <a:ext cx="6248918" cy="276999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What types of devices are hitting the site?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1E9607-8AE9-4E80-9C0A-F9F49DDF1144}"/>
              </a:ext>
            </a:extLst>
          </p:cNvPr>
          <p:cNvGrpSpPr/>
          <p:nvPr/>
        </p:nvGrpSpPr>
        <p:grpSpPr>
          <a:xfrm>
            <a:off x="60275" y="1488149"/>
            <a:ext cx="2560320" cy="2167203"/>
            <a:chOff x="82550" y="1299232"/>
            <a:chExt cx="2560320" cy="21672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335FAE-D10B-465E-B9AB-70F1063C1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50" y="1576231"/>
              <a:ext cx="2560320" cy="189020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4F66E8-13C7-46BA-BBC2-4882F80D2658}"/>
                </a:ext>
              </a:extLst>
            </p:cNvPr>
            <p:cNvSpPr txBox="1"/>
            <p:nvPr/>
          </p:nvSpPr>
          <p:spPr>
            <a:xfrm>
              <a:off x="93688" y="1299232"/>
              <a:ext cx="2549182" cy="276999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How many users?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68BC6A-AD7B-4A38-8BDF-30A53174E1F6}"/>
              </a:ext>
            </a:extLst>
          </p:cNvPr>
          <p:cNvSpPr txBox="1"/>
          <p:nvPr/>
        </p:nvSpPr>
        <p:spPr>
          <a:xfrm>
            <a:off x="82550" y="556286"/>
            <a:ext cx="2538045" cy="93186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/>
              <a:t>www.rsrafvp.com</a:t>
            </a:r>
          </a:p>
        </p:txBody>
      </p:sp>
    </p:spTree>
    <p:extLst>
      <p:ext uri="{BB962C8B-B14F-4D97-AF65-F5344CB8AC3E}">
        <p14:creationId xmlns:p14="http://schemas.microsoft.com/office/powerpoint/2010/main" val="1801963446"/>
      </p:ext>
    </p:extLst>
  </p:cSld>
  <p:clrMapOvr>
    <a:masterClrMapping/>
  </p:clrMapOvr>
</p:sld>
</file>

<file path=ppt/theme/theme1.xml><?xml version="1.0" encoding="utf-8"?>
<a:theme xmlns:a="http://schemas.openxmlformats.org/drawingml/2006/main" name="Amway Color Theme">
  <a:themeElements>
    <a:clrScheme name="Amway Brand PPT Colors">
      <a:dk1>
        <a:srgbClr val="19325D"/>
      </a:dk1>
      <a:lt1>
        <a:srgbClr val="FEFFFF"/>
      </a:lt1>
      <a:dk2>
        <a:srgbClr val="0080BB"/>
      </a:dk2>
      <a:lt2>
        <a:srgbClr val="EC164C"/>
      </a:lt2>
      <a:accent1>
        <a:srgbClr val="ABA334"/>
      </a:accent1>
      <a:accent2>
        <a:srgbClr val="D67827"/>
      </a:accent2>
      <a:accent3>
        <a:srgbClr val="4D9C45"/>
      </a:accent3>
      <a:accent4>
        <a:srgbClr val="FFD100"/>
      </a:accent4>
      <a:accent5>
        <a:srgbClr val="777779"/>
      </a:accent5>
      <a:accent6>
        <a:srgbClr val="5556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838</Words>
  <Application>Microsoft Office PowerPoint</Application>
  <PresentationFormat>On-screen Show (16:9)</PresentationFormat>
  <Paragraphs>105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Amway Color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kirk hedlich</cp:lastModifiedBy>
  <cp:revision>19</cp:revision>
  <dcterms:modified xsi:type="dcterms:W3CDTF">2021-12-14T01:43:53Z</dcterms:modified>
</cp:coreProperties>
</file>