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43891200" cy="329184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43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21" d="100"/>
          <a:sy n="21" d="100"/>
        </p:scale>
        <p:origin x="109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FD13867-A362-4362-BB73-85FEC0802AD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349CB83-32EE-4B1D-AFBC-2EB67BB22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098E-8306-4338-8C98-76864890221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CBEB-A9A7-49D6-BD4C-EC5D21CE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3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098E-8306-4338-8C98-76864890221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CBEB-A9A7-49D6-BD4C-EC5D21CE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3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098E-8306-4338-8C98-76864890221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CBEB-A9A7-49D6-BD4C-EC5D21CE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3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098E-8306-4338-8C98-76864890221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CBEB-A9A7-49D6-BD4C-EC5D21CE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098E-8306-4338-8C98-76864890221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CBEB-A9A7-49D6-BD4C-EC5D21CE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098E-8306-4338-8C98-76864890221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CBEB-A9A7-49D6-BD4C-EC5D21CE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098E-8306-4338-8C98-76864890221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CBEB-A9A7-49D6-BD4C-EC5D21CE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098E-8306-4338-8C98-76864890221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CBEB-A9A7-49D6-BD4C-EC5D21CE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2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098E-8306-4338-8C98-76864890221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CBEB-A9A7-49D6-BD4C-EC5D21CE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79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098E-8306-4338-8C98-76864890221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CBEB-A9A7-49D6-BD4C-EC5D21CE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8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098E-8306-4338-8C98-76864890221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CBEB-A9A7-49D6-BD4C-EC5D21CE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2098E-8306-4338-8C98-76864890221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ACBEB-A9A7-49D6-BD4C-EC5D21CE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8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887DC3-7AC3-4703-8FDC-EF14AC597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1448" y="5758202"/>
            <a:ext cx="16002000" cy="1646238"/>
          </a:xfrm>
          <a:prstGeom prst="rect">
            <a:avLst/>
          </a:prstGeom>
          <a:solidFill>
            <a:srgbClr val="264391"/>
          </a:solidFill>
          <a:ln>
            <a:noFill/>
          </a:ln>
          <a:effectLst/>
        </p:spPr>
        <p:txBody>
          <a:bodyPr lIns="140040" tIns="70200" rIns="140040" bIns="702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SzPct val="25000"/>
              <a:buFontTx/>
              <a:buNone/>
            </a:pPr>
            <a:r>
              <a:rPr lang="en-US" altLang="en-US" sz="5000" b="1" dirty="0">
                <a:solidFill>
                  <a:srgbClr val="FFFFFF"/>
                </a:solidFill>
              </a:rPr>
              <a:t>Architecture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DAC2C5-9569-49BC-B9D3-261E19068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1448" y="16774033"/>
            <a:ext cx="16002000" cy="1646238"/>
          </a:xfrm>
          <a:prstGeom prst="rect">
            <a:avLst/>
          </a:prstGeom>
          <a:solidFill>
            <a:srgbClr val="264391"/>
          </a:solidFill>
          <a:ln>
            <a:noFill/>
          </a:ln>
          <a:effectLst/>
        </p:spPr>
        <p:txBody>
          <a:bodyPr lIns="140040" tIns="70200" rIns="140040" bIns="702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SzPct val="25000"/>
              <a:buFontTx/>
              <a:buNone/>
            </a:pPr>
            <a:r>
              <a:rPr lang="en-US" altLang="en-US" sz="5000" b="1" dirty="0">
                <a:solidFill>
                  <a:srgbClr val="FFFFFF"/>
                </a:solidFill>
              </a:rPr>
              <a:t>Deliverables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8BE177-A021-4D1C-A0C0-65EEE4715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5473" y="25571464"/>
            <a:ext cx="15997975" cy="1646238"/>
          </a:xfrm>
          <a:prstGeom prst="rect">
            <a:avLst/>
          </a:prstGeom>
          <a:solidFill>
            <a:srgbClr val="264391"/>
          </a:solidFill>
          <a:ln>
            <a:noFill/>
          </a:ln>
          <a:effectLst/>
        </p:spPr>
        <p:txBody>
          <a:bodyPr lIns="140040" tIns="70200" rIns="140040" bIns="702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SzPct val="25000"/>
              <a:buFontTx/>
              <a:buNone/>
            </a:pPr>
            <a:r>
              <a:rPr lang="en-US" altLang="en-US" sz="5000" b="1" dirty="0">
                <a:solidFill>
                  <a:srgbClr val="FFFFFF"/>
                </a:solidFill>
              </a:rPr>
              <a:t>Challenges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7279DF-0C5F-42A8-9945-1132DE0AF835}"/>
              </a:ext>
            </a:extLst>
          </p:cNvPr>
          <p:cNvSpPr txBox="1"/>
          <p:nvPr/>
        </p:nvSpPr>
        <p:spPr>
          <a:xfrm>
            <a:off x="27032090" y="27217703"/>
            <a:ext cx="15961358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877" indent="-342877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Healthcare compliance (U.S. HHS Security &amp; Privacy Rules)</a:t>
            </a:r>
          </a:p>
          <a:p>
            <a:pPr marL="342877" indent="-342877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languages (HTML, CSS, </a:t>
            </a:r>
            <a:r>
              <a:rPr lang="en-US" sz="3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877" indent="-342877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Implementing cloud services/functionality (first time)</a:t>
            </a:r>
          </a:p>
          <a:p>
            <a:pPr marL="342877" indent="-342877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testing (ex: Apple Mobile iOS vs anything else)</a:t>
            </a:r>
          </a:p>
          <a:p>
            <a:pPr marL="342877" indent="-342877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 at all levels (ex: unit, functional, acceptance)</a:t>
            </a:r>
          </a:p>
          <a:p>
            <a:pPr marL="342877" indent="-342877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 of time vs. doing it right</a:t>
            </a:r>
          </a:p>
          <a:p>
            <a:pPr>
              <a:spcAft>
                <a:spcPts val="600"/>
              </a:spcAft>
            </a:pPr>
            <a:endParaRPr lang="en-US" sz="3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E83300-674D-4458-A384-21AACDC4F098}"/>
              </a:ext>
            </a:extLst>
          </p:cNvPr>
          <p:cNvSpPr/>
          <p:nvPr/>
        </p:nvSpPr>
        <p:spPr>
          <a:xfrm>
            <a:off x="951321" y="837474"/>
            <a:ext cx="42042127" cy="4571872"/>
          </a:xfrm>
          <a:prstGeom prst="rect">
            <a:avLst/>
          </a:prstGeom>
          <a:solidFill>
            <a:srgbClr val="2643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Logo&#10;&#10;Description automatically generated">
            <a:extLst>
              <a:ext uri="{FF2B5EF4-FFF2-40B4-BE49-F238E27FC236}">
                <a16:creationId xmlns:a16="http://schemas.microsoft.com/office/drawing/2014/main" id="{18F109AE-E5CA-46F2-BC73-332DC28AF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24" y="1257191"/>
            <a:ext cx="6737253" cy="3776546"/>
          </a:xfrm>
          <a:prstGeom prst="rect">
            <a:avLst/>
          </a:prstGeom>
          <a:noFill/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64D5AC9-90A1-4CFE-AA9C-06A229EC64F8}"/>
              </a:ext>
            </a:extLst>
          </p:cNvPr>
          <p:cNvSpPr txBox="1"/>
          <p:nvPr/>
        </p:nvSpPr>
        <p:spPr>
          <a:xfrm>
            <a:off x="8518789" y="810714"/>
            <a:ext cx="34229381" cy="4323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150000"/>
              </a:lnSpc>
              <a:buClrTx/>
              <a:buSzPct val="25000"/>
              <a:buFontTx/>
              <a:buNone/>
            </a:pPr>
            <a:r>
              <a:rPr lang="en-US" altLang="en-US" sz="6599" b="1" dirty="0">
                <a:solidFill>
                  <a:schemeClr val="bg1"/>
                </a:solidFill>
              </a:rPr>
              <a:t>Utilizing Software Engineering and Cloud Computing Principles to Develop the</a:t>
            </a:r>
          </a:p>
          <a:p>
            <a:pPr algn="ctr" eaLnBrk="1" hangingPunct="1">
              <a:buClrTx/>
              <a:buSzPct val="25000"/>
              <a:buFontTx/>
              <a:buNone/>
            </a:pPr>
            <a:r>
              <a:rPr lang="en-US" altLang="en-US" sz="6599" b="1" dirty="0">
                <a:solidFill>
                  <a:schemeClr val="bg1"/>
                </a:solidFill>
              </a:rPr>
              <a:t>Revised Self-Report Assessment of Functional Visual Performance (R-SRAFVP) Application</a:t>
            </a:r>
          </a:p>
          <a:p>
            <a:pPr algn="ctr" eaLnBrk="1" hangingPunct="1">
              <a:lnSpc>
                <a:spcPct val="150000"/>
              </a:lnSpc>
              <a:buClrTx/>
              <a:buSzPct val="25000"/>
              <a:buFontTx/>
              <a:buNone/>
            </a:pPr>
            <a:r>
              <a:rPr lang="en-US" altLang="en-US" sz="4400" dirty="0">
                <a:solidFill>
                  <a:schemeClr val="bg1"/>
                </a:solidFill>
              </a:rPr>
              <a:t>Kirk Hedlich, advisor Byron DeVries (PhD)</a:t>
            </a:r>
          </a:p>
          <a:p>
            <a:pPr algn="ctr" eaLnBrk="1" hangingPunct="1">
              <a:buClrTx/>
              <a:buSzPct val="25000"/>
              <a:buFontTx/>
              <a:buNone/>
            </a:pPr>
            <a:r>
              <a:rPr lang="en-US" altLang="en-US" sz="4400" dirty="0">
                <a:solidFill>
                  <a:schemeClr val="bg1"/>
                </a:solidFill>
              </a:rPr>
              <a:t>School of Computing, Grand Valley State University, Allendale, MI  49508</a:t>
            </a:r>
            <a:endParaRPr lang="en-US" sz="5400" dirty="0">
              <a:solidFill>
                <a:schemeClr val="bg1"/>
              </a:solidFill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7F36E4B-50EA-4DC2-80D7-CB87210CA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450219"/>
              </p:ext>
            </p:extLst>
          </p:nvPr>
        </p:nvGraphicFramePr>
        <p:xfrm>
          <a:off x="27031984" y="18401223"/>
          <a:ext cx="15961464" cy="681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0732">
                  <a:extLst>
                    <a:ext uri="{9D8B030D-6E8A-4147-A177-3AD203B41FA5}">
                      <a16:colId xmlns:a16="http://schemas.microsoft.com/office/drawing/2014/main" val="614795276"/>
                    </a:ext>
                  </a:extLst>
                </a:gridCol>
                <a:gridCol w="7980732">
                  <a:extLst>
                    <a:ext uri="{9D8B030D-6E8A-4147-A177-3AD203B41FA5}">
                      <a16:colId xmlns:a16="http://schemas.microsoft.com/office/drawing/2014/main" val="4195179784"/>
                    </a:ext>
                  </a:extLst>
                </a:gridCol>
              </a:tblGrid>
              <a:tr h="62436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Software Engineering:</a:t>
                      </a:r>
                    </a:p>
                    <a:p>
                      <a:pPr marL="285750" marR="0" lvl="0" indent="-285750" algn="l" defTabSz="8635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Case Specification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Requirements Specification</a:t>
                      </a:r>
                    </a:p>
                    <a:p>
                      <a:pPr marL="285750" marR="0" lvl="0" indent="-285750" algn="l" defTabSz="4145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Requirements Traceability Matrix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 / UX Design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 / UX Wireframe &amp; Workflows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Architecture Design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Source code</a:t>
                      </a:r>
                    </a:p>
                    <a:p>
                      <a:pPr marL="285750" marR="0" lvl="0" indent="-285750" algn="l" defTabSz="8635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Functional Tests</a:t>
                      </a:r>
                    </a:p>
                    <a:p>
                      <a:pPr marL="285750" marR="0" lvl="0" indent="-285750" algn="l" defTabSz="8635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Production Deployment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3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Cloud Computing:</a:t>
                      </a:r>
                    </a:p>
                    <a:p>
                      <a:pPr marL="285750" marR="0" lvl="0" indent="-285750" algn="l" defTabSz="8635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</a:t>
                      </a:r>
                      <a:r>
                        <a:rPr lang="en-US" sz="3600" b="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®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Website</a:t>
                      </a:r>
                    </a:p>
                    <a:p>
                      <a:pPr marL="285750" marR="0" lvl="0" indent="-285750" algn="l" defTabSz="8635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Scalable resourcing </a:t>
                      </a:r>
                    </a:p>
                    <a:p>
                      <a:pPr marL="285750" marR="0" lvl="0" indent="-285750" algn="l" defTabSz="8635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PWA with service workers</a:t>
                      </a:r>
                    </a:p>
                    <a:p>
                      <a:pPr marL="285750" marR="0" lvl="0" indent="-285750" algn="l" defTabSz="8635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Firestore</a:t>
                      </a:r>
                      <a:r>
                        <a:rPr lang="en-US" sz="3600" b="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®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Authentication</a:t>
                      </a:r>
                    </a:p>
                    <a:p>
                      <a:pPr marL="796925" marR="0" lvl="0" indent="-285750" algn="l" defTabSz="8635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Authentication using Email/Password</a:t>
                      </a:r>
                    </a:p>
                    <a:p>
                      <a:pPr marL="796925" marR="0" lvl="0" indent="-285750" algn="l" defTabSz="8635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Authentication using Google Accounts</a:t>
                      </a:r>
                    </a:p>
                    <a:p>
                      <a:pPr marL="285750" marR="0" lvl="0" indent="-285750" algn="l" defTabSz="8635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Firebase</a:t>
                      </a:r>
                      <a:r>
                        <a:rPr lang="en-US" sz="3600" b="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® </a:t>
                      </a: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Firestore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DB (no-SQL)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Firebase</a:t>
                      </a:r>
                      <a:r>
                        <a:rPr lang="en-US" sz="3600" b="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®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Analytics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63657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207E0D1-85E8-474C-9A97-99358FD49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230" y="5758202"/>
            <a:ext cx="16058653" cy="1646238"/>
          </a:xfrm>
          <a:prstGeom prst="rect">
            <a:avLst/>
          </a:prstGeom>
          <a:solidFill>
            <a:srgbClr val="264391"/>
          </a:solidFill>
          <a:ln>
            <a:noFill/>
          </a:ln>
          <a:effectLst/>
        </p:spPr>
        <p:txBody>
          <a:bodyPr lIns="140040" tIns="70200" rIns="140040" bIns="702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SzPct val="25000"/>
              <a:buFontTx/>
              <a:buNone/>
            </a:pPr>
            <a:r>
              <a:rPr lang="en-US" altLang="en-US" sz="5000" b="1" dirty="0">
                <a:solidFill>
                  <a:srgbClr val="FFFFFF"/>
                </a:solidFill>
              </a:rPr>
              <a:t>Abstract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1D399D-0004-4805-A4B6-ECC045AB1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230" y="18747601"/>
            <a:ext cx="16002000" cy="1646238"/>
          </a:xfrm>
          <a:prstGeom prst="rect">
            <a:avLst/>
          </a:prstGeom>
          <a:solidFill>
            <a:srgbClr val="264391"/>
          </a:solidFill>
          <a:ln>
            <a:noFill/>
          </a:ln>
          <a:effectLst/>
        </p:spPr>
        <p:txBody>
          <a:bodyPr lIns="140040" tIns="70200" rIns="140040" bIns="702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SzPct val="25000"/>
              <a:buFontTx/>
              <a:buNone/>
            </a:pPr>
            <a:r>
              <a:rPr lang="en-US" altLang="en-US" sz="5000" b="1" dirty="0">
                <a:solidFill>
                  <a:srgbClr val="FFFFFF"/>
                </a:solidFill>
              </a:rPr>
              <a:t>Software Engineering &amp; Cloud Computing Usage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060D60-C1BD-40C2-ADC6-868F53E256A9}"/>
              </a:ext>
            </a:extLst>
          </p:cNvPr>
          <p:cNvSpPr txBox="1"/>
          <p:nvPr/>
        </p:nvSpPr>
        <p:spPr>
          <a:xfrm>
            <a:off x="932230" y="7440951"/>
            <a:ext cx="16005735" cy="435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600" dirty="0">
                <a:latin typeface="Arial" panose="020B0604020202020204" pitchFamily="34" charset="0"/>
                <a:ea typeface="Arial" panose="020B0604020202020204" pitchFamily="34" charset="0"/>
              </a:rPr>
              <a:t>Can principles from software engineering and concepts from cloud computing be applied to and aid in the development of a small project, specifically improving the use of the Revised Self-Report Assessment of Functional Visual Performance (R-SRAFVP)?  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2B3036-4959-4ADE-93F8-56AE6A4FC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113220"/>
              </p:ext>
            </p:extLst>
          </p:nvPr>
        </p:nvGraphicFramePr>
        <p:xfrm>
          <a:off x="932230" y="20531559"/>
          <a:ext cx="15961464" cy="1147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0732">
                  <a:extLst>
                    <a:ext uri="{9D8B030D-6E8A-4147-A177-3AD203B41FA5}">
                      <a16:colId xmlns:a16="http://schemas.microsoft.com/office/drawing/2014/main" val="614795276"/>
                    </a:ext>
                  </a:extLst>
                </a:gridCol>
                <a:gridCol w="7980732">
                  <a:extLst>
                    <a:ext uri="{9D8B030D-6E8A-4147-A177-3AD203B41FA5}">
                      <a16:colId xmlns:a16="http://schemas.microsoft.com/office/drawing/2014/main" val="4195179784"/>
                    </a:ext>
                  </a:extLst>
                </a:gridCol>
              </a:tblGrid>
              <a:tr h="1147207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3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Software Engineering Principles:</a:t>
                      </a:r>
                    </a:p>
                    <a:p>
                      <a:pPr marL="285750" marR="0" lvl="0" indent="-285750" algn="l" defTabSz="8635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Cases (w/ Reviews)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Requirements (w/ Reviews)</a:t>
                      </a:r>
                    </a:p>
                    <a:p>
                      <a:pPr marL="285750" marR="0" lvl="0" indent="-28575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Requirements Traceability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 / UX Design (w/ Reviews)</a:t>
                      </a:r>
                    </a:p>
                    <a:p>
                      <a:pPr marL="285750" marR="0" lvl="0" indent="-285750" algn="l" defTabSz="8635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Development (w/ Review)</a:t>
                      </a:r>
                    </a:p>
                    <a:p>
                      <a:pPr marL="285750" marR="0" lvl="0" indent="-285750" algn="l" defTabSz="8635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 (functional, non-functional)</a:t>
                      </a:r>
                    </a:p>
                    <a:p>
                      <a:pPr marL="285750" marR="0" lvl="0" indent="-285750" algn="l" defTabSz="8635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Deployment</a:t>
                      </a:r>
                    </a:p>
                    <a:p>
                      <a:pPr marL="285750" marR="0" lvl="0" indent="-285750" algn="l" defTabSz="8635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Feedback / Analysis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5138" indent="-28575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3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Cloud Computing Services:</a:t>
                      </a:r>
                    </a:p>
                    <a:p>
                      <a:pPr marL="465138" marR="0" lvl="0" indent="-285750" algn="l" defTabSz="8635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On-demand services</a:t>
                      </a:r>
                    </a:p>
                    <a:p>
                      <a:pPr marL="465138" marR="0" lvl="0" indent="-285750" algn="l" defTabSz="8635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Internet accessibility</a:t>
                      </a:r>
                    </a:p>
                    <a:p>
                      <a:pPr marL="465138" marR="0" lvl="0" indent="-285750" algn="l" defTabSz="8635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Measured services</a:t>
                      </a:r>
                    </a:p>
                    <a:p>
                      <a:pPr marL="465138" marR="0" lvl="0" indent="-285750" algn="l" defTabSz="8635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Managed services </a:t>
                      </a:r>
                    </a:p>
                    <a:p>
                      <a:pPr marL="465138" marR="0" lvl="0" indent="-285750" algn="l" defTabSz="8635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Cloud Computing Technical Usage:</a:t>
                      </a:r>
                    </a:p>
                    <a:p>
                      <a:pPr marL="465138" marR="0" lvl="0" indent="-285750" algn="l" defTabSz="8635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hosting</a:t>
                      </a:r>
                    </a:p>
                    <a:p>
                      <a:pPr marL="465138" marR="0" lvl="0" indent="-285750" algn="l" defTabSz="8635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Progressive Web Application (PWA)</a:t>
                      </a:r>
                    </a:p>
                    <a:p>
                      <a:pPr marL="465138" marR="0" lvl="0" indent="-285750" algn="l" defTabSz="8635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Online/offline use via service workers</a:t>
                      </a:r>
                    </a:p>
                    <a:p>
                      <a:pPr marL="465138" marR="0" lvl="0" indent="-285750" algn="l" defTabSz="8635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Cloud Security</a:t>
                      </a:r>
                    </a:p>
                    <a:p>
                      <a:pPr marL="465138" indent="-2857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Application security (authentication)</a:t>
                      </a:r>
                    </a:p>
                    <a:p>
                      <a:pPr marL="465138" indent="-2857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Reuse of existing accounts (ex: Google)</a:t>
                      </a:r>
                    </a:p>
                    <a:p>
                      <a:pPr marL="465138" indent="-2857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Cloud Database (no-SQL)</a:t>
                      </a:r>
                    </a:p>
                    <a:p>
                      <a:pPr marL="465138" indent="-2857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Cloud Metrics (analysis)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636578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4AD1BB0C-9653-45E4-8EAF-66CEF8328BAF}"/>
              </a:ext>
            </a:extLst>
          </p:cNvPr>
          <p:cNvGrpSpPr/>
          <p:nvPr/>
        </p:nvGrpSpPr>
        <p:grpSpPr>
          <a:xfrm>
            <a:off x="17402908" y="25571464"/>
            <a:ext cx="9146359" cy="5510125"/>
            <a:chOff x="17388801" y="24285004"/>
            <a:chExt cx="9146359" cy="5510125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E0BE986-1AF3-4A47-A5C9-3A02C5DD8030}"/>
                </a:ext>
              </a:extLst>
            </p:cNvPr>
            <p:cNvSpPr/>
            <p:nvPr/>
          </p:nvSpPr>
          <p:spPr>
            <a:xfrm>
              <a:off x="17391161" y="24308729"/>
              <a:ext cx="9143999" cy="5486400"/>
            </a:xfrm>
            <a:prstGeom prst="rect">
              <a:avLst/>
            </a:prstGeom>
            <a:noFill/>
            <a:ln w="28575">
              <a:solidFill>
                <a:srgbClr val="2643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3019B57-00F3-44F5-B6C9-DF85253DBE55}"/>
                </a:ext>
              </a:extLst>
            </p:cNvPr>
            <p:cNvSpPr/>
            <p:nvPr/>
          </p:nvSpPr>
          <p:spPr>
            <a:xfrm>
              <a:off x="17388801" y="24285004"/>
              <a:ext cx="9143995" cy="623854"/>
            </a:xfrm>
            <a:prstGeom prst="rect">
              <a:avLst/>
            </a:prstGeom>
            <a:solidFill>
              <a:srgbClr val="26439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Outcomes / Results?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D2B560E2-41FE-4A00-B2D3-0A61FF77BAA4}"/>
                </a:ext>
              </a:extLst>
            </p:cNvPr>
            <p:cNvGrpSpPr/>
            <p:nvPr/>
          </p:nvGrpSpPr>
          <p:grpSpPr>
            <a:xfrm>
              <a:off x="20186370" y="25301186"/>
              <a:ext cx="6192611" cy="1925645"/>
              <a:chOff x="2857702" y="648207"/>
              <a:chExt cx="6192611" cy="1925645"/>
            </a:xfrm>
          </p:grpSpPr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D1CD1CC1-CCA8-41D8-8E32-45E0F00BFB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7702" y="927932"/>
                <a:ext cx="6192610" cy="1645920"/>
              </a:xfrm>
              <a:prstGeom prst="rect">
                <a:avLst/>
              </a:prstGeom>
            </p:spPr>
          </p:pic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051C9CC-7A85-4F4F-A55D-CB9489E5A1C7}"/>
                  </a:ext>
                </a:extLst>
              </p:cNvPr>
              <p:cNvSpPr txBox="1"/>
              <p:nvPr/>
            </p:nvSpPr>
            <p:spPr>
              <a:xfrm>
                <a:off x="2857703" y="648207"/>
                <a:ext cx="6192610" cy="276999"/>
              </a:xfrm>
              <a:prstGeom prst="rect">
                <a:avLst/>
              </a:prstGeom>
              <a:solidFill>
                <a:srgbClr val="CCCCC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Where are users coming from?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BFABA1EB-AE0A-4A98-A776-061005DEFDCE}"/>
                </a:ext>
              </a:extLst>
            </p:cNvPr>
            <p:cNvGrpSpPr/>
            <p:nvPr/>
          </p:nvGrpSpPr>
          <p:grpSpPr>
            <a:xfrm>
              <a:off x="20186370" y="27395244"/>
              <a:ext cx="6248918" cy="1922919"/>
              <a:chOff x="2765819" y="2742265"/>
              <a:chExt cx="6248918" cy="1922919"/>
            </a:xfrm>
          </p:grpSpPr>
          <p:pic>
            <p:nvPicPr>
              <p:cNvPr id="119" name="Picture 118">
                <a:extLst>
                  <a:ext uri="{FF2B5EF4-FFF2-40B4-BE49-F238E27FC236}">
                    <a16:creationId xmlns:a16="http://schemas.microsoft.com/office/drawing/2014/main" id="{6DC8FE79-3499-46D6-A84D-FCB12B7DA3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5819" y="3019264"/>
                <a:ext cx="6248918" cy="1645920"/>
              </a:xfrm>
              <a:prstGeom prst="rect">
                <a:avLst/>
              </a:prstGeom>
            </p:spPr>
          </p:pic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A7EAE29-46D2-4929-950A-D0C80ABE628D}"/>
                  </a:ext>
                </a:extLst>
              </p:cNvPr>
              <p:cNvSpPr txBox="1"/>
              <p:nvPr/>
            </p:nvSpPr>
            <p:spPr>
              <a:xfrm>
                <a:off x="2765819" y="2742265"/>
                <a:ext cx="6248918" cy="276999"/>
              </a:xfrm>
              <a:prstGeom prst="rect">
                <a:avLst/>
              </a:prstGeom>
              <a:solidFill>
                <a:srgbClr val="CCCCC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What types of devices are hitting the site?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D7554F5D-400D-42D5-BCC4-E92786E109C3}"/>
                </a:ext>
              </a:extLst>
            </p:cNvPr>
            <p:cNvGrpSpPr/>
            <p:nvPr/>
          </p:nvGrpSpPr>
          <p:grpSpPr>
            <a:xfrm>
              <a:off x="17503101" y="26141128"/>
              <a:ext cx="2560320" cy="2167203"/>
              <a:chOff x="82550" y="1299232"/>
              <a:chExt cx="2560320" cy="2167203"/>
            </a:xfrm>
          </p:grpSpPr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B3A3B1E0-1041-49F6-875F-C0E027AF63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550" y="1576231"/>
                <a:ext cx="2560320" cy="1890204"/>
              </a:xfrm>
              <a:prstGeom prst="rect">
                <a:avLst/>
              </a:prstGeom>
            </p:spPr>
          </p:pic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5491B6B-14F0-4755-B227-5276D3469268}"/>
                  </a:ext>
                </a:extLst>
              </p:cNvPr>
              <p:cNvSpPr txBox="1"/>
              <p:nvPr/>
            </p:nvSpPr>
            <p:spPr>
              <a:xfrm>
                <a:off x="93688" y="1299232"/>
                <a:ext cx="2549182" cy="276999"/>
              </a:xfrm>
              <a:prstGeom prst="rect">
                <a:avLst/>
              </a:prstGeom>
              <a:solidFill>
                <a:srgbClr val="CCCCC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How many users?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19DAF97-0A4A-43F7-BEE8-DD771B5F86BA}"/>
              </a:ext>
            </a:extLst>
          </p:cNvPr>
          <p:cNvGrpSpPr/>
          <p:nvPr/>
        </p:nvGrpSpPr>
        <p:grpSpPr>
          <a:xfrm>
            <a:off x="17379359" y="12294367"/>
            <a:ext cx="9146359" cy="5692570"/>
            <a:chOff x="17518577" y="10845400"/>
            <a:chExt cx="9146359" cy="569257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2F67180-964E-4FF9-BABE-24E91BE0B4F2}"/>
                </a:ext>
              </a:extLst>
            </p:cNvPr>
            <p:cNvSpPr/>
            <p:nvPr/>
          </p:nvSpPr>
          <p:spPr>
            <a:xfrm>
              <a:off x="17520937" y="10869137"/>
              <a:ext cx="9143999" cy="5668833"/>
            </a:xfrm>
            <a:prstGeom prst="rect">
              <a:avLst/>
            </a:prstGeom>
            <a:noFill/>
            <a:ln w="28575">
              <a:solidFill>
                <a:srgbClr val="2643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056DFF0-A149-4951-935E-D516CC29DED1}"/>
                </a:ext>
              </a:extLst>
            </p:cNvPr>
            <p:cNvSpPr/>
            <p:nvPr/>
          </p:nvSpPr>
          <p:spPr>
            <a:xfrm>
              <a:off x="17518577" y="10845400"/>
              <a:ext cx="9143995" cy="624258"/>
            </a:xfrm>
            <a:prstGeom prst="rect">
              <a:avLst/>
            </a:prstGeom>
            <a:solidFill>
              <a:srgbClr val="26439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What are the current assessment methods?</a:t>
              </a:r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2730D358-3CEA-42FE-B52A-19B659153C3F}"/>
                </a:ext>
              </a:extLst>
            </p:cNvPr>
            <p:cNvGrpSpPr/>
            <p:nvPr/>
          </p:nvGrpSpPr>
          <p:grpSpPr>
            <a:xfrm>
              <a:off x="21115954" y="11558416"/>
              <a:ext cx="2814768" cy="4373416"/>
              <a:chOff x="5098310" y="597438"/>
              <a:chExt cx="2286000" cy="3549547"/>
            </a:xfrm>
          </p:grpSpPr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CB30EC28-142A-4645-B9B1-E7E2B2AECB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98310" y="907222"/>
                <a:ext cx="2286000" cy="3239763"/>
              </a:xfrm>
              <a:prstGeom prst="rect">
                <a:avLst/>
              </a:prstGeom>
              <a:ln w="19050">
                <a:solidFill>
                  <a:srgbClr val="264391"/>
                </a:solidFill>
              </a:ln>
            </p:spPr>
          </p:pic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2E4AE4C-B4F7-4E6F-A49A-0E6C60AA40D1}"/>
                  </a:ext>
                </a:extLst>
              </p:cNvPr>
              <p:cNvSpPr txBox="1"/>
              <p:nvPr/>
            </p:nvSpPr>
            <p:spPr>
              <a:xfrm>
                <a:off x="5098310" y="597438"/>
                <a:ext cx="2286000" cy="287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dirty="0"/>
                  <a:t>Spreadsheet version</a:t>
                </a:r>
                <a:r>
                  <a:rPr lang="en-US" sz="1700" baseline="30000" dirty="0"/>
                  <a:t>(2)</a:t>
                </a:r>
                <a:endParaRPr lang="en-US" sz="1700" dirty="0"/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9F20A484-7347-40A8-BDFD-670FC6581C15}"/>
                </a:ext>
              </a:extLst>
            </p:cNvPr>
            <p:cNvGrpSpPr/>
            <p:nvPr/>
          </p:nvGrpSpPr>
          <p:grpSpPr>
            <a:xfrm>
              <a:off x="24056649" y="11558416"/>
              <a:ext cx="2494976" cy="3887564"/>
              <a:chOff x="6685183" y="704639"/>
              <a:chExt cx="2286000" cy="3559640"/>
            </a:xfrm>
          </p:grpSpPr>
          <p:pic>
            <p:nvPicPr>
              <p:cNvPr id="169" name="Picture 168">
                <a:extLst>
                  <a:ext uri="{FF2B5EF4-FFF2-40B4-BE49-F238E27FC236}">
                    <a16:creationId xmlns:a16="http://schemas.microsoft.com/office/drawing/2014/main" id="{157B1D60-E533-48E0-8267-A1B52267FB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85183" y="1012416"/>
                <a:ext cx="2286000" cy="3251863"/>
              </a:xfrm>
              <a:prstGeom prst="rect">
                <a:avLst/>
              </a:prstGeom>
            </p:spPr>
          </p:pic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32A81E27-4109-4118-A5CA-6C3A9D1DC76F}"/>
                  </a:ext>
                </a:extLst>
              </p:cNvPr>
              <p:cNvSpPr txBox="1"/>
              <p:nvPr/>
            </p:nvSpPr>
            <p:spPr>
              <a:xfrm>
                <a:off x="6696234" y="704639"/>
                <a:ext cx="2263897" cy="324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dirty="0"/>
                  <a:t>R-SRAFVP App</a:t>
                </a:r>
                <a:r>
                  <a:rPr lang="en-US" sz="1700" baseline="30000" dirty="0"/>
                  <a:t>(3)</a:t>
                </a:r>
                <a:endParaRPr lang="en-US" sz="1700" dirty="0"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418B716B-7C7F-464D-97B2-44DF50D97A02}"/>
                </a:ext>
              </a:extLst>
            </p:cNvPr>
            <p:cNvGrpSpPr/>
            <p:nvPr/>
          </p:nvGrpSpPr>
          <p:grpSpPr>
            <a:xfrm>
              <a:off x="17600646" y="11558416"/>
              <a:ext cx="3389380" cy="4474770"/>
              <a:chOff x="172817" y="704639"/>
              <a:chExt cx="3027462" cy="3996954"/>
            </a:xfrm>
          </p:grpSpPr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D1F01784-9632-48E5-85D1-5A842E5F86C6}"/>
                  </a:ext>
                </a:extLst>
              </p:cNvPr>
              <p:cNvSpPr/>
              <p:nvPr/>
            </p:nvSpPr>
            <p:spPr>
              <a:xfrm>
                <a:off x="172817" y="1012416"/>
                <a:ext cx="3027462" cy="36891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643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3" name="Picture 172">
                <a:extLst>
                  <a:ext uri="{FF2B5EF4-FFF2-40B4-BE49-F238E27FC236}">
                    <a16:creationId xmlns:a16="http://schemas.microsoft.com/office/drawing/2014/main" id="{4B4F8FC3-036B-4F9A-9379-3ECC86BFAD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3063" y="1102701"/>
                <a:ext cx="2286000" cy="2929888"/>
              </a:xfrm>
              <a:prstGeom prst="rect">
                <a:avLst/>
              </a:prstGeom>
            </p:spPr>
          </p:pic>
          <p:pic>
            <p:nvPicPr>
              <p:cNvPr id="174" name="Picture 173">
                <a:extLst>
                  <a:ext uri="{FF2B5EF4-FFF2-40B4-BE49-F238E27FC236}">
                    <a16:creationId xmlns:a16="http://schemas.microsoft.com/office/drawing/2014/main" id="{E74CC645-9912-42DF-B46C-08214302CF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1142" y="1872314"/>
                <a:ext cx="2286000" cy="2778614"/>
              </a:xfrm>
              <a:prstGeom prst="rect">
                <a:avLst/>
              </a:prstGeom>
            </p:spPr>
          </p:pic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C712DEBC-E330-4A97-AC02-20FFF70A6CB4}"/>
                  </a:ext>
                </a:extLst>
              </p:cNvPr>
              <p:cNvSpPr txBox="1"/>
              <p:nvPr/>
            </p:nvSpPr>
            <p:spPr>
              <a:xfrm>
                <a:off x="172817" y="704639"/>
                <a:ext cx="3027462" cy="316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dirty="0"/>
                  <a:t>Word processor/ PDF version</a:t>
                </a:r>
                <a:r>
                  <a:rPr lang="en-US" sz="1700" baseline="30000" dirty="0"/>
                  <a:t>(2)</a:t>
                </a: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5C369D7-273E-4AA6-9650-DF429461A07F}"/>
                </a:ext>
              </a:extLst>
            </p:cNvPr>
            <p:cNvSpPr txBox="1"/>
            <p:nvPr/>
          </p:nvSpPr>
          <p:spPr>
            <a:xfrm>
              <a:off x="17573515" y="16235637"/>
              <a:ext cx="90309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4144" indent="-284144"/>
              <a:r>
                <a:rPr lang="en-US" sz="900" dirty="0"/>
                <a:t>(3) Mohiuddin, Omar. “R-SRAFVP App.” </a:t>
              </a:r>
              <a:r>
                <a:rPr lang="en-US" sz="900" i="1" dirty="0"/>
                <a:t>Open as App - Instantly Open Your Data as an App</a:t>
              </a:r>
              <a:r>
                <a:rPr lang="en-US" sz="900" dirty="0"/>
                <a:t>, https://www.openasapp.net/portal#!/client/app/ed9f4600-e824-4447-8d3f-5a550bf5c601.   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F09972D-6530-4E8E-AFDA-1B0E422DA84B}"/>
              </a:ext>
            </a:extLst>
          </p:cNvPr>
          <p:cNvGrpSpPr/>
          <p:nvPr/>
        </p:nvGrpSpPr>
        <p:grpSpPr>
          <a:xfrm>
            <a:off x="17379359" y="5758202"/>
            <a:ext cx="9146359" cy="5404848"/>
            <a:chOff x="17404277" y="5849642"/>
            <a:chExt cx="9146359" cy="540484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24ABE3C-647D-4457-B132-2575346F7E4B}"/>
                </a:ext>
              </a:extLst>
            </p:cNvPr>
            <p:cNvSpPr/>
            <p:nvPr/>
          </p:nvSpPr>
          <p:spPr>
            <a:xfrm>
              <a:off x="17406637" y="5873367"/>
              <a:ext cx="9143999" cy="5381123"/>
            </a:xfrm>
            <a:prstGeom prst="rect">
              <a:avLst/>
            </a:prstGeom>
            <a:noFill/>
            <a:ln w="28575">
              <a:solidFill>
                <a:srgbClr val="2643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83A898-D12F-4082-AB51-2A00A6B93438}"/>
                </a:ext>
              </a:extLst>
            </p:cNvPr>
            <p:cNvSpPr/>
            <p:nvPr/>
          </p:nvSpPr>
          <p:spPr>
            <a:xfrm>
              <a:off x="17404277" y="5849642"/>
              <a:ext cx="9143995" cy="623854"/>
            </a:xfrm>
            <a:prstGeom prst="rect">
              <a:avLst/>
            </a:prstGeom>
            <a:solidFill>
              <a:srgbClr val="26439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Why is this assessment important?</a:t>
              </a: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E71C7C51-905B-4C13-B1C1-B47C5D55E8CD}"/>
                </a:ext>
              </a:extLst>
            </p:cNvPr>
            <p:cNvGrpSpPr/>
            <p:nvPr/>
          </p:nvGrpSpPr>
          <p:grpSpPr>
            <a:xfrm>
              <a:off x="17518577" y="6651486"/>
              <a:ext cx="8902274" cy="4162900"/>
              <a:chOff x="165526" y="557949"/>
              <a:chExt cx="8902274" cy="4162900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FC27C4A2-B6AE-4666-83E7-487507DB6DE7}"/>
                  </a:ext>
                </a:extLst>
              </p:cNvPr>
              <p:cNvGrpSpPr/>
              <p:nvPr/>
            </p:nvGrpSpPr>
            <p:grpSpPr>
              <a:xfrm>
                <a:off x="5753100" y="912776"/>
                <a:ext cx="3188879" cy="3700704"/>
                <a:chOff x="5753100" y="819589"/>
                <a:chExt cx="3188879" cy="3700704"/>
              </a:xfrm>
            </p:grpSpPr>
            <p:sp>
              <p:nvSpPr>
                <p:cNvPr id="150" name="Rectangle: Rounded Corners 149">
                  <a:extLst>
                    <a:ext uri="{FF2B5EF4-FFF2-40B4-BE49-F238E27FC236}">
                      <a16:creationId xmlns:a16="http://schemas.microsoft.com/office/drawing/2014/main" id="{BFC9D8BD-4BAC-41D5-99EE-67EE45C343B4}"/>
                    </a:ext>
                  </a:extLst>
                </p:cNvPr>
                <p:cNvSpPr/>
                <p:nvPr/>
              </p:nvSpPr>
              <p:spPr>
                <a:xfrm>
                  <a:off x="5753100" y="819589"/>
                  <a:ext cx="1508052" cy="637953"/>
                </a:xfrm>
                <a:prstGeom prst="round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bg1"/>
                      </a:solidFill>
                    </a:rPr>
                    <a:t>Health </a:t>
                  </a:r>
                  <a:r>
                    <a:rPr lang="en-US" sz="1600" dirty="0" err="1">
                      <a:solidFill>
                        <a:schemeClr val="bg1"/>
                      </a:solidFill>
                    </a:rPr>
                    <a:t>Mgmt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1" name="Rectangle: Rounded Corners 150">
                  <a:extLst>
                    <a:ext uri="{FF2B5EF4-FFF2-40B4-BE49-F238E27FC236}">
                      <a16:creationId xmlns:a16="http://schemas.microsoft.com/office/drawing/2014/main" id="{2EE71541-C4D8-4C12-8A51-FB968DE8D16A}"/>
                    </a:ext>
                  </a:extLst>
                </p:cNvPr>
                <p:cNvSpPr/>
                <p:nvPr/>
              </p:nvSpPr>
              <p:spPr>
                <a:xfrm>
                  <a:off x="5753100" y="1537336"/>
                  <a:ext cx="1508052" cy="63795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Personal</a:t>
                  </a:r>
                </a:p>
                <a:p>
                  <a:pPr algn="ctr"/>
                  <a:r>
                    <a:rPr lang="en-US" sz="1600" dirty="0"/>
                    <a:t>Grooming</a:t>
                  </a:r>
                </a:p>
              </p:txBody>
            </p:sp>
            <p:sp>
              <p:nvSpPr>
                <p:cNvPr id="152" name="Rectangle: Rounded Corners 151">
                  <a:extLst>
                    <a:ext uri="{FF2B5EF4-FFF2-40B4-BE49-F238E27FC236}">
                      <a16:creationId xmlns:a16="http://schemas.microsoft.com/office/drawing/2014/main" id="{D325A5F6-7CB9-493D-8ADD-4184E4177FDB}"/>
                    </a:ext>
                  </a:extLst>
                </p:cNvPr>
                <p:cNvSpPr/>
                <p:nvPr/>
              </p:nvSpPr>
              <p:spPr>
                <a:xfrm>
                  <a:off x="5753100" y="2255083"/>
                  <a:ext cx="1508052" cy="637953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Meal Prep</a:t>
                  </a:r>
                </a:p>
              </p:txBody>
            </p:sp>
            <p:sp>
              <p:nvSpPr>
                <p:cNvPr id="153" name="Rectangle: Rounded Corners 152">
                  <a:extLst>
                    <a:ext uri="{FF2B5EF4-FFF2-40B4-BE49-F238E27FC236}">
                      <a16:creationId xmlns:a16="http://schemas.microsoft.com/office/drawing/2014/main" id="{F07948E0-B92D-4028-A7FA-BB02540F34EC}"/>
                    </a:ext>
                  </a:extLst>
                </p:cNvPr>
                <p:cNvSpPr/>
                <p:nvPr/>
              </p:nvSpPr>
              <p:spPr>
                <a:xfrm>
                  <a:off x="5753100" y="2972363"/>
                  <a:ext cx="1508052" cy="637953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Laundry Prep</a:t>
                  </a:r>
                </a:p>
              </p:txBody>
            </p:sp>
            <p:sp>
              <p:nvSpPr>
                <p:cNvPr id="154" name="Rectangle: Rounded Corners 153">
                  <a:extLst>
                    <a:ext uri="{FF2B5EF4-FFF2-40B4-BE49-F238E27FC236}">
                      <a16:creationId xmlns:a16="http://schemas.microsoft.com/office/drawing/2014/main" id="{5924CD06-4AC4-4B49-B5B6-B118CC15E130}"/>
                    </a:ext>
                  </a:extLst>
                </p:cNvPr>
                <p:cNvSpPr/>
                <p:nvPr/>
              </p:nvSpPr>
              <p:spPr>
                <a:xfrm>
                  <a:off x="7433927" y="2972830"/>
                  <a:ext cx="1508052" cy="637953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Financial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Mgmt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Rectangle: Rounded Corners 154">
                  <a:extLst>
                    <a:ext uri="{FF2B5EF4-FFF2-40B4-BE49-F238E27FC236}">
                      <a16:creationId xmlns:a16="http://schemas.microsoft.com/office/drawing/2014/main" id="{69471BFE-9FA4-4736-97DD-53AD883EA464}"/>
                    </a:ext>
                  </a:extLst>
                </p:cNvPr>
                <p:cNvSpPr/>
                <p:nvPr/>
              </p:nvSpPr>
              <p:spPr>
                <a:xfrm>
                  <a:off x="7433927" y="2255083"/>
                  <a:ext cx="1508052" cy="637953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Use the Phone</a:t>
                  </a:r>
                </a:p>
              </p:txBody>
            </p:sp>
            <p:sp>
              <p:nvSpPr>
                <p:cNvPr id="156" name="Rectangle: Rounded Corners 155">
                  <a:extLst>
                    <a:ext uri="{FF2B5EF4-FFF2-40B4-BE49-F238E27FC236}">
                      <a16:creationId xmlns:a16="http://schemas.microsoft.com/office/drawing/2014/main" id="{223FE6FB-78A7-46FA-8E12-F05511CFE0D5}"/>
                    </a:ext>
                  </a:extLst>
                </p:cNvPr>
                <p:cNvSpPr/>
                <p:nvPr/>
              </p:nvSpPr>
              <p:spPr>
                <a:xfrm>
                  <a:off x="7407347" y="819589"/>
                  <a:ext cx="1508052" cy="637953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Reading as Activity</a:t>
                  </a:r>
                </a:p>
              </p:txBody>
            </p:sp>
            <p:sp>
              <p:nvSpPr>
                <p:cNvPr id="157" name="Rectangle: Rounded Corners 156">
                  <a:extLst>
                    <a:ext uri="{FF2B5EF4-FFF2-40B4-BE49-F238E27FC236}">
                      <a16:creationId xmlns:a16="http://schemas.microsoft.com/office/drawing/2014/main" id="{DAE73A7B-55EF-4A5F-9C08-58E2601DB00F}"/>
                    </a:ext>
                  </a:extLst>
                </p:cNvPr>
                <p:cNvSpPr/>
                <p:nvPr/>
              </p:nvSpPr>
              <p:spPr>
                <a:xfrm>
                  <a:off x="7407347" y="1537336"/>
                  <a:ext cx="1508052" cy="637953"/>
                </a:xfrm>
                <a:prstGeom prst="round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bg1"/>
                      </a:solidFill>
                    </a:rPr>
                    <a:t>Writing as Activity</a:t>
                  </a:r>
                </a:p>
              </p:txBody>
            </p:sp>
            <p:sp>
              <p:nvSpPr>
                <p:cNvPr id="158" name="Rectangle: Rounded Corners 157">
                  <a:extLst>
                    <a:ext uri="{FF2B5EF4-FFF2-40B4-BE49-F238E27FC236}">
                      <a16:creationId xmlns:a16="http://schemas.microsoft.com/office/drawing/2014/main" id="{0D0060EB-CC79-47D8-94E6-11520918FE17}"/>
                    </a:ext>
                  </a:extLst>
                </p:cNvPr>
                <p:cNvSpPr/>
                <p:nvPr/>
              </p:nvSpPr>
              <p:spPr>
                <a:xfrm>
                  <a:off x="7433927" y="3690578"/>
                  <a:ext cx="1508052" cy="82971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bg1"/>
                      </a:solidFill>
                    </a:rPr>
                    <a:t>Personal Mobility / Judgement</a:t>
                  </a:r>
                </a:p>
              </p:txBody>
            </p:sp>
            <p:sp>
              <p:nvSpPr>
                <p:cNvPr id="159" name="Rectangle: Rounded Corners 158">
                  <a:extLst>
                    <a:ext uri="{FF2B5EF4-FFF2-40B4-BE49-F238E27FC236}">
                      <a16:creationId xmlns:a16="http://schemas.microsoft.com/office/drawing/2014/main" id="{49D141E5-06F5-4420-B51C-8FA7578417F4}"/>
                    </a:ext>
                  </a:extLst>
                </p:cNvPr>
                <p:cNvSpPr/>
                <p:nvPr/>
              </p:nvSpPr>
              <p:spPr>
                <a:xfrm>
                  <a:off x="5753100" y="3690578"/>
                  <a:ext cx="1508052" cy="829715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bg1"/>
                      </a:solidFill>
                    </a:rPr>
                    <a:t>Personal </a:t>
                  </a:r>
                  <a:r>
                    <a:rPr lang="en-US" sz="1600" dirty="0" err="1">
                      <a:solidFill>
                        <a:schemeClr val="bg1"/>
                      </a:solidFill>
                    </a:rPr>
                    <a:t>Perference</a:t>
                  </a:r>
                  <a:r>
                    <a:rPr lang="en-US" sz="1600" dirty="0">
                      <a:solidFill>
                        <a:schemeClr val="bg1"/>
                      </a:solidFill>
                    </a:rPr>
                    <a:t> Activities</a:t>
                  </a:r>
                </a:p>
              </p:txBody>
            </p:sp>
          </p:grpSp>
          <p:sp>
            <p:nvSpPr>
              <p:cNvPr id="130" name="Left Brace 129">
                <a:extLst>
                  <a:ext uri="{FF2B5EF4-FFF2-40B4-BE49-F238E27FC236}">
                    <a16:creationId xmlns:a16="http://schemas.microsoft.com/office/drawing/2014/main" id="{8F743902-8110-4484-B5A9-4A6CDF751B09}"/>
                  </a:ext>
                </a:extLst>
              </p:cNvPr>
              <p:cNvSpPr/>
              <p:nvPr/>
            </p:nvSpPr>
            <p:spPr>
              <a:xfrm>
                <a:off x="5422605" y="829335"/>
                <a:ext cx="330495" cy="3891514"/>
              </a:xfrm>
              <a:prstGeom prst="leftBrace">
                <a:avLst>
                  <a:gd name="adj1" fmla="val 8333"/>
                  <a:gd name="adj2" fmla="val 71127"/>
                </a:avLst>
              </a:prstGeom>
              <a:ln w="19050">
                <a:solidFill>
                  <a:srgbClr val="2643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93F4381-E6F1-4B60-AD2C-1DC2D852DF4F}"/>
                  </a:ext>
                </a:extLst>
              </p:cNvPr>
              <p:cNvSpPr txBox="1"/>
              <p:nvPr/>
            </p:nvSpPr>
            <p:spPr>
              <a:xfrm>
                <a:off x="3698353" y="3011444"/>
                <a:ext cx="18793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How well does the patient do?</a:t>
                </a:r>
              </a:p>
            </p:txBody>
          </p: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259F3A0D-C8F3-4388-8E45-CA2908E95668}"/>
                  </a:ext>
                </a:extLst>
              </p:cNvPr>
              <p:cNvGrpSpPr/>
              <p:nvPr/>
            </p:nvGrpSpPr>
            <p:grpSpPr>
              <a:xfrm>
                <a:off x="165526" y="1058004"/>
                <a:ext cx="3602832" cy="3027492"/>
                <a:chOff x="165526" y="1346247"/>
                <a:chExt cx="3602832" cy="3027492"/>
              </a:xfrm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3B0F8ADE-10D8-4B0A-8DD2-A94B0875DE0B}"/>
                    </a:ext>
                  </a:extLst>
                </p:cNvPr>
                <p:cNvGrpSpPr/>
                <p:nvPr/>
              </p:nvGrpSpPr>
              <p:grpSpPr>
                <a:xfrm>
                  <a:off x="165526" y="1346247"/>
                  <a:ext cx="3272338" cy="3027492"/>
                  <a:chOff x="202020" y="1277041"/>
                  <a:chExt cx="3272338" cy="3027492"/>
                </a:xfrm>
              </p:grpSpPr>
              <p:grpSp>
                <p:nvGrpSpPr>
                  <p:cNvPr id="138" name="Group 137">
                    <a:extLst>
                      <a:ext uri="{FF2B5EF4-FFF2-40B4-BE49-F238E27FC236}">
                        <a16:creationId xmlns:a16="http://schemas.microsoft.com/office/drawing/2014/main" id="{E8885351-2BF5-4FB2-AAD0-39C12DF378A2}"/>
                      </a:ext>
                    </a:extLst>
                  </p:cNvPr>
                  <p:cNvGrpSpPr/>
                  <p:nvPr/>
                </p:nvGrpSpPr>
                <p:grpSpPr>
                  <a:xfrm>
                    <a:off x="1882848" y="2826824"/>
                    <a:ext cx="1591510" cy="1465719"/>
                    <a:chOff x="2019061" y="2658310"/>
                    <a:chExt cx="1591510" cy="1465719"/>
                  </a:xfrm>
                </p:grpSpPr>
                <p:pic>
                  <p:nvPicPr>
                    <p:cNvPr id="148" name="Picture 147" descr="A picture containing text, night sky&#10;&#10;Description automatically generated">
                      <a:extLst>
                        <a:ext uri="{FF2B5EF4-FFF2-40B4-BE49-F238E27FC236}">
                          <a16:creationId xmlns:a16="http://schemas.microsoft.com/office/drawing/2014/main" id="{6FE9A498-1690-41B2-B48B-B63F971054A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2019062" y="2658310"/>
                      <a:ext cx="1591509" cy="118872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49" name="TextBox 148">
                      <a:extLst>
                        <a:ext uri="{FF2B5EF4-FFF2-40B4-BE49-F238E27FC236}">
                          <a16:creationId xmlns:a16="http://schemas.microsoft.com/office/drawing/2014/main" id="{666C0773-0476-4F1B-8713-8DD6CCC86A4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19061" y="3847030"/>
                      <a:ext cx="159150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/>
                        <a:t>Glaucoma</a:t>
                      </a:r>
                    </a:p>
                  </p:txBody>
                </p:sp>
              </p:grpSp>
              <p:grpSp>
                <p:nvGrpSpPr>
                  <p:cNvPr id="139" name="Group 138">
                    <a:extLst>
                      <a:ext uri="{FF2B5EF4-FFF2-40B4-BE49-F238E27FC236}">
                        <a16:creationId xmlns:a16="http://schemas.microsoft.com/office/drawing/2014/main" id="{E6065BFA-B1EA-42E5-A8E4-06D103C36ABD}"/>
                      </a:ext>
                    </a:extLst>
                  </p:cNvPr>
                  <p:cNvGrpSpPr/>
                  <p:nvPr/>
                </p:nvGrpSpPr>
                <p:grpSpPr>
                  <a:xfrm>
                    <a:off x="1882846" y="1277041"/>
                    <a:ext cx="1591510" cy="1465719"/>
                    <a:chOff x="2996373" y="616301"/>
                    <a:chExt cx="1591510" cy="1465719"/>
                  </a:xfrm>
                </p:grpSpPr>
                <p:pic>
                  <p:nvPicPr>
                    <p:cNvPr id="146" name="Picture 145" descr="A picture containing outdoor, way&#10;&#10;Description automatically generated">
                      <a:extLst>
                        <a:ext uri="{FF2B5EF4-FFF2-40B4-BE49-F238E27FC236}">
                          <a16:creationId xmlns:a16="http://schemas.microsoft.com/office/drawing/2014/main" id="{28B30A73-20A3-41AA-84F3-7BFFB26EE6C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2996374" y="616301"/>
                      <a:ext cx="1591509" cy="118872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47" name="TextBox 146">
                      <a:extLst>
                        <a:ext uri="{FF2B5EF4-FFF2-40B4-BE49-F238E27FC236}">
                          <a16:creationId xmlns:a16="http://schemas.microsoft.com/office/drawing/2014/main" id="{E0BE2E7D-3F70-4D2F-8E40-1DC2D39FDE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96373" y="1805021"/>
                      <a:ext cx="159150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/>
                        <a:t>Diabetic Retinopathy</a:t>
                      </a:r>
                    </a:p>
                  </p:txBody>
                </p:sp>
              </p:grpSp>
              <p:grpSp>
                <p:nvGrpSpPr>
                  <p:cNvPr id="140" name="Group 139">
                    <a:extLst>
                      <a:ext uri="{FF2B5EF4-FFF2-40B4-BE49-F238E27FC236}">
                        <a16:creationId xmlns:a16="http://schemas.microsoft.com/office/drawing/2014/main" id="{65DF28DB-4A96-4074-A59D-292D8AA7A0DC}"/>
                      </a:ext>
                    </a:extLst>
                  </p:cNvPr>
                  <p:cNvGrpSpPr/>
                  <p:nvPr/>
                </p:nvGrpSpPr>
                <p:grpSpPr>
                  <a:xfrm>
                    <a:off x="202022" y="2838814"/>
                    <a:ext cx="1591509" cy="1465719"/>
                    <a:chOff x="450166" y="2534872"/>
                    <a:chExt cx="1591509" cy="1465719"/>
                  </a:xfrm>
                </p:grpSpPr>
                <p:pic>
                  <p:nvPicPr>
                    <p:cNvPr id="144" name="Picture 143" descr="Text&#10;&#10;Description automatically generated">
                      <a:extLst>
                        <a:ext uri="{FF2B5EF4-FFF2-40B4-BE49-F238E27FC236}">
                          <a16:creationId xmlns:a16="http://schemas.microsoft.com/office/drawing/2014/main" id="{7C016272-FB66-4501-98A0-4BCA1F1266C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450166" y="2534872"/>
                      <a:ext cx="1591509" cy="118872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50DCD067-86AA-463D-8128-0C787397F8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0166" y="3723592"/>
                      <a:ext cx="159150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/>
                        <a:t>Cataracts</a:t>
                      </a:r>
                    </a:p>
                  </p:txBody>
                </p:sp>
              </p:grpSp>
              <p:grpSp>
                <p:nvGrpSpPr>
                  <p:cNvPr id="141" name="Group 140">
                    <a:extLst>
                      <a:ext uri="{FF2B5EF4-FFF2-40B4-BE49-F238E27FC236}">
                        <a16:creationId xmlns:a16="http://schemas.microsoft.com/office/drawing/2014/main" id="{95B84269-94C9-4099-8BC1-80F8D7C777D1}"/>
                      </a:ext>
                    </a:extLst>
                  </p:cNvPr>
                  <p:cNvGrpSpPr/>
                  <p:nvPr/>
                </p:nvGrpSpPr>
                <p:grpSpPr>
                  <a:xfrm>
                    <a:off x="202020" y="1277041"/>
                    <a:ext cx="1591512" cy="1465719"/>
                    <a:chOff x="82547" y="882523"/>
                    <a:chExt cx="1591512" cy="1465719"/>
                  </a:xfrm>
                </p:grpSpPr>
                <p:pic>
                  <p:nvPicPr>
                    <p:cNvPr id="142" name="Picture 141" descr="A picture containing outdoor, road, way, sidewalk&#10;&#10;Description automatically generated">
                      <a:extLst>
                        <a:ext uri="{FF2B5EF4-FFF2-40B4-BE49-F238E27FC236}">
                          <a16:creationId xmlns:a16="http://schemas.microsoft.com/office/drawing/2014/main" id="{0C91FE9A-EA9F-45C9-8C30-C231EF91A2C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82550" y="882523"/>
                      <a:ext cx="1591509" cy="118872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43" name="TextBox 142">
                      <a:extLst>
                        <a:ext uri="{FF2B5EF4-FFF2-40B4-BE49-F238E27FC236}">
                          <a16:creationId xmlns:a16="http://schemas.microsoft.com/office/drawing/2014/main" id="{5B5ECFB9-1DFF-4373-AB40-C0DEF1BBBB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547" y="2071243"/>
                      <a:ext cx="159150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/>
                        <a:t>Age Macular Degen.</a:t>
                      </a:r>
                    </a:p>
                  </p:txBody>
                </p:sp>
              </p:grpSp>
            </p:grpSp>
            <p:sp>
              <p:nvSpPr>
                <p:cNvPr id="137" name="Left Brace 136">
                  <a:extLst>
                    <a:ext uri="{FF2B5EF4-FFF2-40B4-BE49-F238E27FC236}">
                      <a16:creationId xmlns:a16="http://schemas.microsoft.com/office/drawing/2014/main" id="{C338D274-1B14-4CC5-80E3-55003E44236F}"/>
                    </a:ext>
                  </a:extLst>
                </p:cNvPr>
                <p:cNvSpPr/>
                <p:nvPr/>
              </p:nvSpPr>
              <p:spPr>
                <a:xfrm flipH="1">
                  <a:off x="3437863" y="1382778"/>
                  <a:ext cx="330495" cy="2954430"/>
                </a:xfrm>
                <a:prstGeom prst="leftBrace">
                  <a:avLst>
                    <a:gd name="adj1" fmla="val 8333"/>
                    <a:gd name="adj2" fmla="val 25790"/>
                  </a:avLst>
                </a:prstGeom>
                <a:ln w="19050">
                  <a:solidFill>
                    <a:srgbClr val="2643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ADC65BC-066E-4BE7-ACD6-F02DCBBB3954}"/>
                  </a:ext>
                </a:extLst>
              </p:cNvPr>
              <p:cNvSpPr txBox="1"/>
              <p:nvPr/>
            </p:nvSpPr>
            <p:spPr>
              <a:xfrm>
                <a:off x="3619415" y="1010882"/>
                <a:ext cx="18793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What condition does the patient have?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6CDB8BA-C386-462D-89F7-A33F0BEB4AB7}"/>
                  </a:ext>
                </a:extLst>
              </p:cNvPr>
              <p:cNvSpPr txBox="1"/>
              <p:nvPr/>
            </p:nvSpPr>
            <p:spPr>
              <a:xfrm>
                <a:off x="5753100" y="557949"/>
                <a:ext cx="3314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Assessment categories</a:t>
                </a:r>
                <a:r>
                  <a:rPr lang="en-US" sz="1600" baseline="30000" dirty="0"/>
                  <a:t>(2)</a:t>
                </a:r>
                <a:endParaRPr lang="en-US" sz="1600" dirty="0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8AB6704E-5CF8-40EC-8D26-BC38CC84B039}"/>
                  </a:ext>
                </a:extLst>
              </p:cNvPr>
              <p:cNvSpPr txBox="1"/>
              <p:nvPr/>
            </p:nvSpPr>
            <p:spPr>
              <a:xfrm>
                <a:off x="165526" y="719446"/>
                <a:ext cx="32723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Example Eye Conditions</a:t>
                </a:r>
                <a:r>
                  <a:rPr lang="en-US" sz="1600" baseline="30000" dirty="0"/>
                  <a:t>(1)</a:t>
                </a:r>
                <a:endParaRPr lang="en-US" sz="1600" dirty="0"/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E441C37-D4FA-425A-B08E-B2D2C0B68263}"/>
                </a:ext>
              </a:extLst>
            </p:cNvPr>
            <p:cNvSpPr txBox="1"/>
            <p:nvPr/>
          </p:nvSpPr>
          <p:spPr>
            <a:xfrm>
              <a:off x="17485528" y="10847970"/>
              <a:ext cx="9030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584" indent="-228584">
                <a:buSzPts val="800"/>
                <a:buAutoNum type="arabicParenBoth"/>
              </a:pPr>
              <a:r>
                <a:rPr lang="en-US" sz="900" dirty="0"/>
                <a:t>Hedlich, Chris. “Eye Condition Examples”.  2017.  JPG.</a:t>
              </a:r>
            </a:p>
            <a:p>
              <a:pPr marL="228584" indent="-228584">
                <a:buSzPts val="800"/>
                <a:buFontTx/>
                <a:buAutoNum type="arabicParenBoth"/>
              </a:pPr>
              <a:r>
                <a:rPr lang="en-US" sz="900" dirty="0"/>
                <a:t>“R-SRAFVP Toolkit.” University of Alabama at Birmingham, 21 Feb. 2018.  ZIP.</a:t>
              </a:r>
              <a:endParaRPr lang="en-US" sz="900" b="1" dirty="0"/>
            </a:p>
          </p:txBody>
        </p:sp>
      </p:grpSp>
      <p:graphicFrame>
        <p:nvGraphicFramePr>
          <p:cNvPr id="22" name="Table 24">
            <a:extLst>
              <a:ext uri="{FF2B5EF4-FFF2-40B4-BE49-F238E27FC236}">
                <a16:creationId xmlns:a16="http://schemas.microsoft.com/office/drawing/2014/main" id="{0354A239-25D1-4415-999D-87A453D1D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041135"/>
              </p:ext>
            </p:extLst>
          </p:nvPr>
        </p:nvGraphicFramePr>
        <p:xfrm>
          <a:off x="932230" y="12252961"/>
          <a:ext cx="15988662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9554">
                  <a:extLst>
                    <a:ext uri="{9D8B030D-6E8A-4147-A177-3AD203B41FA5}">
                      <a16:colId xmlns:a16="http://schemas.microsoft.com/office/drawing/2014/main" val="435815941"/>
                    </a:ext>
                  </a:extLst>
                </a:gridCol>
                <a:gridCol w="5149166">
                  <a:extLst>
                    <a:ext uri="{9D8B030D-6E8A-4147-A177-3AD203B41FA5}">
                      <a16:colId xmlns:a16="http://schemas.microsoft.com/office/drawing/2014/main" val="4036835040"/>
                    </a:ext>
                  </a:extLst>
                </a:gridCol>
                <a:gridCol w="5509942">
                  <a:extLst>
                    <a:ext uri="{9D8B030D-6E8A-4147-A177-3AD203B41FA5}">
                      <a16:colId xmlns:a16="http://schemas.microsoft.com/office/drawing/2014/main" val="2284098050"/>
                    </a:ext>
                  </a:extLst>
                </a:gridCol>
              </a:tblGrid>
              <a:tr h="5735599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Goals:</a:t>
                      </a:r>
                    </a:p>
                    <a:p>
                      <a:pPr marL="471488" lvl="1" indent="-471488">
                        <a:lnSpc>
                          <a:spcPct val="100000"/>
                        </a:lnSpc>
                        <a:spcBef>
                          <a:spcPts val="12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Improve on existing attempts</a:t>
                      </a:r>
                    </a:p>
                    <a:p>
                      <a:pPr marL="471488" lvl="1" indent="-471488">
                        <a:lnSpc>
                          <a:spcPct val="100000"/>
                        </a:lnSpc>
                        <a:spcBef>
                          <a:spcPts val="12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M</a:t>
                      </a:r>
                      <a:r>
                        <a:rPr lang="en-US" sz="3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ove the R-SRAFVP assessment to a PWA</a:t>
                      </a:r>
                    </a:p>
                    <a:p>
                      <a:pPr marL="471488" lvl="1" indent="-471488">
                        <a:lnSpc>
                          <a:spcPct val="100000"/>
                        </a:lnSpc>
                        <a:spcBef>
                          <a:spcPts val="12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Provide ease of use, simplicity, greater access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Software Eng. Benefits:</a:t>
                      </a:r>
                    </a:p>
                    <a:p>
                      <a:pPr marL="457200" indent="-457200">
                        <a:lnSpc>
                          <a:spcPct val="100000"/>
                        </a:lnSpc>
                        <a:spcBef>
                          <a:spcPts val="12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Engage stakeholders,</a:t>
                      </a:r>
                    </a:p>
                    <a:p>
                      <a:pPr marL="457200" indent="-457200">
                        <a:lnSpc>
                          <a:spcPct val="100000"/>
                        </a:lnSpc>
                        <a:spcBef>
                          <a:spcPts val="12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Confirm requirements,</a:t>
                      </a:r>
                    </a:p>
                    <a:p>
                      <a:pPr marL="457200" indent="-457200">
                        <a:lnSpc>
                          <a:spcPct val="100000"/>
                        </a:lnSpc>
                        <a:spcBef>
                          <a:spcPts val="12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Review design,</a:t>
                      </a:r>
                    </a:p>
                    <a:p>
                      <a:pPr marL="457200" indent="-457200">
                        <a:lnSpc>
                          <a:spcPct val="100000"/>
                        </a:lnSpc>
                        <a:spcBef>
                          <a:spcPts val="12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Code last not first</a:t>
                      </a:r>
                    </a:p>
                    <a:p>
                      <a:pPr marL="457200" indent="-457200">
                        <a:lnSpc>
                          <a:spcPct val="100000"/>
                        </a:lnSpc>
                        <a:spcBef>
                          <a:spcPts val="12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Test! Test! Test!</a:t>
                      </a:r>
                    </a:p>
                    <a:p>
                      <a:pPr marL="457200" indent="-457200">
                        <a:lnSpc>
                          <a:spcPct val="100000"/>
                        </a:lnSpc>
                        <a:spcBef>
                          <a:spcPts val="12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</a:t>
                      </a:r>
                      <a:r>
                        <a:rPr lang="en-US" sz="3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duce development rework, </a:t>
                      </a:r>
                    </a:p>
                    <a:p>
                      <a:pPr marL="457200" indent="-457200">
                        <a:lnSpc>
                          <a:spcPct val="100000"/>
                        </a:lnSpc>
                        <a:spcBef>
                          <a:spcPts val="12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M</a:t>
                      </a:r>
                      <a:r>
                        <a:rPr lang="en-US" sz="3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itigate surprises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Cloud Computing Benefits:</a:t>
                      </a:r>
                    </a:p>
                    <a:p>
                      <a:pPr marL="457200" indent="-457200">
                        <a:lnSpc>
                          <a:spcPct val="100000"/>
                        </a:lnSpc>
                        <a:spcBef>
                          <a:spcPts val="12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Reduce costs</a:t>
                      </a:r>
                    </a:p>
                    <a:p>
                      <a:pPr marL="457200" indent="-457200">
                        <a:lnSpc>
                          <a:spcPct val="100000"/>
                        </a:lnSpc>
                        <a:spcBef>
                          <a:spcPts val="12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Scalable resources</a:t>
                      </a:r>
                    </a:p>
                    <a:p>
                      <a:pPr marL="457200" indent="-457200">
                        <a:lnSpc>
                          <a:spcPct val="100000"/>
                        </a:lnSpc>
                        <a:spcBef>
                          <a:spcPts val="12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Reduced complexity</a:t>
                      </a:r>
                    </a:p>
                    <a:p>
                      <a:pPr marL="457200" indent="-457200">
                        <a:lnSpc>
                          <a:spcPct val="100000"/>
                        </a:lnSpc>
                        <a:spcBef>
                          <a:spcPts val="12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Cross-platform flexibility </a:t>
                      </a:r>
                    </a:p>
                    <a:p>
                      <a:pPr marL="457200" indent="-457200">
                        <a:lnSpc>
                          <a:spcPct val="100000"/>
                        </a:lnSpc>
                        <a:spcBef>
                          <a:spcPts val="12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Reuse instead of redevelop services</a:t>
                      </a:r>
                    </a:p>
                    <a:p>
                      <a:pPr marL="457200" indent="-457200">
                        <a:lnSpc>
                          <a:spcPct val="100000"/>
                        </a:lnSpc>
                        <a:spcBef>
                          <a:spcPts val="12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Gauge usage 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1560520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59979954-57B0-4493-B15C-18F7A02986BE}"/>
              </a:ext>
            </a:extLst>
          </p:cNvPr>
          <p:cNvGrpSpPr/>
          <p:nvPr/>
        </p:nvGrpSpPr>
        <p:grpSpPr>
          <a:xfrm>
            <a:off x="17379360" y="19118254"/>
            <a:ext cx="9146359" cy="5327244"/>
            <a:chOff x="17379360" y="18410709"/>
            <a:chExt cx="9146359" cy="5327244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A1B00AF-29C2-4076-AFC1-2273E73492E1}"/>
                </a:ext>
              </a:extLst>
            </p:cNvPr>
            <p:cNvSpPr/>
            <p:nvPr/>
          </p:nvSpPr>
          <p:spPr>
            <a:xfrm>
              <a:off x="17381720" y="18434433"/>
              <a:ext cx="9143999" cy="5303520"/>
            </a:xfrm>
            <a:prstGeom prst="rect">
              <a:avLst/>
            </a:prstGeom>
            <a:noFill/>
            <a:ln w="28575">
              <a:solidFill>
                <a:srgbClr val="2643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C563F56-1F78-4A9D-B8E7-AE2F9F8EF473}"/>
                </a:ext>
              </a:extLst>
            </p:cNvPr>
            <p:cNvSpPr/>
            <p:nvPr/>
          </p:nvSpPr>
          <p:spPr>
            <a:xfrm>
              <a:off x="17379360" y="18410709"/>
              <a:ext cx="9143995" cy="623854"/>
            </a:xfrm>
            <a:prstGeom prst="rect">
              <a:avLst/>
            </a:prstGeom>
            <a:solidFill>
              <a:srgbClr val="26439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How does this project change the status quo?</a:t>
              </a:r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250C5D29-A4D0-4B76-A85D-BD8F0287F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7538668" y="19300861"/>
              <a:ext cx="2926080" cy="3727839"/>
            </a:xfrm>
            <a:prstGeom prst="rect">
              <a:avLst/>
            </a:pr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FEFCF103-C911-4517-B89C-29749FAA1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583504" y="19300859"/>
              <a:ext cx="2743200" cy="4175838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4D17A909-E2A8-4377-8E50-48443B934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3445459" y="19300859"/>
              <a:ext cx="2926080" cy="361134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36A17B6-2DB3-4135-ADBF-C6A7075D07D7}"/>
              </a:ext>
            </a:extLst>
          </p:cNvPr>
          <p:cNvSpPr txBox="1"/>
          <p:nvPr/>
        </p:nvSpPr>
        <p:spPr>
          <a:xfrm>
            <a:off x="17493659" y="25139351"/>
            <a:ext cx="2560320" cy="122040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600" dirty="0"/>
              <a:t>www.rsrafvp.com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8CFB4BB-15D8-451E-8928-FC4006E40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0097" y="7519606"/>
            <a:ext cx="11190818" cy="909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15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625</TotalTime>
  <Words>589</Words>
  <Application>Microsoft Office PowerPoint</Application>
  <PresentationFormat>Custom</PresentationFormat>
  <Paragraphs>111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kirk hedlich</dc:creator>
  <cp:lastModifiedBy>kirk hedlich</cp:lastModifiedBy>
  <cp:revision>22</cp:revision>
  <cp:lastPrinted>2021-12-01T01:37:50Z</cp:lastPrinted>
  <dcterms:created xsi:type="dcterms:W3CDTF">2021-11-10T13:34:59Z</dcterms:created>
  <dcterms:modified xsi:type="dcterms:W3CDTF">2021-12-01T01:42:06Z</dcterms:modified>
</cp:coreProperties>
</file>