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63" r:id="rId7"/>
    <p:sldId id="266" r:id="rId8"/>
    <p:sldId id="267" r:id="rId9"/>
    <p:sldId id="264" r:id="rId10"/>
    <p:sldId id="259" r:id="rId11"/>
    <p:sldId id="260" r:id="rId13"/>
    <p:sldId id="261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上图省略了一些垃圾回收的状态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通常情况下（在程序运行时不调整 P 的个数），P 只会在上图中的四种状态下进行切换。 当程序刚开始运行进行初始化时，所有的 P 都处于 _Pgcstop 状态， 随着 P 的初始化（runtime.procresize），会被置于 _Pidle。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 M 需要运行时，会 runtime.acquirep 来使 P 变成 Prunning 状态，并通过 runtime.releasep 来释放。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 G 执行时需要进入系统调用，P 会被设置为 _Psyscall， 如果这个时候被系统监控抢夺（runtime.retake），则 P 会被重新修改为 _Pidle。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如果在程序运行中发生 GC，则 P 会被设置为 _Pgcstop， 并在 runtime.startTheWorld 时重新调整为 _Prunning。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M 只有自旋和非自旋两种状态。自旋的时候，会努力找工作；找不到的时候会进入非自旋状态，之后会休眠，直到有工作需要处理时，被其他工作线程唤醒，又进入自旋状态。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220" y="797560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4220" y="1931035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4220" y="280479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4220" y="333819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44220" y="3871595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4220" y="446976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44220" y="500316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1974850" y="3071495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4220" y="5536565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7395" y="595757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64*1024-104bytes</a:t>
            </a:r>
            <a:endParaRPr lang="en-US" altLang="zh-CN"/>
          </a:p>
        </p:txBody>
      </p:sp>
      <p:sp>
        <p:nvSpPr>
          <p:cNvPr id="16" name="矩形标注 15"/>
          <p:cNvSpPr/>
          <p:nvPr/>
        </p:nvSpPr>
        <p:spPr>
          <a:xfrm rot="16200000">
            <a:off x="80645" y="5608955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109720" y="4032885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109720" y="4832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09720" y="51892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09720" y="55537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109720" y="59251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56130" y="5727065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2056130" y="6103620"/>
            <a:ext cx="205359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088515" y="5011420"/>
            <a:ext cx="2021205" cy="166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088515" y="5367655"/>
            <a:ext cx="2021205" cy="133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>
            <a:off x="201295" y="1941195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070" y="781050"/>
            <a:ext cx="9039225" cy="5867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1630" y="277495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 的状态流转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070" y="2061845"/>
            <a:ext cx="6753225" cy="2733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3710" y="952500"/>
            <a:ext cx="158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M 的状态变化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4805" y="212090"/>
            <a:ext cx="3196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goroutine_readme6_</a:t>
            </a:r>
            <a:r>
              <a:rPr lang="zh-CN" altLang="en-US"/>
              <a:t>调度策略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5310" y="869950"/>
            <a:ext cx="2517140" cy="46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globrunqget(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75310" y="1687830"/>
            <a:ext cx="2517140" cy="46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runqget(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75310" y="2461260"/>
            <a:ext cx="2517140" cy="46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findrunnable()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22345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22345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2345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522345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522345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22345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522345" y="48602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4752975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22345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25520" y="5814695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64*1024-104bytes</a:t>
            </a:r>
            <a:endParaRPr lang="en-US" altLang="zh-CN"/>
          </a:p>
        </p:txBody>
      </p:sp>
      <p:sp>
        <p:nvSpPr>
          <p:cNvPr id="16" name="矩形标注 15"/>
          <p:cNvSpPr/>
          <p:nvPr/>
        </p:nvSpPr>
        <p:spPr>
          <a:xfrm rot="16200000">
            <a:off x="2858770" y="546608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71970" y="345313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887845" y="46901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87845" y="504634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7845" y="541083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887845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834255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4818380" y="5960745"/>
            <a:ext cx="205359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4850765" y="4868545"/>
            <a:ext cx="2021205" cy="166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4850765" y="5224780"/>
            <a:ext cx="2021205" cy="133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94475" y="654685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594475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594475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594475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594475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6871970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8375015" y="2725420"/>
            <a:ext cx="277495" cy="1786890"/>
          </a:xfrm>
          <a:prstGeom prst="curvedConnector3">
            <a:avLst>
              <a:gd name="adj1" fmla="val -85812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6594475" y="2724785"/>
            <a:ext cx="254000" cy="3269615"/>
          </a:xfrm>
          <a:prstGeom prst="curvedConnector4">
            <a:avLst>
              <a:gd name="adj1" fmla="val -93750"/>
              <a:gd name="adj2" fmla="val 527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6593840" y="2353310"/>
            <a:ext cx="221615" cy="3803015"/>
          </a:xfrm>
          <a:prstGeom prst="curvedConnector4">
            <a:avLst>
              <a:gd name="adj1" fmla="val -107450"/>
              <a:gd name="adj2" fmla="val 523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7966075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421255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25220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25220" y="48602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2355850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25220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28395" y="5814695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64*1024-104bytes</a:t>
            </a:r>
            <a:endParaRPr lang="en-US" altLang="zh-CN"/>
          </a:p>
        </p:txBody>
      </p:sp>
      <p:sp>
        <p:nvSpPr>
          <p:cNvPr id="16" name="矩形标注 15"/>
          <p:cNvSpPr/>
          <p:nvPr/>
        </p:nvSpPr>
        <p:spPr>
          <a:xfrm rot="16200000">
            <a:off x="461645" y="546608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4845" y="345313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90720" y="46901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90720" y="504634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90720" y="541083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90720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437130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2421255" y="5960745"/>
            <a:ext cx="205359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453640" y="4868545"/>
            <a:ext cx="2021205" cy="166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453640" y="5224780"/>
            <a:ext cx="2021205" cy="133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81475" y="-2540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97350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97350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97350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197350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5962015" y="2725420"/>
            <a:ext cx="277495" cy="1786890"/>
          </a:xfrm>
          <a:prstGeom prst="curvedConnector3">
            <a:avLst>
              <a:gd name="adj1" fmla="val -85812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4181475" y="2725420"/>
            <a:ext cx="254000" cy="3269615"/>
          </a:xfrm>
          <a:prstGeom prst="curvedConnector4">
            <a:avLst>
              <a:gd name="adj1" fmla="val -93750"/>
              <a:gd name="adj2" fmla="val 527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4181475" y="2353945"/>
            <a:ext cx="221615" cy="3803015"/>
          </a:xfrm>
          <a:prstGeom prst="curvedConnector4">
            <a:avLst>
              <a:gd name="adj1" fmla="val -107450"/>
              <a:gd name="adj2" fmla="val 523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5568950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181475" y="84836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181475" y="120459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273415" y="117475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allp....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8613140" y="149860"/>
            <a:ext cx="0" cy="4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597265" y="69215"/>
            <a:ext cx="15875" cy="5505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73415" y="130175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273415" y="21907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273415" y="25723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273415" y="29286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47" name="曲线连接符 46"/>
          <p:cNvCxnSpPr>
            <a:stCxn id="29" idx="1"/>
            <a:endCxn id="39" idx="1"/>
          </p:cNvCxnSpPr>
          <p:nvPr/>
        </p:nvCxnSpPr>
        <p:spPr>
          <a:xfrm rot="10800000" flipV="1">
            <a:off x="8273415" y="328295"/>
            <a:ext cx="3175" cy="277876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1"/>
          </p:cNvCxnSpPr>
          <p:nvPr/>
        </p:nvCxnSpPr>
        <p:spPr>
          <a:xfrm flipH="1">
            <a:off x="6038850" y="2750820"/>
            <a:ext cx="223456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>
            <a:off x="433070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41350" y="196215"/>
            <a:ext cx="2036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groutine_readme1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25220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25220" y="484886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2355850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25220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122045" y="6411595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newproc</a:t>
            </a:r>
            <a:r>
              <a:rPr lang="zh-CN" altLang="en-US" sz="900"/>
              <a:t>的返回地址</a:t>
            </a:r>
            <a:endParaRPr lang="zh-CN" altLang="en-US" sz="900"/>
          </a:p>
        </p:txBody>
      </p:sp>
      <p:sp>
        <p:nvSpPr>
          <p:cNvPr id="16" name="矩形标注 15"/>
          <p:cNvSpPr/>
          <p:nvPr/>
        </p:nvSpPr>
        <p:spPr>
          <a:xfrm rot="16200000">
            <a:off x="594995" y="631952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4845" y="346837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90720" y="47053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90720" y="50615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90720" y="54260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90720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437130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442845" y="6122670"/>
            <a:ext cx="2064385" cy="88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496820" y="4883785"/>
            <a:ext cx="1993900" cy="211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483485" y="5240020"/>
            <a:ext cx="2007235" cy="173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81475" y="-2540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97350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97350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97350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197350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5977890" y="2725420"/>
            <a:ext cx="277495" cy="1786890"/>
          </a:xfrm>
          <a:prstGeom prst="curvedConnector3">
            <a:avLst>
              <a:gd name="adj1" fmla="val -85812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4196715" y="2724785"/>
            <a:ext cx="230505" cy="3383915"/>
          </a:xfrm>
          <a:prstGeom prst="curvedConnector4">
            <a:avLst>
              <a:gd name="adj1" fmla="val -103306"/>
              <a:gd name="adj2" fmla="val 52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4197350" y="2353310"/>
            <a:ext cx="229870" cy="3754755"/>
          </a:xfrm>
          <a:prstGeom prst="curvedConnector4">
            <a:avLst>
              <a:gd name="adj1" fmla="val -103591"/>
              <a:gd name="adj2" fmla="val 52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5568950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181475" y="84836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181475" y="120459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273415" y="117475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allp....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8613140" y="149860"/>
            <a:ext cx="0" cy="4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597265" y="69215"/>
            <a:ext cx="15875" cy="5505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73415" y="130175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273415" y="21907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273415" y="25723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273415" y="29286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47" name="曲线连接符 46"/>
          <p:cNvCxnSpPr>
            <a:stCxn id="29" idx="1"/>
            <a:endCxn id="39" idx="1"/>
          </p:cNvCxnSpPr>
          <p:nvPr/>
        </p:nvCxnSpPr>
        <p:spPr>
          <a:xfrm rot="10800000" flipV="1">
            <a:off x="8273415" y="328295"/>
            <a:ext cx="3175" cy="277876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1"/>
          </p:cNvCxnSpPr>
          <p:nvPr/>
        </p:nvCxnSpPr>
        <p:spPr>
          <a:xfrm flipH="1">
            <a:off x="6038850" y="2750820"/>
            <a:ext cx="223456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>
            <a:off x="433070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155575" y="6990715"/>
            <a:ext cx="411480" cy="1283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22045" y="7056755"/>
            <a:ext cx="1233805" cy="121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newg(</a:t>
            </a:r>
            <a:r>
              <a:rPr lang="zh-CN" altLang="en-US"/>
              <a:t>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91820" y="215900"/>
            <a:ext cx="3538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goroutine_readme2</a:t>
            </a:r>
            <a:r>
              <a:rPr lang="en-US" altLang="zh-CN">
                <a:sym typeface="+mn-ea"/>
              </a:rPr>
              <a:t>_newproc1_1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122045" y="6700520"/>
            <a:ext cx="123698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1122045" y="5814695"/>
            <a:ext cx="1230630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&amp;funcval{runtime.main}</a:t>
            </a:r>
            <a:endParaRPr lang="en-US" altLang="zh-CN" sz="900"/>
          </a:p>
        </p:txBody>
      </p:sp>
      <p:sp>
        <p:nvSpPr>
          <p:cNvPr id="46" name="矩形 45"/>
          <p:cNvSpPr/>
          <p:nvPr/>
        </p:nvSpPr>
        <p:spPr>
          <a:xfrm>
            <a:off x="1122045" y="6122670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0</a:t>
            </a:r>
            <a:endParaRPr lang="en-US" altLang="zh-CN" sz="900"/>
          </a:p>
        </p:txBody>
      </p:sp>
      <p:sp>
        <p:nvSpPr>
          <p:cNvPr id="50" name="矩形 49"/>
          <p:cNvSpPr/>
          <p:nvPr/>
        </p:nvSpPr>
        <p:spPr>
          <a:xfrm>
            <a:off x="4507230" y="660654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newg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4523105" y="78435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523105" y="819975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23105" y="892048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23105" y="748030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4523105" y="856424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2401570" y="8274685"/>
            <a:ext cx="214693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2334895" y="7122160"/>
            <a:ext cx="2188210" cy="163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401570" y="8307705"/>
            <a:ext cx="211074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3"/>
            <a:endCxn id="34" idx="1"/>
          </p:cNvCxnSpPr>
          <p:nvPr/>
        </p:nvCxnSpPr>
        <p:spPr>
          <a:xfrm>
            <a:off x="5962015" y="1383030"/>
            <a:ext cx="231140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25220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25220" y="484886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2355850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25220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122045" y="6411595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newproc</a:t>
            </a:r>
            <a:r>
              <a:rPr lang="zh-CN" altLang="en-US" sz="900"/>
              <a:t>的返回地址</a:t>
            </a:r>
            <a:endParaRPr lang="zh-CN" altLang="en-US" sz="900"/>
          </a:p>
        </p:txBody>
      </p:sp>
      <p:sp>
        <p:nvSpPr>
          <p:cNvPr id="16" name="矩形标注 15"/>
          <p:cNvSpPr/>
          <p:nvPr/>
        </p:nvSpPr>
        <p:spPr>
          <a:xfrm rot="16200000">
            <a:off x="594995" y="631952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4845" y="346837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77385" y="47053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77385" y="50615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7385" y="54260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77385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437130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442845" y="6122670"/>
            <a:ext cx="2064385" cy="88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483485" y="4883785"/>
            <a:ext cx="1993900" cy="211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470150" y="5240020"/>
            <a:ext cx="2007235" cy="173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81475" y="-2540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84015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84015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84015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184015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5964555" y="2725420"/>
            <a:ext cx="290830" cy="1786890"/>
          </a:xfrm>
          <a:prstGeom prst="curvedConnector3">
            <a:avLst>
              <a:gd name="adj1" fmla="val -81878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4184015" y="2725420"/>
            <a:ext cx="230505" cy="3383915"/>
          </a:xfrm>
          <a:prstGeom prst="curvedConnector4">
            <a:avLst>
              <a:gd name="adj1" fmla="val -103306"/>
              <a:gd name="adj2" fmla="val 52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4184015" y="2353945"/>
            <a:ext cx="229870" cy="3754755"/>
          </a:xfrm>
          <a:prstGeom prst="curvedConnector4">
            <a:avLst>
              <a:gd name="adj1" fmla="val -103591"/>
              <a:gd name="adj2" fmla="val 52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5568950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181475" y="84836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181475" y="120459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0053955" y="427355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allp....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7156450" y="362585"/>
            <a:ext cx="0" cy="4051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339070" y="362585"/>
            <a:ext cx="15875" cy="5505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73415" y="130175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273415" y="21907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273415" y="25723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273415" y="29286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48" name="直接箭头连接符 47"/>
          <p:cNvCxnSpPr>
            <a:stCxn id="36" idx="1"/>
          </p:cNvCxnSpPr>
          <p:nvPr/>
        </p:nvCxnSpPr>
        <p:spPr>
          <a:xfrm flipH="1">
            <a:off x="6038850" y="2750820"/>
            <a:ext cx="223456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>
            <a:off x="433070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155575" y="6990715"/>
            <a:ext cx="411480" cy="1283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22045" y="7150100"/>
            <a:ext cx="1233805" cy="1217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newg(</a:t>
            </a:r>
            <a:r>
              <a:rPr lang="zh-CN" altLang="en-US"/>
              <a:t>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91820" y="215900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goroutine_readme2</a:t>
            </a:r>
            <a:r>
              <a:rPr lang="en-US" altLang="zh-CN">
                <a:sym typeface="+mn-ea"/>
              </a:rPr>
              <a:t>_main goroutine</a:t>
            </a:r>
            <a:endParaRPr lang="en-US" altLang="zh-CN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22045" y="6700520"/>
            <a:ext cx="123698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1122045" y="5814695"/>
            <a:ext cx="1230630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&amp;funcval{runtime.main}</a:t>
            </a:r>
            <a:endParaRPr lang="en-US" altLang="zh-CN" sz="900"/>
          </a:p>
        </p:txBody>
      </p:sp>
      <p:sp>
        <p:nvSpPr>
          <p:cNvPr id="46" name="矩形 45"/>
          <p:cNvSpPr/>
          <p:nvPr/>
        </p:nvSpPr>
        <p:spPr>
          <a:xfrm>
            <a:off x="1122045" y="6122670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0</a:t>
            </a:r>
            <a:endParaRPr lang="en-US" altLang="zh-CN" sz="900"/>
          </a:p>
        </p:txBody>
      </p:sp>
      <p:sp>
        <p:nvSpPr>
          <p:cNvPr id="50" name="矩形 49"/>
          <p:cNvSpPr/>
          <p:nvPr/>
        </p:nvSpPr>
        <p:spPr>
          <a:xfrm>
            <a:off x="4507230" y="6606540"/>
            <a:ext cx="1780540" cy="873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newg(</a:t>
            </a:r>
            <a:r>
              <a:rPr lang="zh-CN" altLang="en-US" sz="1400"/>
              <a:t>这里是</a:t>
            </a:r>
            <a:r>
              <a:rPr lang="en-US" altLang="zh-CN" sz="1400"/>
              <a:t>mainroutine</a:t>
            </a:r>
            <a:r>
              <a:rPr lang="zh-CN" altLang="en-US" sz="1400"/>
              <a:t>，可以类比普通</a:t>
            </a:r>
            <a:r>
              <a:rPr lang="en-US" altLang="zh-CN" sz="1400"/>
              <a:t>goroutine)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4509770" y="8430260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509770" y="8786495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09770" y="9507220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09770" y="7480300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m=nil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4509770" y="9150985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cxnSp>
        <p:nvCxnSpPr>
          <p:cNvPr id="57" name="直接箭头连接符 56"/>
          <p:cNvCxnSpPr>
            <a:stCxn id="52" idx="1"/>
          </p:cNvCxnSpPr>
          <p:nvPr/>
        </p:nvCxnSpPr>
        <p:spPr>
          <a:xfrm flipH="1" flipV="1">
            <a:off x="2401570" y="8274685"/>
            <a:ext cx="210820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1"/>
          </p:cNvCxnSpPr>
          <p:nvPr/>
        </p:nvCxnSpPr>
        <p:spPr>
          <a:xfrm flipH="1" flipV="1">
            <a:off x="2324100" y="7150100"/>
            <a:ext cx="2185670" cy="2179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388870" y="8329930"/>
            <a:ext cx="2146935" cy="126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143635" y="7183120"/>
            <a:ext cx="121539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goexit+1</a:t>
            </a:r>
            <a:r>
              <a:rPr lang="zh-CN" altLang="en-US" sz="1000"/>
              <a:t>指令</a:t>
            </a:r>
            <a:endParaRPr lang="zh-CN" altLang="en-US" sz="1000"/>
          </a:p>
        </p:txBody>
      </p:sp>
      <p:sp>
        <p:nvSpPr>
          <p:cNvPr id="60" name="矩形 59"/>
          <p:cNvSpPr/>
          <p:nvPr/>
        </p:nvSpPr>
        <p:spPr>
          <a:xfrm>
            <a:off x="4508500" y="7835900"/>
            <a:ext cx="1780540" cy="282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sched.pc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4512310" y="8118475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sched.sp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7357745" y="6215380"/>
            <a:ext cx="1647190" cy="274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1、pc成员runtime.main函数的第一条指令</a:t>
            </a:r>
            <a:r>
              <a:rPr lang="zh-CN" altLang="en-US" sz="1400"/>
              <a:t>；</a:t>
            </a:r>
            <a:endParaRPr lang="en-US" altLang="zh-CN" sz="1400"/>
          </a:p>
          <a:p>
            <a:pPr algn="l"/>
            <a:r>
              <a:rPr lang="en-US" altLang="zh-CN" sz="1400"/>
              <a:t>2</a:t>
            </a:r>
            <a:r>
              <a:rPr lang="zh-CN" altLang="en-US" sz="1400"/>
              <a:t>、sp成员指向了newg的栈顶内存单元；</a:t>
            </a:r>
            <a:endParaRPr lang="zh-CN" altLang="en-US" sz="1400"/>
          </a:p>
          <a:p>
            <a:pPr algn="l"/>
            <a:r>
              <a:rPr lang="zh-CN" altLang="en-US" sz="1400"/>
              <a:t>预期runtime.main函数执行完返回之后就会去执行runtime.exit函数的CALL runtime.goexit1(SB)这条指令</a:t>
            </a:r>
            <a:endParaRPr lang="zh-CN" altLang="en-US" sz="1400"/>
          </a:p>
        </p:txBody>
      </p:sp>
      <p:cxnSp>
        <p:nvCxnSpPr>
          <p:cNvPr id="63" name="直接箭头连接符 62"/>
          <p:cNvCxnSpPr>
            <a:stCxn id="60" idx="3"/>
          </p:cNvCxnSpPr>
          <p:nvPr/>
        </p:nvCxnSpPr>
        <p:spPr>
          <a:xfrm flipV="1">
            <a:off x="6289040" y="6560820"/>
            <a:ext cx="1028065" cy="1416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1" idx="3"/>
          </p:cNvCxnSpPr>
          <p:nvPr/>
        </p:nvCxnSpPr>
        <p:spPr>
          <a:xfrm flipV="1">
            <a:off x="6292850" y="7114540"/>
            <a:ext cx="1024255" cy="118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276465" y="4144010"/>
            <a:ext cx="1769110" cy="140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newg的m成员为nil，因为它还没有被调度起来运行，也就没有跟任何m进行绑定</a:t>
            </a:r>
            <a:endParaRPr lang="zh-CN" altLang="en-US" sz="1400"/>
          </a:p>
        </p:txBody>
      </p:sp>
      <p:cxnSp>
        <p:nvCxnSpPr>
          <p:cNvPr id="67" name="直接箭头连接符 66"/>
          <p:cNvCxnSpPr>
            <a:stCxn id="54" idx="3"/>
            <a:endCxn id="65" idx="1"/>
          </p:cNvCxnSpPr>
          <p:nvPr/>
        </p:nvCxnSpPr>
        <p:spPr>
          <a:xfrm flipV="1">
            <a:off x="6290310" y="4846320"/>
            <a:ext cx="986155" cy="2812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</p:cNvCxnSpPr>
          <p:nvPr/>
        </p:nvCxnSpPr>
        <p:spPr>
          <a:xfrm flipH="1" flipV="1">
            <a:off x="2402205" y="7510145"/>
            <a:ext cx="2110105" cy="78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8" idx="3"/>
            <a:endCxn id="34" idx="1"/>
          </p:cNvCxnSpPr>
          <p:nvPr/>
        </p:nvCxnSpPr>
        <p:spPr>
          <a:xfrm>
            <a:off x="5962015" y="1383030"/>
            <a:ext cx="231140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802755" y="233680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allm....</a:t>
            </a:r>
            <a:endParaRPr lang="en-US" altLang="zh-CN"/>
          </a:p>
        </p:txBody>
      </p:sp>
      <p:cxnSp>
        <p:nvCxnSpPr>
          <p:cNvPr id="72" name="直接箭头连接符 71"/>
          <p:cNvCxnSpPr>
            <a:stCxn id="29" idx="1"/>
            <a:endCxn id="34" idx="0"/>
          </p:cNvCxnSpPr>
          <p:nvPr/>
        </p:nvCxnSpPr>
        <p:spPr>
          <a:xfrm flipH="1">
            <a:off x="9163685" y="638175"/>
            <a:ext cx="8902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1"/>
            <a:endCxn id="2" idx="3"/>
          </p:cNvCxnSpPr>
          <p:nvPr/>
        </p:nvCxnSpPr>
        <p:spPr>
          <a:xfrm flipH="1" flipV="1">
            <a:off x="5962015" y="411480"/>
            <a:ext cx="840740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返回地址（switch GOOS）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3575" y="2761615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77385" y="47053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77385" y="50615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7385" y="54260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77385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49" name="下箭头 48"/>
          <p:cNvSpPr/>
          <p:nvPr/>
        </p:nvSpPr>
        <p:spPr>
          <a:xfrm>
            <a:off x="352425" y="654685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91820" y="215900"/>
            <a:ext cx="3162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goroutine_readme2</a:t>
            </a:r>
            <a:r>
              <a:rPr lang="en-US" altLang="zh-CN">
                <a:sym typeface="+mn-ea"/>
              </a:rPr>
              <a:t>_mstart</a:t>
            </a:r>
            <a:r>
              <a:rPr lang="zh-CN" altLang="en-US">
                <a:sym typeface="+mn-ea"/>
              </a:rPr>
              <a:t>后</a:t>
            </a:r>
            <a:endParaRPr lang="zh-CN" altLang="en-US"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73575" y="39916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sched.sp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4473575" y="36353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sched.pc</a:t>
            </a:r>
            <a:endParaRPr lang="en-US" altLang="zh-CN"/>
          </a:p>
        </p:txBody>
      </p:sp>
      <p:cxnSp>
        <p:nvCxnSpPr>
          <p:cNvPr id="69" name="直接箭头连接符 68"/>
          <p:cNvCxnSpPr>
            <a:stCxn id="20" idx="1"/>
          </p:cNvCxnSpPr>
          <p:nvPr/>
        </p:nvCxnSpPr>
        <p:spPr>
          <a:xfrm flipH="1" flipV="1">
            <a:off x="2362200" y="708025"/>
            <a:ext cx="2115185" cy="489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9" idx="1"/>
          </p:cNvCxnSpPr>
          <p:nvPr/>
        </p:nvCxnSpPr>
        <p:spPr>
          <a:xfrm flipH="1" flipV="1">
            <a:off x="2362200" y="4312920"/>
            <a:ext cx="2115185" cy="92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8" idx="1"/>
          </p:cNvCxnSpPr>
          <p:nvPr/>
        </p:nvCxnSpPr>
        <p:spPr>
          <a:xfrm flipH="1" flipV="1">
            <a:off x="2416175" y="4312920"/>
            <a:ext cx="2061210" cy="57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1"/>
          </p:cNvCxnSpPr>
          <p:nvPr/>
        </p:nvCxnSpPr>
        <p:spPr>
          <a:xfrm flipH="1" flipV="1">
            <a:off x="2416175" y="4353560"/>
            <a:ext cx="2061210" cy="160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6" idx="1"/>
            <a:endCxn id="6" idx="3"/>
          </p:cNvCxnSpPr>
          <p:nvPr/>
        </p:nvCxnSpPr>
        <p:spPr>
          <a:xfrm flipH="1" flipV="1">
            <a:off x="2355850" y="2928620"/>
            <a:ext cx="2117725" cy="885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7" idx="1"/>
          </p:cNvCxnSpPr>
          <p:nvPr/>
        </p:nvCxnSpPr>
        <p:spPr>
          <a:xfrm flipH="1" flipV="1">
            <a:off x="2362200" y="3205480"/>
            <a:ext cx="211137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285" y="438150"/>
            <a:ext cx="403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普通</a:t>
            </a:r>
            <a:r>
              <a:rPr lang="en-US" altLang="zh-CN"/>
              <a:t>goroutine</a:t>
            </a:r>
            <a:r>
              <a:rPr lang="zh-CN" altLang="en-US"/>
              <a:t>启动结束过程</a:t>
            </a:r>
            <a:r>
              <a:rPr lang="en-US" altLang="zh-CN"/>
              <a:t>remd5.md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265295" y="455295"/>
            <a:ext cx="1350645" cy="351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79265" y="139636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79265" y="240093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mstart()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279265" y="329755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mstart1()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279265" y="419417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schedule()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279265" y="515810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execute()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279265" y="609536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gogo()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279265" y="703262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goroutine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265295" y="7923530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mcall()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1692275" y="609536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routime</a:t>
            </a:r>
            <a:r>
              <a:rPr lang="zh-CN" altLang="en-US"/>
              <a:t>其他函数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98005" y="161226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98005" y="196342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98005" y="231457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mstart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6898005" y="266573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mstart1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6898005" y="301688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schedule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9247505" y="480695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98005" y="337693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execute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6898005" y="372808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gogo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9247505" y="5158105"/>
            <a:ext cx="1377315" cy="109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</a:t>
            </a:r>
            <a:endParaRPr lang="en-US" altLang="zh-CN"/>
          </a:p>
          <a:p>
            <a:pPr algn="ctr"/>
            <a:r>
              <a:rPr lang="en-US" altLang="zh-CN"/>
              <a:t>sched.sp</a:t>
            </a:r>
            <a:endParaRPr lang="en-US" altLang="zh-CN"/>
          </a:p>
          <a:p>
            <a:pPr algn="ctr"/>
            <a:r>
              <a:rPr lang="en-US" altLang="zh-CN"/>
              <a:t>....</a:t>
            </a:r>
            <a:endParaRPr lang="en-US" altLang="zh-CN"/>
          </a:p>
        </p:txBody>
      </p:sp>
      <p:cxnSp>
        <p:nvCxnSpPr>
          <p:cNvPr id="27" name="曲线连接符 26"/>
          <p:cNvCxnSpPr>
            <a:stCxn id="23" idx="1"/>
          </p:cNvCxnSpPr>
          <p:nvPr/>
        </p:nvCxnSpPr>
        <p:spPr>
          <a:xfrm rot="10800000">
            <a:off x="8355965" y="2658745"/>
            <a:ext cx="890905" cy="30467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</p:cNvCxnSpPr>
          <p:nvPr/>
        </p:nvCxnSpPr>
        <p:spPr>
          <a:xfrm flipV="1">
            <a:off x="5642610" y="2740025"/>
            <a:ext cx="1174750" cy="173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642610" y="33769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每次都从这里开始</a:t>
            </a:r>
            <a:endParaRPr lang="zh-CN" altLang="en-US" sz="1200"/>
          </a:p>
          <a:p>
            <a:r>
              <a:rPr lang="zh-CN" altLang="en-US" sz="1200"/>
              <a:t>开始使用</a:t>
            </a:r>
            <a:r>
              <a:rPr lang="en-US" altLang="zh-CN" sz="1200"/>
              <a:t>g0</a:t>
            </a:r>
            <a:r>
              <a:rPr lang="zh-CN" altLang="en-US" sz="1200"/>
              <a:t>栈</a:t>
            </a:r>
            <a:endParaRPr lang="zh-CN" altLang="en-US" sz="1200"/>
          </a:p>
        </p:txBody>
      </p:sp>
      <p:cxnSp>
        <p:nvCxnSpPr>
          <p:cNvPr id="30" name="肘形连接符 29"/>
          <p:cNvCxnSpPr>
            <a:stCxn id="12" idx="1"/>
            <a:endCxn id="13" idx="2"/>
          </p:cNvCxnSpPr>
          <p:nvPr/>
        </p:nvCxnSpPr>
        <p:spPr>
          <a:xfrm rot="10800000">
            <a:off x="2374265" y="6661785"/>
            <a:ext cx="1891030" cy="1544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0"/>
            <a:endCxn id="8" idx="1"/>
          </p:cNvCxnSpPr>
          <p:nvPr/>
        </p:nvCxnSpPr>
        <p:spPr>
          <a:xfrm rot="16200000">
            <a:off x="2517775" y="4333875"/>
            <a:ext cx="1617345" cy="1905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左大括号 31"/>
          <p:cNvSpPr/>
          <p:nvPr/>
        </p:nvSpPr>
        <p:spPr>
          <a:xfrm>
            <a:off x="1240790" y="4478020"/>
            <a:ext cx="356235" cy="372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14045" y="5941060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400"/>
              <a:t>调度循环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766445"/>
            <a:ext cx="1070610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680720"/>
            <a:ext cx="10706100" cy="5495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7730" y="317500"/>
            <a:ext cx="530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 的状态流转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表格</Application>
  <PresentationFormat>宽屏</PresentationFormat>
  <Paragraphs>387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sky.he</dc:creator>
  <cp:lastModifiedBy>sky.he</cp:lastModifiedBy>
  <cp:revision>22</cp:revision>
  <dcterms:created xsi:type="dcterms:W3CDTF">2021-11-01T09:58:17Z</dcterms:created>
  <dcterms:modified xsi:type="dcterms:W3CDTF">2021-11-01T09:58:17Z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