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62" r:id="rId6"/>
    <p:sldId id="263" r:id="rId7"/>
    <p:sldId id="266" r:id="rId8"/>
    <p:sldId id="267" r:id="rId9"/>
    <p:sldId id="264" r:id="rId10"/>
    <p:sldId id="259" r:id="rId11"/>
    <p:sldId id="260" r:id="rId13"/>
    <p:sldId id="261" r:id="rId14"/>
    <p:sldId id="272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上图省略了一些垃圾回收的状态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通常情况下（在程序运行时不调整 P 的个数），P 只会在上图中的四种状态下进行切换。 当程序刚开始运行进行初始化时，所有的 P 都处于 _Pgcstop 状态， 随着 P 的初始化（runtime.procresize），会被置于 _Pidle。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 M 需要运行时，会 runtime.acquirep 来使 P 变成 Prunning 状态，并通过 runtime.releasep 来释放。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 G 执行时需要进入系统调用，P 会被设置为 _Psyscall， 如果这个时候被系统监控抢夺（runtime.retake），则 P 会被重新修改为 _Pidle。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如果在程序运行中发生 GC，则 P 会被设置为 _Pgcstop， 并在 runtime.startTheWorld 时重新调整为 _Prunning。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M 只有自旋和非自旋两种状态。自旋的时候，会努力找工作；找不到的时候会进入非自旋状态，之后会休眠，直到有工作需要处理时，被其他工作线程唤醒，又进入自旋状态。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44220" y="797560"/>
            <a:ext cx="1230630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内核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4220" y="1931035"/>
            <a:ext cx="123063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44220" y="2804795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argv[...]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44220" y="3338195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argc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44220" y="3871595"/>
            <a:ext cx="1230630" cy="59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44220" y="4469765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argv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44220" y="5003165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argc</a:t>
            </a:r>
            <a:endParaRPr lang="en-US" altLang="zh-CN"/>
          </a:p>
        </p:txBody>
      </p:sp>
      <p:cxnSp>
        <p:nvCxnSpPr>
          <p:cNvPr id="12" name="曲线连接符 11"/>
          <p:cNvCxnSpPr/>
          <p:nvPr/>
        </p:nvCxnSpPr>
        <p:spPr>
          <a:xfrm flipV="1">
            <a:off x="1974850" y="3071495"/>
            <a:ext cx="3175" cy="1664970"/>
          </a:xfrm>
          <a:prstGeom prst="curvedConnector3">
            <a:avLst>
              <a:gd name="adj1" fmla="val 22800000"/>
            </a:avLst>
          </a:prstGeom>
          <a:ln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44220" y="5536565"/>
            <a:ext cx="1230630" cy="421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47395" y="5957570"/>
            <a:ext cx="123063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64*1024-104bytes</a:t>
            </a:r>
            <a:endParaRPr lang="en-US" altLang="zh-CN"/>
          </a:p>
        </p:txBody>
      </p:sp>
      <p:sp>
        <p:nvSpPr>
          <p:cNvPr id="16" name="矩形标注 15"/>
          <p:cNvSpPr/>
          <p:nvPr/>
        </p:nvSpPr>
        <p:spPr>
          <a:xfrm rot="16200000">
            <a:off x="80645" y="5608955"/>
            <a:ext cx="485775" cy="275590"/>
          </a:xfrm>
          <a:prstGeom prst="wedgeRectCallou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109720" y="4032885"/>
            <a:ext cx="178054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g0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109720" y="483298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stackguard1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109720" y="518922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stackguard0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109720" y="555371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stack_</a:t>
            </a:r>
            <a:r>
              <a:rPr lang="en-US" altLang="zh-CN"/>
              <a:t>hi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109720" y="592518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stack_lo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2056130" y="5727065"/>
            <a:ext cx="2053590" cy="230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1"/>
          </p:cNvCxnSpPr>
          <p:nvPr/>
        </p:nvCxnSpPr>
        <p:spPr>
          <a:xfrm flipH="1">
            <a:off x="2056130" y="6103620"/>
            <a:ext cx="2053590" cy="668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1"/>
          </p:cNvCxnSpPr>
          <p:nvPr/>
        </p:nvCxnSpPr>
        <p:spPr>
          <a:xfrm flipH="1">
            <a:off x="2088515" y="5011420"/>
            <a:ext cx="2021205" cy="1663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1"/>
          </p:cNvCxnSpPr>
          <p:nvPr/>
        </p:nvCxnSpPr>
        <p:spPr>
          <a:xfrm flipH="1">
            <a:off x="2088515" y="5367655"/>
            <a:ext cx="2021205" cy="1339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下箭头 46"/>
          <p:cNvSpPr/>
          <p:nvPr/>
        </p:nvSpPr>
        <p:spPr>
          <a:xfrm>
            <a:off x="201295" y="1941195"/>
            <a:ext cx="542925" cy="306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主线程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6070" y="781050"/>
            <a:ext cx="9039225" cy="5867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11630" y="277495"/>
            <a:ext cx="1537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P 的状态流转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9070" y="2061845"/>
            <a:ext cx="6753225" cy="27336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43710" y="952500"/>
            <a:ext cx="158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M 的状态变化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4805" y="212090"/>
            <a:ext cx="3196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goroutine_readme6_</a:t>
            </a:r>
            <a:r>
              <a:rPr lang="zh-CN" altLang="en-US"/>
              <a:t>调度策略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75310" y="869950"/>
            <a:ext cx="2517140" cy="461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globrunqget(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575310" y="1687830"/>
            <a:ext cx="2517140" cy="461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runqget(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75310" y="2461260"/>
            <a:ext cx="2517140" cy="461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findrunnable()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522345" y="654685"/>
            <a:ext cx="1230630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内核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22345" y="1788160"/>
            <a:ext cx="123063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22345" y="266192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argv[...]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522345" y="319532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argc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522345" y="3728720"/>
            <a:ext cx="1230630" cy="59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22345" y="432689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argv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522345" y="486029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argc</a:t>
            </a:r>
            <a:endParaRPr lang="en-US" altLang="zh-CN"/>
          </a:p>
        </p:txBody>
      </p:sp>
      <p:cxnSp>
        <p:nvCxnSpPr>
          <p:cNvPr id="12" name="曲线连接符 11"/>
          <p:cNvCxnSpPr/>
          <p:nvPr/>
        </p:nvCxnSpPr>
        <p:spPr>
          <a:xfrm flipV="1">
            <a:off x="4752975" y="2928620"/>
            <a:ext cx="3175" cy="1664970"/>
          </a:xfrm>
          <a:prstGeom prst="curvedConnector3">
            <a:avLst>
              <a:gd name="adj1" fmla="val 22800000"/>
            </a:avLst>
          </a:prstGeom>
          <a:ln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522345" y="5393690"/>
            <a:ext cx="1230630" cy="421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25520" y="5814695"/>
            <a:ext cx="123063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64*1024-104bytes</a:t>
            </a:r>
            <a:endParaRPr lang="en-US" altLang="zh-CN"/>
          </a:p>
        </p:txBody>
      </p:sp>
      <p:sp>
        <p:nvSpPr>
          <p:cNvPr id="16" name="矩形标注 15"/>
          <p:cNvSpPr/>
          <p:nvPr/>
        </p:nvSpPr>
        <p:spPr>
          <a:xfrm rot="16200000">
            <a:off x="2858770" y="5466080"/>
            <a:ext cx="485775" cy="275590"/>
          </a:xfrm>
          <a:prstGeom prst="wedgeRectCallou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6871970" y="3453130"/>
            <a:ext cx="178054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g0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6887845" y="469011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stackguard1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887845" y="504634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stackguard0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887845" y="541083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stack_</a:t>
            </a:r>
            <a:r>
              <a:rPr lang="en-US" altLang="zh-CN"/>
              <a:t>hi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6887845" y="578231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stack_lo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4834255" y="5584190"/>
            <a:ext cx="2053590" cy="230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1"/>
          </p:cNvCxnSpPr>
          <p:nvPr/>
        </p:nvCxnSpPr>
        <p:spPr>
          <a:xfrm flipH="1">
            <a:off x="4818380" y="5960745"/>
            <a:ext cx="2053590" cy="668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1"/>
          </p:cNvCxnSpPr>
          <p:nvPr/>
        </p:nvCxnSpPr>
        <p:spPr>
          <a:xfrm flipH="1">
            <a:off x="4850765" y="4868545"/>
            <a:ext cx="2021205" cy="1663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1"/>
          </p:cNvCxnSpPr>
          <p:nvPr/>
        </p:nvCxnSpPr>
        <p:spPr>
          <a:xfrm flipH="1">
            <a:off x="4850765" y="5224780"/>
            <a:ext cx="2021205" cy="1339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594475" y="654685"/>
            <a:ext cx="178054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m0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6594475" y="145478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594475" y="181102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tls[1]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594475" y="217551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tls[0]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6594475" y="254698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g0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6871970" y="433387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cxnSp>
        <p:nvCxnSpPr>
          <p:cNvPr id="38" name="曲线连接符 37"/>
          <p:cNvCxnSpPr>
            <a:stCxn id="37" idx="3"/>
            <a:endCxn id="26" idx="3"/>
          </p:cNvCxnSpPr>
          <p:nvPr/>
        </p:nvCxnSpPr>
        <p:spPr>
          <a:xfrm flipH="1" flipV="1">
            <a:off x="8375015" y="2725420"/>
            <a:ext cx="277495" cy="1786890"/>
          </a:xfrm>
          <a:prstGeom prst="curvedConnector3">
            <a:avLst>
              <a:gd name="adj1" fmla="val -85812"/>
            </a:avLst>
          </a:prstGeom>
          <a:ln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26" idx="1"/>
          </p:cNvCxnSpPr>
          <p:nvPr/>
        </p:nvCxnSpPr>
        <p:spPr>
          <a:xfrm rot="10800000" flipH="1" flipV="1">
            <a:off x="6594475" y="2724785"/>
            <a:ext cx="254000" cy="3269615"/>
          </a:xfrm>
          <a:prstGeom prst="curvedConnector4">
            <a:avLst>
              <a:gd name="adj1" fmla="val -93750"/>
              <a:gd name="adj2" fmla="val 527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13" idx="1"/>
          </p:cNvCxnSpPr>
          <p:nvPr/>
        </p:nvCxnSpPr>
        <p:spPr>
          <a:xfrm rot="10800000" flipH="1" flipV="1">
            <a:off x="6593840" y="2353310"/>
            <a:ext cx="221615" cy="3803015"/>
          </a:xfrm>
          <a:prstGeom prst="curvedConnector4">
            <a:avLst>
              <a:gd name="adj1" fmla="val -107450"/>
              <a:gd name="adj2" fmla="val 523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标注 43"/>
          <p:cNvSpPr/>
          <p:nvPr/>
        </p:nvSpPr>
        <p:spPr>
          <a:xfrm rot="15900000" flipV="1">
            <a:off x="7966075" y="1769110"/>
            <a:ext cx="1890395" cy="354330"/>
          </a:xfrm>
          <a:prstGeom prst="wedgeRectCallou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主线程</a:t>
            </a:r>
            <a:r>
              <a:rPr lang="en-US" altLang="zh-CN"/>
              <a:t>fs</a:t>
            </a:r>
            <a:r>
              <a:rPr lang="zh-CN" altLang="en-US"/>
              <a:t>段</a:t>
            </a:r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2421255" y="1788160"/>
            <a:ext cx="542925" cy="306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主线程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25220" y="654685"/>
            <a:ext cx="1230630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内核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25220" y="1788160"/>
            <a:ext cx="123063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25220" y="266192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argv[...]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25220" y="319532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argc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125220" y="3728720"/>
            <a:ext cx="1230630" cy="59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25220" y="432689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argv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125220" y="486029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argc</a:t>
            </a:r>
            <a:endParaRPr lang="en-US" altLang="zh-CN"/>
          </a:p>
        </p:txBody>
      </p:sp>
      <p:cxnSp>
        <p:nvCxnSpPr>
          <p:cNvPr id="12" name="曲线连接符 11"/>
          <p:cNvCxnSpPr/>
          <p:nvPr/>
        </p:nvCxnSpPr>
        <p:spPr>
          <a:xfrm flipV="1">
            <a:off x="2355850" y="2928620"/>
            <a:ext cx="3175" cy="1664970"/>
          </a:xfrm>
          <a:prstGeom prst="curvedConnector3">
            <a:avLst>
              <a:gd name="adj1" fmla="val 22800000"/>
            </a:avLst>
          </a:prstGeom>
          <a:ln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125220" y="5393690"/>
            <a:ext cx="1230630" cy="421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28395" y="5814695"/>
            <a:ext cx="123063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64*1024-104bytes</a:t>
            </a:r>
            <a:endParaRPr lang="en-US" altLang="zh-CN"/>
          </a:p>
        </p:txBody>
      </p:sp>
      <p:sp>
        <p:nvSpPr>
          <p:cNvPr id="16" name="矩形标注 15"/>
          <p:cNvSpPr/>
          <p:nvPr/>
        </p:nvSpPr>
        <p:spPr>
          <a:xfrm rot="16200000">
            <a:off x="461645" y="5466080"/>
            <a:ext cx="485775" cy="275590"/>
          </a:xfrm>
          <a:prstGeom prst="wedgeRectCallou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474845" y="3453130"/>
            <a:ext cx="178054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g0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490720" y="469011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stackguard1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490720" y="504634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stackguard0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90720" y="541083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stack_</a:t>
            </a:r>
            <a:r>
              <a:rPr lang="en-US" altLang="zh-CN"/>
              <a:t>hi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490720" y="578231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stack_lo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2437130" y="5584190"/>
            <a:ext cx="2053590" cy="230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1"/>
          </p:cNvCxnSpPr>
          <p:nvPr/>
        </p:nvCxnSpPr>
        <p:spPr>
          <a:xfrm flipH="1">
            <a:off x="2421255" y="5960745"/>
            <a:ext cx="2053590" cy="668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1"/>
          </p:cNvCxnSpPr>
          <p:nvPr/>
        </p:nvCxnSpPr>
        <p:spPr>
          <a:xfrm flipH="1">
            <a:off x="2453640" y="4868545"/>
            <a:ext cx="2021205" cy="1663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1"/>
          </p:cNvCxnSpPr>
          <p:nvPr/>
        </p:nvCxnSpPr>
        <p:spPr>
          <a:xfrm flipH="1">
            <a:off x="2453640" y="5224780"/>
            <a:ext cx="2021205" cy="1339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181475" y="-25400"/>
            <a:ext cx="178054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m0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197350" y="145478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197350" y="181102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tls[1]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197350" y="217551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tls[0]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4197350" y="254698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g0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4474845" y="433387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cxnSp>
        <p:nvCxnSpPr>
          <p:cNvPr id="38" name="曲线连接符 37"/>
          <p:cNvCxnSpPr>
            <a:stCxn id="37" idx="3"/>
            <a:endCxn id="26" idx="3"/>
          </p:cNvCxnSpPr>
          <p:nvPr/>
        </p:nvCxnSpPr>
        <p:spPr>
          <a:xfrm flipH="1" flipV="1">
            <a:off x="5962015" y="2725420"/>
            <a:ext cx="277495" cy="1786890"/>
          </a:xfrm>
          <a:prstGeom prst="curvedConnector3">
            <a:avLst>
              <a:gd name="adj1" fmla="val -85812"/>
            </a:avLst>
          </a:prstGeom>
          <a:ln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26" idx="1"/>
          </p:cNvCxnSpPr>
          <p:nvPr/>
        </p:nvCxnSpPr>
        <p:spPr>
          <a:xfrm rot="10800000" flipH="1" flipV="1">
            <a:off x="4181475" y="2725420"/>
            <a:ext cx="254000" cy="3269615"/>
          </a:xfrm>
          <a:prstGeom prst="curvedConnector4">
            <a:avLst>
              <a:gd name="adj1" fmla="val -93750"/>
              <a:gd name="adj2" fmla="val 527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13" idx="1"/>
          </p:cNvCxnSpPr>
          <p:nvPr/>
        </p:nvCxnSpPr>
        <p:spPr>
          <a:xfrm rot="10800000" flipH="1" flipV="1">
            <a:off x="4181475" y="2353945"/>
            <a:ext cx="221615" cy="3803015"/>
          </a:xfrm>
          <a:prstGeom prst="curvedConnector4">
            <a:avLst>
              <a:gd name="adj1" fmla="val -107450"/>
              <a:gd name="adj2" fmla="val 523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标注 43"/>
          <p:cNvSpPr/>
          <p:nvPr/>
        </p:nvSpPr>
        <p:spPr>
          <a:xfrm rot="15900000" flipV="1">
            <a:off x="5568950" y="1769110"/>
            <a:ext cx="1890395" cy="354330"/>
          </a:xfrm>
          <a:prstGeom prst="wedgeRectCallou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主线程</a:t>
            </a:r>
            <a:r>
              <a:rPr lang="en-US" altLang="zh-CN"/>
              <a:t>fs</a:t>
            </a:r>
            <a:r>
              <a:rPr lang="zh-CN" altLang="en-US"/>
              <a:t>段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181475" y="84836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181475" y="120459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8273415" y="117475"/>
            <a:ext cx="2202180" cy="421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allp....</a:t>
            </a:r>
            <a:endParaRPr lang="en-US" altLang="zh-CN"/>
          </a:p>
        </p:txBody>
      </p:sp>
      <p:cxnSp>
        <p:nvCxnSpPr>
          <p:cNvPr id="30" name="直接连接符 29"/>
          <p:cNvCxnSpPr/>
          <p:nvPr/>
        </p:nvCxnSpPr>
        <p:spPr>
          <a:xfrm>
            <a:off x="8613140" y="149860"/>
            <a:ext cx="0" cy="405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8597265" y="69215"/>
            <a:ext cx="15875" cy="55054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273415" y="1301750"/>
            <a:ext cx="178054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8273415" y="219075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8273415" y="257238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8273415" y="292862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47" name="曲线连接符 46"/>
          <p:cNvCxnSpPr>
            <a:stCxn id="29" idx="1"/>
            <a:endCxn id="39" idx="1"/>
          </p:cNvCxnSpPr>
          <p:nvPr/>
        </p:nvCxnSpPr>
        <p:spPr>
          <a:xfrm rot="10800000" flipV="1">
            <a:off x="8273415" y="328295"/>
            <a:ext cx="3175" cy="2778760"/>
          </a:xfrm>
          <a:prstGeom prst="curvedConnector3">
            <a:avLst>
              <a:gd name="adj1" fmla="val 7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6" idx="1"/>
          </p:cNvCxnSpPr>
          <p:nvPr/>
        </p:nvCxnSpPr>
        <p:spPr>
          <a:xfrm flipH="1">
            <a:off x="6038850" y="2750820"/>
            <a:ext cx="2234565" cy="16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下箭头 48"/>
          <p:cNvSpPr/>
          <p:nvPr/>
        </p:nvSpPr>
        <p:spPr>
          <a:xfrm>
            <a:off x="433070" y="1788160"/>
            <a:ext cx="542925" cy="306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主线程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641350" y="196215"/>
            <a:ext cx="2036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groutine_readme1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25220" y="654685"/>
            <a:ext cx="1230630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内核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25220" y="1788160"/>
            <a:ext cx="123063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25220" y="266192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argv[...]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25220" y="319532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argc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125220" y="3728720"/>
            <a:ext cx="1230630" cy="59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25220" y="432689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argv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125220" y="484886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argc</a:t>
            </a:r>
            <a:endParaRPr lang="en-US" altLang="zh-CN"/>
          </a:p>
        </p:txBody>
      </p:sp>
      <p:cxnSp>
        <p:nvCxnSpPr>
          <p:cNvPr id="12" name="曲线连接符 11"/>
          <p:cNvCxnSpPr/>
          <p:nvPr/>
        </p:nvCxnSpPr>
        <p:spPr>
          <a:xfrm flipV="1">
            <a:off x="2355850" y="2928620"/>
            <a:ext cx="3175" cy="1664970"/>
          </a:xfrm>
          <a:prstGeom prst="curvedConnector3">
            <a:avLst>
              <a:gd name="adj1" fmla="val 22800000"/>
            </a:avLst>
          </a:prstGeom>
          <a:ln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125220" y="5393690"/>
            <a:ext cx="1230630" cy="421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1122045" y="6411595"/>
            <a:ext cx="1230630" cy="28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newproc</a:t>
            </a:r>
            <a:r>
              <a:rPr lang="zh-CN" altLang="en-US" sz="900"/>
              <a:t>的返回地址</a:t>
            </a:r>
            <a:endParaRPr lang="zh-CN" altLang="en-US" sz="900"/>
          </a:p>
        </p:txBody>
      </p:sp>
      <p:sp>
        <p:nvSpPr>
          <p:cNvPr id="16" name="矩形标注 15"/>
          <p:cNvSpPr/>
          <p:nvPr/>
        </p:nvSpPr>
        <p:spPr>
          <a:xfrm rot="16200000">
            <a:off x="594995" y="6319520"/>
            <a:ext cx="485775" cy="275590"/>
          </a:xfrm>
          <a:prstGeom prst="wedgeRectCallou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474845" y="3468370"/>
            <a:ext cx="178054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g0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490720" y="470535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stackguard1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490720" y="506158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stackguard0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90720" y="542607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stack_</a:t>
            </a:r>
            <a:r>
              <a:rPr lang="en-US" altLang="zh-CN"/>
              <a:t>hi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490720" y="578231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stack_lo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2437130" y="5584190"/>
            <a:ext cx="2053590" cy="230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442845" y="6122670"/>
            <a:ext cx="2064385" cy="888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1"/>
          </p:cNvCxnSpPr>
          <p:nvPr/>
        </p:nvCxnSpPr>
        <p:spPr>
          <a:xfrm flipH="1">
            <a:off x="2496820" y="4883785"/>
            <a:ext cx="1993900" cy="2115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1"/>
          </p:cNvCxnSpPr>
          <p:nvPr/>
        </p:nvCxnSpPr>
        <p:spPr>
          <a:xfrm flipH="1">
            <a:off x="2483485" y="5240020"/>
            <a:ext cx="2007235" cy="1732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181475" y="-25400"/>
            <a:ext cx="178054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m0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197350" y="145478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197350" y="181102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tls[1]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197350" y="217551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tls[0]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4197350" y="254698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g0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4474845" y="433387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cxnSp>
        <p:nvCxnSpPr>
          <p:cNvPr id="38" name="曲线连接符 37"/>
          <p:cNvCxnSpPr>
            <a:stCxn id="37" idx="3"/>
            <a:endCxn id="26" idx="3"/>
          </p:cNvCxnSpPr>
          <p:nvPr/>
        </p:nvCxnSpPr>
        <p:spPr>
          <a:xfrm flipH="1" flipV="1">
            <a:off x="5977890" y="2725420"/>
            <a:ext cx="277495" cy="1786890"/>
          </a:xfrm>
          <a:prstGeom prst="curvedConnector3">
            <a:avLst>
              <a:gd name="adj1" fmla="val -85812"/>
            </a:avLst>
          </a:prstGeom>
          <a:ln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26" idx="1"/>
          </p:cNvCxnSpPr>
          <p:nvPr/>
        </p:nvCxnSpPr>
        <p:spPr>
          <a:xfrm rot="10800000" flipH="1" flipV="1">
            <a:off x="4196715" y="2724785"/>
            <a:ext cx="230505" cy="3383915"/>
          </a:xfrm>
          <a:prstGeom prst="curvedConnector4">
            <a:avLst>
              <a:gd name="adj1" fmla="val -103306"/>
              <a:gd name="adj2" fmla="val 526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13" idx="1"/>
          </p:cNvCxnSpPr>
          <p:nvPr/>
        </p:nvCxnSpPr>
        <p:spPr>
          <a:xfrm rot="10800000" flipH="1" flipV="1">
            <a:off x="4197350" y="2353310"/>
            <a:ext cx="229870" cy="3754755"/>
          </a:xfrm>
          <a:prstGeom prst="curvedConnector4">
            <a:avLst>
              <a:gd name="adj1" fmla="val -103591"/>
              <a:gd name="adj2" fmla="val 523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标注 43"/>
          <p:cNvSpPr/>
          <p:nvPr/>
        </p:nvSpPr>
        <p:spPr>
          <a:xfrm rot="15900000" flipV="1">
            <a:off x="5568950" y="1769110"/>
            <a:ext cx="1890395" cy="354330"/>
          </a:xfrm>
          <a:prstGeom prst="wedgeRectCallou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主线程</a:t>
            </a:r>
            <a:r>
              <a:rPr lang="en-US" altLang="zh-CN"/>
              <a:t>fs</a:t>
            </a:r>
            <a:r>
              <a:rPr lang="zh-CN" altLang="en-US"/>
              <a:t>段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181475" y="84836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181475" y="120459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8273415" y="117475"/>
            <a:ext cx="2202180" cy="421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allp....</a:t>
            </a:r>
            <a:endParaRPr lang="en-US" altLang="zh-CN"/>
          </a:p>
        </p:txBody>
      </p:sp>
      <p:cxnSp>
        <p:nvCxnSpPr>
          <p:cNvPr id="30" name="直接连接符 29"/>
          <p:cNvCxnSpPr/>
          <p:nvPr/>
        </p:nvCxnSpPr>
        <p:spPr>
          <a:xfrm>
            <a:off x="8613140" y="149860"/>
            <a:ext cx="0" cy="405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8597265" y="69215"/>
            <a:ext cx="15875" cy="55054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273415" y="1301750"/>
            <a:ext cx="178054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8273415" y="219075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8273415" y="257238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8273415" y="292862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47" name="曲线连接符 46"/>
          <p:cNvCxnSpPr>
            <a:stCxn id="29" idx="1"/>
            <a:endCxn id="39" idx="1"/>
          </p:cNvCxnSpPr>
          <p:nvPr/>
        </p:nvCxnSpPr>
        <p:spPr>
          <a:xfrm rot="10800000" flipV="1">
            <a:off x="8273415" y="328295"/>
            <a:ext cx="3175" cy="2778760"/>
          </a:xfrm>
          <a:prstGeom prst="curvedConnector3">
            <a:avLst>
              <a:gd name="adj1" fmla="val 7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6" idx="1"/>
          </p:cNvCxnSpPr>
          <p:nvPr/>
        </p:nvCxnSpPr>
        <p:spPr>
          <a:xfrm flipH="1">
            <a:off x="6038850" y="2750820"/>
            <a:ext cx="2234565" cy="16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下箭头 48"/>
          <p:cNvSpPr/>
          <p:nvPr/>
        </p:nvSpPr>
        <p:spPr>
          <a:xfrm>
            <a:off x="433070" y="1788160"/>
            <a:ext cx="542925" cy="306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主线程</a:t>
            </a:r>
            <a:endParaRPr lang="zh-CN" altLang="en-US"/>
          </a:p>
        </p:txBody>
      </p:sp>
      <p:sp>
        <p:nvSpPr>
          <p:cNvPr id="31" name="上箭头 30"/>
          <p:cNvSpPr/>
          <p:nvPr/>
        </p:nvSpPr>
        <p:spPr>
          <a:xfrm>
            <a:off x="155575" y="6990715"/>
            <a:ext cx="411480" cy="12839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122045" y="7056755"/>
            <a:ext cx="1233805" cy="1217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newg(</a:t>
            </a:r>
            <a:r>
              <a:rPr lang="zh-CN" altLang="en-US"/>
              <a:t>栈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591820" y="215900"/>
            <a:ext cx="3538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goroutine_readme2</a:t>
            </a:r>
            <a:r>
              <a:rPr lang="en-US" altLang="zh-CN">
                <a:sym typeface="+mn-ea"/>
              </a:rPr>
              <a:t>_newproc1_1</a:t>
            </a:r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1122045" y="6700520"/>
            <a:ext cx="123698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45" name="矩形 44"/>
          <p:cNvSpPr/>
          <p:nvPr/>
        </p:nvSpPr>
        <p:spPr>
          <a:xfrm>
            <a:off x="1122045" y="5814695"/>
            <a:ext cx="1230630" cy="31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&amp;funcval{runtime.main}</a:t>
            </a:r>
            <a:endParaRPr lang="en-US" altLang="zh-CN" sz="900"/>
          </a:p>
        </p:txBody>
      </p:sp>
      <p:sp>
        <p:nvSpPr>
          <p:cNvPr id="46" name="矩形 45"/>
          <p:cNvSpPr/>
          <p:nvPr/>
        </p:nvSpPr>
        <p:spPr>
          <a:xfrm>
            <a:off x="1122045" y="6122670"/>
            <a:ext cx="1230630" cy="28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0</a:t>
            </a:r>
            <a:endParaRPr lang="en-US" altLang="zh-CN" sz="900"/>
          </a:p>
        </p:txBody>
      </p:sp>
      <p:sp>
        <p:nvSpPr>
          <p:cNvPr id="50" name="矩形 49"/>
          <p:cNvSpPr/>
          <p:nvPr/>
        </p:nvSpPr>
        <p:spPr>
          <a:xfrm>
            <a:off x="4507230" y="6606540"/>
            <a:ext cx="178054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newg</a:t>
            </a:r>
            <a:endParaRPr lang="en-US" altLang="zh-CN"/>
          </a:p>
        </p:txBody>
      </p:sp>
      <p:sp>
        <p:nvSpPr>
          <p:cNvPr id="51" name="矩形 50"/>
          <p:cNvSpPr/>
          <p:nvPr/>
        </p:nvSpPr>
        <p:spPr>
          <a:xfrm>
            <a:off x="4523105" y="784352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stackguard1</a:t>
            </a:r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4523105" y="819975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stackguard0</a:t>
            </a: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523105" y="892048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stack_lo</a:t>
            </a: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523105" y="748030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55" name="矩形 54"/>
          <p:cNvSpPr/>
          <p:nvPr/>
        </p:nvSpPr>
        <p:spPr>
          <a:xfrm>
            <a:off x="4523105" y="856424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stack_</a:t>
            </a:r>
            <a:r>
              <a:rPr lang="en-US" altLang="zh-CN"/>
              <a:t>hi</a:t>
            </a:r>
            <a:endParaRPr lang="en-US" altLang="zh-CN"/>
          </a:p>
        </p:txBody>
      </p:sp>
      <p:cxnSp>
        <p:nvCxnSpPr>
          <p:cNvPr id="57" name="直接箭头连接符 56"/>
          <p:cNvCxnSpPr/>
          <p:nvPr/>
        </p:nvCxnSpPr>
        <p:spPr>
          <a:xfrm flipH="1" flipV="1">
            <a:off x="2401570" y="8274685"/>
            <a:ext cx="2146935" cy="3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 flipV="1">
            <a:off x="2334895" y="7122160"/>
            <a:ext cx="2188210" cy="1636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 flipV="1">
            <a:off x="2401570" y="8307705"/>
            <a:ext cx="2110740" cy="804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8" idx="3"/>
            <a:endCxn id="34" idx="1"/>
          </p:cNvCxnSpPr>
          <p:nvPr/>
        </p:nvCxnSpPr>
        <p:spPr>
          <a:xfrm>
            <a:off x="5962015" y="1383030"/>
            <a:ext cx="2311400" cy="35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25220" y="654685"/>
            <a:ext cx="1230630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内核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25220" y="1788160"/>
            <a:ext cx="123063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25220" y="266192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argv[...]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25220" y="319532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argc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125220" y="3728720"/>
            <a:ext cx="1230630" cy="59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25220" y="432689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argv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125220" y="484886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argc</a:t>
            </a:r>
            <a:endParaRPr lang="en-US" altLang="zh-CN"/>
          </a:p>
        </p:txBody>
      </p:sp>
      <p:cxnSp>
        <p:nvCxnSpPr>
          <p:cNvPr id="12" name="曲线连接符 11"/>
          <p:cNvCxnSpPr/>
          <p:nvPr/>
        </p:nvCxnSpPr>
        <p:spPr>
          <a:xfrm flipV="1">
            <a:off x="2355850" y="2928620"/>
            <a:ext cx="3175" cy="1664970"/>
          </a:xfrm>
          <a:prstGeom prst="curvedConnector3">
            <a:avLst>
              <a:gd name="adj1" fmla="val 22800000"/>
            </a:avLst>
          </a:prstGeom>
          <a:ln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125220" y="5393690"/>
            <a:ext cx="1230630" cy="421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1122045" y="6411595"/>
            <a:ext cx="1230630" cy="28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newproc</a:t>
            </a:r>
            <a:r>
              <a:rPr lang="zh-CN" altLang="en-US" sz="900"/>
              <a:t>的返回地址</a:t>
            </a:r>
            <a:endParaRPr lang="zh-CN" altLang="en-US" sz="900"/>
          </a:p>
        </p:txBody>
      </p:sp>
      <p:sp>
        <p:nvSpPr>
          <p:cNvPr id="16" name="矩形标注 15"/>
          <p:cNvSpPr/>
          <p:nvPr/>
        </p:nvSpPr>
        <p:spPr>
          <a:xfrm rot="16200000">
            <a:off x="594995" y="6319520"/>
            <a:ext cx="485775" cy="275590"/>
          </a:xfrm>
          <a:prstGeom prst="wedgeRectCallou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474845" y="3468370"/>
            <a:ext cx="178054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g0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477385" y="470535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stackguard1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477385" y="506158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stackguard0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77385" y="542607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stack_</a:t>
            </a:r>
            <a:r>
              <a:rPr lang="en-US" altLang="zh-CN"/>
              <a:t>hi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477385" y="578231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stack_lo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2437130" y="5584190"/>
            <a:ext cx="2053590" cy="230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442845" y="6122670"/>
            <a:ext cx="2064385" cy="888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1"/>
          </p:cNvCxnSpPr>
          <p:nvPr/>
        </p:nvCxnSpPr>
        <p:spPr>
          <a:xfrm flipH="1">
            <a:off x="2483485" y="4883785"/>
            <a:ext cx="1993900" cy="2115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1"/>
          </p:cNvCxnSpPr>
          <p:nvPr/>
        </p:nvCxnSpPr>
        <p:spPr>
          <a:xfrm flipH="1">
            <a:off x="2470150" y="5240020"/>
            <a:ext cx="2007235" cy="1732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181475" y="-25400"/>
            <a:ext cx="178054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m0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184015" y="145478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184015" y="181102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tls[1]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184015" y="217551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tls[0]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4184015" y="254698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g0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4474845" y="433387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cxnSp>
        <p:nvCxnSpPr>
          <p:cNvPr id="38" name="曲线连接符 37"/>
          <p:cNvCxnSpPr>
            <a:stCxn id="37" idx="3"/>
            <a:endCxn id="26" idx="3"/>
          </p:cNvCxnSpPr>
          <p:nvPr/>
        </p:nvCxnSpPr>
        <p:spPr>
          <a:xfrm flipH="1" flipV="1">
            <a:off x="5964555" y="2725420"/>
            <a:ext cx="290830" cy="1786890"/>
          </a:xfrm>
          <a:prstGeom prst="curvedConnector3">
            <a:avLst>
              <a:gd name="adj1" fmla="val -81878"/>
            </a:avLst>
          </a:prstGeom>
          <a:ln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26" idx="1"/>
          </p:cNvCxnSpPr>
          <p:nvPr/>
        </p:nvCxnSpPr>
        <p:spPr>
          <a:xfrm rot="10800000" flipH="1" flipV="1">
            <a:off x="4184015" y="2725420"/>
            <a:ext cx="230505" cy="3383915"/>
          </a:xfrm>
          <a:prstGeom prst="curvedConnector4">
            <a:avLst>
              <a:gd name="adj1" fmla="val -103306"/>
              <a:gd name="adj2" fmla="val 526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13" idx="1"/>
          </p:cNvCxnSpPr>
          <p:nvPr/>
        </p:nvCxnSpPr>
        <p:spPr>
          <a:xfrm rot="10800000" flipH="1" flipV="1">
            <a:off x="4184015" y="2353945"/>
            <a:ext cx="229870" cy="3754755"/>
          </a:xfrm>
          <a:prstGeom prst="curvedConnector4">
            <a:avLst>
              <a:gd name="adj1" fmla="val -103591"/>
              <a:gd name="adj2" fmla="val 523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标注 43"/>
          <p:cNvSpPr/>
          <p:nvPr/>
        </p:nvSpPr>
        <p:spPr>
          <a:xfrm rot="15900000" flipV="1">
            <a:off x="5568950" y="1769110"/>
            <a:ext cx="1890395" cy="354330"/>
          </a:xfrm>
          <a:prstGeom prst="wedgeRectCallou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主线程</a:t>
            </a:r>
            <a:r>
              <a:rPr lang="en-US" altLang="zh-CN"/>
              <a:t>fs</a:t>
            </a:r>
            <a:r>
              <a:rPr lang="zh-CN" altLang="en-US"/>
              <a:t>段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181475" y="84836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181475" y="120459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10053955" y="427355"/>
            <a:ext cx="2202180" cy="421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allp....</a:t>
            </a:r>
            <a:endParaRPr lang="en-US" altLang="zh-CN"/>
          </a:p>
        </p:txBody>
      </p:sp>
      <p:cxnSp>
        <p:nvCxnSpPr>
          <p:cNvPr id="30" name="直接连接符 29"/>
          <p:cNvCxnSpPr/>
          <p:nvPr/>
        </p:nvCxnSpPr>
        <p:spPr>
          <a:xfrm>
            <a:off x="7156450" y="362585"/>
            <a:ext cx="0" cy="40513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0339070" y="362585"/>
            <a:ext cx="15875" cy="55054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273415" y="1301750"/>
            <a:ext cx="178054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8273415" y="219075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8273415" y="257238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8273415" y="292862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48" name="直接箭头连接符 47"/>
          <p:cNvCxnSpPr>
            <a:stCxn id="36" idx="1"/>
          </p:cNvCxnSpPr>
          <p:nvPr/>
        </p:nvCxnSpPr>
        <p:spPr>
          <a:xfrm flipH="1">
            <a:off x="6038850" y="2750820"/>
            <a:ext cx="2234565" cy="16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下箭头 48"/>
          <p:cNvSpPr/>
          <p:nvPr/>
        </p:nvSpPr>
        <p:spPr>
          <a:xfrm>
            <a:off x="433070" y="1788160"/>
            <a:ext cx="542925" cy="306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主线程</a:t>
            </a:r>
            <a:endParaRPr lang="zh-CN" altLang="en-US"/>
          </a:p>
        </p:txBody>
      </p:sp>
      <p:sp>
        <p:nvSpPr>
          <p:cNvPr id="31" name="上箭头 30"/>
          <p:cNvSpPr/>
          <p:nvPr/>
        </p:nvSpPr>
        <p:spPr>
          <a:xfrm>
            <a:off x="155575" y="6990715"/>
            <a:ext cx="411480" cy="12839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122045" y="7150100"/>
            <a:ext cx="1233805" cy="12179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newg(</a:t>
            </a:r>
            <a:r>
              <a:rPr lang="zh-CN" altLang="en-US"/>
              <a:t>栈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591820" y="215900"/>
            <a:ext cx="381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goroutine_readme2</a:t>
            </a:r>
            <a:r>
              <a:rPr lang="en-US" altLang="zh-CN">
                <a:sym typeface="+mn-ea"/>
              </a:rPr>
              <a:t>_main goroutine</a:t>
            </a:r>
            <a:endParaRPr lang="en-US" altLang="zh-CN">
              <a:sym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22045" y="6700520"/>
            <a:ext cx="123698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45" name="矩形 44"/>
          <p:cNvSpPr/>
          <p:nvPr/>
        </p:nvSpPr>
        <p:spPr>
          <a:xfrm>
            <a:off x="1122045" y="5814695"/>
            <a:ext cx="1230630" cy="31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&amp;funcval{runtime.main}</a:t>
            </a:r>
            <a:endParaRPr lang="en-US" altLang="zh-CN" sz="900"/>
          </a:p>
        </p:txBody>
      </p:sp>
      <p:sp>
        <p:nvSpPr>
          <p:cNvPr id="46" name="矩形 45"/>
          <p:cNvSpPr/>
          <p:nvPr/>
        </p:nvSpPr>
        <p:spPr>
          <a:xfrm>
            <a:off x="1122045" y="6122670"/>
            <a:ext cx="1230630" cy="28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0</a:t>
            </a:r>
            <a:endParaRPr lang="en-US" altLang="zh-CN" sz="900"/>
          </a:p>
        </p:txBody>
      </p:sp>
      <p:sp>
        <p:nvSpPr>
          <p:cNvPr id="50" name="矩形 49"/>
          <p:cNvSpPr/>
          <p:nvPr/>
        </p:nvSpPr>
        <p:spPr>
          <a:xfrm>
            <a:off x="4507230" y="6606540"/>
            <a:ext cx="1780540" cy="873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newg(</a:t>
            </a:r>
            <a:r>
              <a:rPr lang="zh-CN" altLang="en-US" sz="1400"/>
              <a:t>这里是</a:t>
            </a:r>
            <a:r>
              <a:rPr lang="en-US" altLang="zh-CN" sz="1400"/>
              <a:t>mainroutine</a:t>
            </a:r>
            <a:r>
              <a:rPr lang="zh-CN" altLang="en-US" sz="1400"/>
              <a:t>，可以类比普通</a:t>
            </a:r>
            <a:r>
              <a:rPr lang="en-US" altLang="zh-CN" sz="1400"/>
              <a:t>goroutine)</a:t>
            </a:r>
            <a:endParaRPr lang="en-US" altLang="zh-CN" sz="1400"/>
          </a:p>
        </p:txBody>
      </p:sp>
      <p:sp>
        <p:nvSpPr>
          <p:cNvPr id="51" name="矩形 50"/>
          <p:cNvSpPr/>
          <p:nvPr/>
        </p:nvSpPr>
        <p:spPr>
          <a:xfrm>
            <a:off x="4509770" y="8430260"/>
            <a:ext cx="1780540" cy="356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stackguard1</a:t>
            </a:r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4509770" y="8786495"/>
            <a:ext cx="1780540" cy="356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stackguard0</a:t>
            </a: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509770" y="9507220"/>
            <a:ext cx="1780540" cy="356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stack_lo</a:t>
            </a: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509770" y="7480300"/>
            <a:ext cx="1780540" cy="356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m=nil</a:t>
            </a:r>
            <a:endParaRPr lang="en-US" altLang="zh-CN"/>
          </a:p>
        </p:txBody>
      </p:sp>
      <p:sp>
        <p:nvSpPr>
          <p:cNvPr id="55" name="矩形 54"/>
          <p:cNvSpPr/>
          <p:nvPr/>
        </p:nvSpPr>
        <p:spPr>
          <a:xfrm>
            <a:off x="4509770" y="9150985"/>
            <a:ext cx="1780540" cy="356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stack_</a:t>
            </a:r>
            <a:r>
              <a:rPr lang="en-US" altLang="zh-CN"/>
              <a:t>hi</a:t>
            </a:r>
            <a:endParaRPr lang="en-US" altLang="zh-CN"/>
          </a:p>
        </p:txBody>
      </p:sp>
      <p:cxnSp>
        <p:nvCxnSpPr>
          <p:cNvPr id="57" name="直接箭头连接符 56"/>
          <p:cNvCxnSpPr>
            <a:stCxn id="52" idx="1"/>
          </p:cNvCxnSpPr>
          <p:nvPr/>
        </p:nvCxnSpPr>
        <p:spPr>
          <a:xfrm flipH="1" flipV="1">
            <a:off x="2401570" y="8274685"/>
            <a:ext cx="2108200" cy="690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5" idx="1"/>
          </p:cNvCxnSpPr>
          <p:nvPr/>
        </p:nvCxnSpPr>
        <p:spPr>
          <a:xfrm flipH="1" flipV="1">
            <a:off x="2324100" y="7150100"/>
            <a:ext cx="2185670" cy="2179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 flipV="1">
            <a:off x="2388870" y="8329930"/>
            <a:ext cx="2146935" cy="126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143635" y="7183120"/>
            <a:ext cx="1215390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goexit+1</a:t>
            </a:r>
            <a:r>
              <a:rPr lang="zh-CN" altLang="en-US" sz="1000"/>
              <a:t>指令</a:t>
            </a:r>
            <a:endParaRPr lang="zh-CN" altLang="en-US" sz="1000"/>
          </a:p>
        </p:txBody>
      </p:sp>
      <p:sp>
        <p:nvSpPr>
          <p:cNvPr id="60" name="矩形 59"/>
          <p:cNvSpPr/>
          <p:nvPr/>
        </p:nvSpPr>
        <p:spPr>
          <a:xfrm>
            <a:off x="4508500" y="7835900"/>
            <a:ext cx="1780540" cy="282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sched.pc</a:t>
            </a:r>
            <a:endParaRPr lang="en-US" altLang="zh-CN"/>
          </a:p>
        </p:txBody>
      </p:sp>
      <p:sp>
        <p:nvSpPr>
          <p:cNvPr id="61" name="矩形 60"/>
          <p:cNvSpPr/>
          <p:nvPr/>
        </p:nvSpPr>
        <p:spPr>
          <a:xfrm>
            <a:off x="4512310" y="8118475"/>
            <a:ext cx="1780540" cy="356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sched.sp</a:t>
            </a:r>
            <a:endParaRPr lang="en-US" altLang="zh-CN"/>
          </a:p>
        </p:txBody>
      </p:sp>
      <p:sp>
        <p:nvSpPr>
          <p:cNvPr id="62" name="矩形 61"/>
          <p:cNvSpPr/>
          <p:nvPr/>
        </p:nvSpPr>
        <p:spPr>
          <a:xfrm>
            <a:off x="7357745" y="6215380"/>
            <a:ext cx="1647190" cy="274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1、pc成员runtime.main函数的第一条指令</a:t>
            </a:r>
            <a:r>
              <a:rPr lang="zh-CN" altLang="en-US" sz="1400"/>
              <a:t>；</a:t>
            </a:r>
            <a:endParaRPr lang="en-US" altLang="zh-CN" sz="1400"/>
          </a:p>
          <a:p>
            <a:pPr algn="l"/>
            <a:r>
              <a:rPr lang="en-US" altLang="zh-CN" sz="1400"/>
              <a:t>2</a:t>
            </a:r>
            <a:r>
              <a:rPr lang="zh-CN" altLang="en-US" sz="1400"/>
              <a:t>、sp成员指向了newg的栈顶内存单元；</a:t>
            </a:r>
            <a:endParaRPr lang="zh-CN" altLang="en-US" sz="1400"/>
          </a:p>
          <a:p>
            <a:pPr algn="l"/>
            <a:r>
              <a:rPr lang="zh-CN" altLang="en-US" sz="1400"/>
              <a:t>预期runtime.main函数执行完返回之后就会去执行runtime.exit函数的CALL runtime.goexit1(SB)这条指令</a:t>
            </a:r>
            <a:endParaRPr lang="zh-CN" altLang="en-US" sz="1400"/>
          </a:p>
        </p:txBody>
      </p:sp>
      <p:cxnSp>
        <p:nvCxnSpPr>
          <p:cNvPr id="63" name="直接箭头连接符 62"/>
          <p:cNvCxnSpPr>
            <a:stCxn id="60" idx="3"/>
          </p:cNvCxnSpPr>
          <p:nvPr/>
        </p:nvCxnSpPr>
        <p:spPr>
          <a:xfrm flipV="1">
            <a:off x="6289040" y="6560820"/>
            <a:ext cx="1028065" cy="1416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61" idx="3"/>
          </p:cNvCxnSpPr>
          <p:nvPr/>
        </p:nvCxnSpPr>
        <p:spPr>
          <a:xfrm flipV="1">
            <a:off x="6292850" y="7114540"/>
            <a:ext cx="1024255" cy="1182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276465" y="4144010"/>
            <a:ext cx="1769110" cy="140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/>
              <a:t>newg的m成员为nil，因为它还没有被调度起来运行，也就没有跟任何m进行绑定</a:t>
            </a:r>
            <a:endParaRPr lang="zh-CN" altLang="en-US" sz="1400"/>
          </a:p>
        </p:txBody>
      </p:sp>
      <p:cxnSp>
        <p:nvCxnSpPr>
          <p:cNvPr id="67" name="直接箭头连接符 66"/>
          <p:cNvCxnSpPr>
            <a:stCxn id="54" idx="3"/>
            <a:endCxn id="65" idx="1"/>
          </p:cNvCxnSpPr>
          <p:nvPr/>
        </p:nvCxnSpPr>
        <p:spPr>
          <a:xfrm flipV="1">
            <a:off x="6290310" y="4846320"/>
            <a:ext cx="986155" cy="2812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1" idx="1"/>
          </p:cNvCxnSpPr>
          <p:nvPr/>
        </p:nvCxnSpPr>
        <p:spPr>
          <a:xfrm flipH="1" flipV="1">
            <a:off x="2402205" y="7510145"/>
            <a:ext cx="2110105" cy="786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8" idx="3"/>
            <a:endCxn id="34" idx="1"/>
          </p:cNvCxnSpPr>
          <p:nvPr/>
        </p:nvCxnSpPr>
        <p:spPr>
          <a:xfrm>
            <a:off x="5962015" y="1383030"/>
            <a:ext cx="2311400" cy="35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6802755" y="233680"/>
            <a:ext cx="2202180" cy="421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allm....</a:t>
            </a:r>
            <a:endParaRPr lang="en-US" altLang="zh-CN"/>
          </a:p>
        </p:txBody>
      </p:sp>
      <p:cxnSp>
        <p:nvCxnSpPr>
          <p:cNvPr id="72" name="直接箭头连接符 71"/>
          <p:cNvCxnSpPr>
            <a:stCxn id="29" idx="1"/>
            <a:endCxn id="34" idx="0"/>
          </p:cNvCxnSpPr>
          <p:nvPr/>
        </p:nvCxnSpPr>
        <p:spPr>
          <a:xfrm flipH="1">
            <a:off x="9163685" y="638175"/>
            <a:ext cx="890270" cy="663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71" idx="1"/>
            <a:endCxn id="2" idx="3"/>
          </p:cNvCxnSpPr>
          <p:nvPr/>
        </p:nvCxnSpPr>
        <p:spPr>
          <a:xfrm flipH="1" flipV="1">
            <a:off x="5962015" y="411480"/>
            <a:ext cx="840740" cy="3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25220" y="654685"/>
            <a:ext cx="1230630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125220" y="1788160"/>
            <a:ext cx="123063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mstart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125220" y="266192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返回地址（switch GOOS）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1125220" y="3195320"/>
            <a:ext cx="12306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mstart1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125220" y="3728720"/>
            <a:ext cx="1230630" cy="59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473575" y="2761615"/>
            <a:ext cx="1780540" cy="87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g0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477385" y="470535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stackguard1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477385" y="506158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stackguard0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77385" y="542607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stack_</a:t>
            </a:r>
            <a:r>
              <a:rPr lang="en-US" altLang="zh-CN"/>
              <a:t>hi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477385" y="578231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stack_lo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474845" y="433387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49" name="下箭头 48"/>
          <p:cNvSpPr/>
          <p:nvPr/>
        </p:nvSpPr>
        <p:spPr>
          <a:xfrm>
            <a:off x="352425" y="654685"/>
            <a:ext cx="542925" cy="306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g0</a:t>
            </a:r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91820" y="215900"/>
            <a:ext cx="3162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goroutine_readme2</a:t>
            </a:r>
            <a:r>
              <a:rPr lang="en-US" altLang="zh-CN">
                <a:sym typeface="+mn-ea"/>
              </a:rPr>
              <a:t>_mstart</a:t>
            </a:r>
            <a:r>
              <a:rPr lang="zh-CN" altLang="en-US">
                <a:sym typeface="+mn-ea"/>
              </a:rPr>
              <a:t>后</a:t>
            </a:r>
            <a:endParaRPr lang="zh-CN" altLang="en-US">
              <a:sym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473575" y="3991610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sched.sp</a:t>
            </a:r>
            <a:endParaRPr lang="en-US" altLang="zh-CN"/>
          </a:p>
        </p:txBody>
      </p:sp>
      <p:sp>
        <p:nvSpPr>
          <p:cNvPr id="66" name="矩形 65"/>
          <p:cNvSpPr/>
          <p:nvPr/>
        </p:nvSpPr>
        <p:spPr>
          <a:xfrm>
            <a:off x="4473575" y="3635375"/>
            <a:ext cx="1780540" cy="35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sched.pc</a:t>
            </a:r>
            <a:endParaRPr lang="en-US" altLang="zh-CN"/>
          </a:p>
        </p:txBody>
      </p:sp>
      <p:cxnSp>
        <p:nvCxnSpPr>
          <p:cNvPr id="69" name="直接箭头连接符 68"/>
          <p:cNvCxnSpPr>
            <a:stCxn id="20" idx="1"/>
          </p:cNvCxnSpPr>
          <p:nvPr/>
        </p:nvCxnSpPr>
        <p:spPr>
          <a:xfrm flipH="1" flipV="1">
            <a:off x="2362200" y="708025"/>
            <a:ext cx="2115185" cy="4896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19" idx="1"/>
          </p:cNvCxnSpPr>
          <p:nvPr/>
        </p:nvCxnSpPr>
        <p:spPr>
          <a:xfrm flipH="1" flipV="1">
            <a:off x="2362200" y="4312920"/>
            <a:ext cx="2115185" cy="927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8" idx="1"/>
          </p:cNvCxnSpPr>
          <p:nvPr/>
        </p:nvCxnSpPr>
        <p:spPr>
          <a:xfrm flipH="1" flipV="1">
            <a:off x="2416175" y="4312920"/>
            <a:ext cx="2061210" cy="570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21" idx="1"/>
          </p:cNvCxnSpPr>
          <p:nvPr/>
        </p:nvCxnSpPr>
        <p:spPr>
          <a:xfrm flipH="1" flipV="1">
            <a:off x="2416175" y="4353560"/>
            <a:ext cx="2061210" cy="1607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6" idx="1"/>
            <a:endCxn id="6" idx="3"/>
          </p:cNvCxnSpPr>
          <p:nvPr/>
        </p:nvCxnSpPr>
        <p:spPr>
          <a:xfrm flipH="1" flipV="1">
            <a:off x="2355850" y="2928620"/>
            <a:ext cx="2117725" cy="885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47" idx="1"/>
          </p:cNvCxnSpPr>
          <p:nvPr/>
        </p:nvCxnSpPr>
        <p:spPr>
          <a:xfrm flipH="1" flipV="1">
            <a:off x="2362200" y="3205480"/>
            <a:ext cx="2111375" cy="964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8285" y="438150"/>
            <a:ext cx="403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普通</a:t>
            </a:r>
            <a:r>
              <a:rPr lang="en-US" altLang="zh-CN"/>
              <a:t>goroutine</a:t>
            </a:r>
            <a:r>
              <a:rPr lang="zh-CN" altLang="en-US"/>
              <a:t>启动结束过程</a:t>
            </a:r>
            <a:r>
              <a:rPr lang="en-US" altLang="zh-CN"/>
              <a:t>remd5.md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4265295" y="455295"/>
            <a:ext cx="1350645" cy="351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启动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279265" y="1396365"/>
            <a:ext cx="1363345" cy="567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279265" y="2400935"/>
            <a:ext cx="1363345" cy="567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mstart()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279265" y="3297555"/>
            <a:ext cx="1363345" cy="567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mstart1()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4279265" y="4194175"/>
            <a:ext cx="1363345" cy="567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schedule()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4279265" y="5158105"/>
            <a:ext cx="1363345" cy="567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execute()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279265" y="6095365"/>
            <a:ext cx="1363345" cy="567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gogo()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4279265" y="7032625"/>
            <a:ext cx="1363345" cy="567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goroutine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4265295" y="7923530"/>
            <a:ext cx="1363345" cy="567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mcall()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1692275" y="6095365"/>
            <a:ext cx="1363345" cy="567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routime</a:t>
            </a:r>
            <a:r>
              <a:rPr lang="zh-CN" altLang="en-US"/>
              <a:t>其他函数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898005" y="1612265"/>
            <a:ext cx="1377315" cy="35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go</a:t>
            </a:r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898005" y="1963420"/>
            <a:ext cx="1377315" cy="35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6898005" y="2314575"/>
            <a:ext cx="1377315" cy="35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mstart</a:t>
            </a:r>
            <a:r>
              <a:rPr lang="zh-CN" altLang="en-US" sz="1400"/>
              <a:t>函数栈</a:t>
            </a:r>
            <a:endParaRPr lang="zh-CN" altLang="en-US" sz="1400"/>
          </a:p>
        </p:txBody>
      </p:sp>
      <p:sp>
        <p:nvSpPr>
          <p:cNvPr id="18" name="矩形 17"/>
          <p:cNvSpPr/>
          <p:nvPr/>
        </p:nvSpPr>
        <p:spPr>
          <a:xfrm>
            <a:off x="6898005" y="2665730"/>
            <a:ext cx="1377315" cy="35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mstart1</a:t>
            </a:r>
            <a:r>
              <a:rPr lang="zh-CN" altLang="en-US" sz="1400"/>
              <a:t>函数栈</a:t>
            </a:r>
            <a:endParaRPr lang="zh-CN" altLang="en-US" sz="1400"/>
          </a:p>
        </p:txBody>
      </p:sp>
      <p:sp>
        <p:nvSpPr>
          <p:cNvPr id="19" name="矩形 18"/>
          <p:cNvSpPr/>
          <p:nvPr/>
        </p:nvSpPr>
        <p:spPr>
          <a:xfrm>
            <a:off x="6898005" y="3016885"/>
            <a:ext cx="1377315" cy="35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schedule</a:t>
            </a:r>
            <a:r>
              <a:rPr lang="zh-CN" altLang="en-US" sz="1400"/>
              <a:t>函数栈</a:t>
            </a:r>
            <a:endParaRPr lang="zh-CN" altLang="en-US" sz="1400"/>
          </a:p>
        </p:txBody>
      </p:sp>
      <p:sp>
        <p:nvSpPr>
          <p:cNvPr id="20" name="矩形 19"/>
          <p:cNvSpPr/>
          <p:nvPr/>
        </p:nvSpPr>
        <p:spPr>
          <a:xfrm>
            <a:off x="9247505" y="4806950"/>
            <a:ext cx="1377315" cy="35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g0</a:t>
            </a:r>
            <a:r>
              <a:rPr lang="zh-CN" altLang="en-US"/>
              <a:t>结构体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898005" y="3376930"/>
            <a:ext cx="1377315" cy="35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execute</a:t>
            </a:r>
            <a:r>
              <a:rPr lang="zh-CN" altLang="en-US" sz="1400"/>
              <a:t>函数栈</a:t>
            </a:r>
            <a:endParaRPr lang="zh-CN" altLang="en-US" sz="1400"/>
          </a:p>
        </p:txBody>
      </p:sp>
      <p:sp>
        <p:nvSpPr>
          <p:cNvPr id="22" name="矩形 21"/>
          <p:cNvSpPr/>
          <p:nvPr/>
        </p:nvSpPr>
        <p:spPr>
          <a:xfrm>
            <a:off x="6898005" y="3728085"/>
            <a:ext cx="1377315" cy="35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gogo</a:t>
            </a:r>
            <a:r>
              <a:rPr lang="zh-CN" altLang="en-US" sz="1400"/>
              <a:t>函数栈</a:t>
            </a:r>
            <a:endParaRPr lang="zh-CN" altLang="en-US" sz="1400"/>
          </a:p>
        </p:txBody>
      </p:sp>
      <p:sp>
        <p:nvSpPr>
          <p:cNvPr id="23" name="矩形 22"/>
          <p:cNvSpPr/>
          <p:nvPr/>
        </p:nvSpPr>
        <p:spPr>
          <a:xfrm>
            <a:off x="9247505" y="5158105"/>
            <a:ext cx="1377315" cy="109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....</a:t>
            </a:r>
            <a:endParaRPr lang="en-US" altLang="zh-CN"/>
          </a:p>
          <a:p>
            <a:pPr algn="ctr"/>
            <a:r>
              <a:rPr lang="en-US" altLang="zh-CN"/>
              <a:t>sched.sp</a:t>
            </a:r>
            <a:endParaRPr lang="en-US" altLang="zh-CN"/>
          </a:p>
          <a:p>
            <a:pPr algn="ctr"/>
            <a:r>
              <a:rPr lang="en-US" altLang="zh-CN"/>
              <a:t>....</a:t>
            </a:r>
            <a:endParaRPr lang="en-US" altLang="zh-CN"/>
          </a:p>
        </p:txBody>
      </p:sp>
      <p:cxnSp>
        <p:nvCxnSpPr>
          <p:cNvPr id="27" name="曲线连接符 26"/>
          <p:cNvCxnSpPr>
            <a:stCxn id="23" idx="1"/>
          </p:cNvCxnSpPr>
          <p:nvPr/>
        </p:nvCxnSpPr>
        <p:spPr>
          <a:xfrm rot="10800000">
            <a:off x="8355965" y="2658745"/>
            <a:ext cx="890905" cy="30467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3"/>
          </p:cNvCxnSpPr>
          <p:nvPr/>
        </p:nvCxnSpPr>
        <p:spPr>
          <a:xfrm flipV="1">
            <a:off x="5642610" y="2740025"/>
            <a:ext cx="1174750" cy="173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642610" y="33769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每次都从这里开始</a:t>
            </a:r>
            <a:endParaRPr lang="zh-CN" altLang="en-US" sz="1200"/>
          </a:p>
          <a:p>
            <a:r>
              <a:rPr lang="zh-CN" altLang="en-US" sz="1200"/>
              <a:t>开始使用</a:t>
            </a:r>
            <a:r>
              <a:rPr lang="en-US" altLang="zh-CN" sz="1200"/>
              <a:t>g0</a:t>
            </a:r>
            <a:r>
              <a:rPr lang="zh-CN" altLang="en-US" sz="1200"/>
              <a:t>栈</a:t>
            </a:r>
            <a:endParaRPr lang="zh-CN" altLang="en-US" sz="1200"/>
          </a:p>
        </p:txBody>
      </p:sp>
      <p:cxnSp>
        <p:nvCxnSpPr>
          <p:cNvPr id="30" name="肘形连接符 29"/>
          <p:cNvCxnSpPr>
            <a:stCxn id="12" idx="1"/>
            <a:endCxn id="13" idx="2"/>
          </p:cNvCxnSpPr>
          <p:nvPr/>
        </p:nvCxnSpPr>
        <p:spPr>
          <a:xfrm rot="10800000">
            <a:off x="2374265" y="6661785"/>
            <a:ext cx="1891030" cy="15449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3" idx="0"/>
            <a:endCxn id="8" idx="1"/>
          </p:cNvCxnSpPr>
          <p:nvPr/>
        </p:nvCxnSpPr>
        <p:spPr>
          <a:xfrm rot="16200000">
            <a:off x="2517775" y="4333875"/>
            <a:ext cx="1617345" cy="1905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左大括号 31"/>
          <p:cNvSpPr/>
          <p:nvPr/>
        </p:nvSpPr>
        <p:spPr>
          <a:xfrm>
            <a:off x="1240790" y="4478020"/>
            <a:ext cx="356235" cy="3728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14045" y="5941060"/>
            <a:ext cx="398145" cy="802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1400"/>
              <a:t>调度循环</a:t>
            </a:r>
            <a:endParaRPr lang="zh-CN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0" y="766445"/>
            <a:ext cx="10706100" cy="5324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0" y="680720"/>
            <a:ext cx="10706100" cy="54959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7730" y="317500"/>
            <a:ext cx="530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 的状态流转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1434</Words>
  <Application>WPS 表格</Application>
  <PresentationFormat>宽屏</PresentationFormat>
  <Paragraphs>387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方正书宋_GBK</vt:lpstr>
      <vt:lpstr>Wingdings</vt:lpstr>
      <vt:lpstr>宋体</vt:lpstr>
      <vt:lpstr>汉仪书宋二KW</vt:lpstr>
      <vt:lpstr>Calibri</vt:lpstr>
      <vt:lpstr>Helvetica Neue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sky.he</dc:creator>
  <cp:lastModifiedBy>sky.he</cp:lastModifiedBy>
  <cp:revision>23</cp:revision>
  <dcterms:created xsi:type="dcterms:W3CDTF">2021-11-05T06:59:21Z</dcterms:created>
  <dcterms:modified xsi:type="dcterms:W3CDTF">2021-11-05T06:59:21Z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2052-3.0.0.4824</vt:lpwstr>
  </property>
</Properties>
</file>