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7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39" autoAdjust="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B2D41F-228E-4D36-AACB-EF606E989845}" type="doc">
      <dgm:prSet loTypeId="urn:microsoft.com/office/officeart/2005/8/layout/vList2" loCatId="list" qsTypeId="urn:microsoft.com/office/officeart/2005/8/quickstyle/3d6" qsCatId="3D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DEC4B5A6-1555-455A-842A-CE98CD1E35BE}">
      <dgm:prSet phldrT="[Text]" custT="1"/>
      <dgm:spPr>
        <a:solidFill>
          <a:schemeClr val="tx2">
            <a:lumMod val="75000"/>
            <a:alpha val="90000"/>
          </a:schemeClr>
        </a:solidFill>
      </dgm:spPr>
      <dgm:t>
        <a:bodyPr/>
        <a:lstStyle/>
        <a:p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Hệ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quản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trị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cơ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sở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dữ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liệu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MySQL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D3C74D34-D6E3-4AF7-88DD-A4267C3E8F84}" type="parTrans" cxnId="{D94366D8-1737-4A4D-AD9B-ABE04DFF8A64}">
      <dgm:prSet/>
      <dgm:spPr/>
      <dgm:t>
        <a:bodyPr/>
        <a:lstStyle/>
        <a:p>
          <a:endParaRPr lang="en-US"/>
        </a:p>
      </dgm:t>
    </dgm:pt>
    <dgm:pt modelId="{E8CE7ED8-F507-4513-93E2-1F5AF1302ECA}" type="sibTrans" cxnId="{D94366D8-1737-4A4D-AD9B-ABE04DFF8A64}">
      <dgm:prSet/>
      <dgm:spPr/>
      <dgm:t>
        <a:bodyPr/>
        <a:lstStyle/>
        <a:p>
          <a:endParaRPr lang="en-US"/>
        </a:p>
      </dgm:t>
    </dgm:pt>
    <dgm:pt modelId="{F51A5C8E-6B01-4584-BA7D-849C81F8986E}">
      <dgm:prSet phldrT="[Text]" phldr="1"/>
      <dgm:spPr/>
      <dgm:t>
        <a:bodyPr/>
        <a:lstStyle/>
        <a:p>
          <a:endParaRPr lang="en-US" dirty="0"/>
        </a:p>
      </dgm:t>
    </dgm:pt>
    <dgm:pt modelId="{BBDFACB8-AEDA-4459-A68E-CF2C58FED90B}" type="parTrans" cxnId="{3EB00757-FCF4-4067-A53F-C4F3896CDC3F}">
      <dgm:prSet/>
      <dgm:spPr/>
      <dgm:t>
        <a:bodyPr/>
        <a:lstStyle/>
        <a:p>
          <a:endParaRPr lang="en-US"/>
        </a:p>
      </dgm:t>
    </dgm:pt>
    <dgm:pt modelId="{050300DD-2B2D-4616-86C5-272298F5F12A}" type="sibTrans" cxnId="{3EB00757-FCF4-4067-A53F-C4F3896CDC3F}">
      <dgm:prSet/>
      <dgm:spPr/>
      <dgm:t>
        <a:bodyPr/>
        <a:lstStyle/>
        <a:p>
          <a:endParaRPr lang="en-US"/>
        </a:p>
      </dgm:t>
    </dgm:pt>
    <dgm:pt modelId="{6D87A9FB-9C2E-4D17-A14F-1774B384B72C}" type="pres">
      <dgm:prSet presAssocID="{FDB2D41F-228E-4D36-AACB-EF606E9898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A5670C-0E14-4C5C-BBA8-92578B98A9DA}" type="pres">
      <dgm:prSet presAssocID="{DEC4B5A6-1555-455A-842A-CE98CD1E35BE}" presName="parentText" presStyleLbl="node1" presStyleIdx="0" presStyleCnt="1" custScaleY="21709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798B5-03FD-4BEC-BB4D-9137103FB877}" type="pres">
      <dgm:prSet presAssocID="{DEC4B5A6-1555-455A-842A-CE98CD1E35B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FBFF96-FB42-4BF5-A5CF-2DDA91A771C6}" type="presOf" srcId="{F51A5C8E-6B01-4584-BA7D-849C81F8986E}" destId="{2B9798B5-03FD-4BEC-BB4D-9137103FB877}" srcOrd="0" destOrd="0" presId="urn:microsoft.com/office/officeart/2005/8/layout/vList2"/>
    <dgm:cxn modelId="{D94366D8-1737-4A4D-AD9B-ABE04DFF8A64}" srcId="{FDB2D41F-228E-4D36-AACB-EF606E989845}" destId="{DEC4B5A6-1555-455A-842A-CE98CD1E35BE}" srcOrd="0" destOrd="0" parTransId="{D3C74D34-D6E3-4AF7-88DD-A4267C3E8F84}" sibTransId="{E8CE7ED8-F507-4513-93E2-1F5AF1302ECA}"/>
    <dgm:cxn modelId="{F853DACF-59EB-463B-AD62-B3160F2AC522}" type="presOf" srcId="{FDB2D41F-228E-4D36-AACB-EF606E989845}" destId="{6D87A9FB-9C2E-4D17-A14F-1774B384B72C}" srcOrd="0" destOrd="0" presId="urn:microsoft.com/office/officeart/2005/8/layout/vList2"/>
    <dgm:cxn modelId="{82138741-E554-43A6-8066-60788E1FD108}" type="presOf" srcId="{DEC4B5A6-1555-455A-842A-CE98CD1E35BE}" destId="{84A5670C-0E14-4C5C-BBA8-92578B98A9DA}" srcOrd="0" destOrd="0" presId="urn:microsoft.com/office/officeart/2005/8/layout/vList2"/>
    <dgm:cxn modelId="{3EB00757-FCF4-4067-A53F-C4F3896CDC3F}" srcId="{DEC4B5A6-1555-455A-842A-CE98CD1E35BE}" destId="{F51A5C8E-6B01-4584-BA7D-849C81F8986E}" srcOrd="0" destOrd="0" parTransId="{BBDFACB8-AEDA-4459-A68E-CF2C58FED90B}" sibTransId="{050300DD-2B2D-4616-86C5-272298F5F12A}"/>
    <dgm:cxn modelId="{3260084B-1AE3-4FBF-85CC-48F5ECB7E52D}" type="presParOf" srcId="{6D87A9FB-9C2E-4D17-A14F-1774B384B72C}" destId="{84A5670C-0E14-4C5C-BBA8-92578B98A9DA}" srcOrd="0" destOrd="0" presId="urn:microsoft.com/office/officeart/2005/8/layout/vList2"/>
    <dgm:cxn modelId="{34EDA0AB-05AA-4B69-82E1-3EFB82202EBE}" type="presParOf" srcId="{6D87A9FB-9C2E-4D17-A14F-1774B384B72C}" destId="{2B9798B5-03FD-4BEC-BB4D-9137103FB877}" srcOrd="1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4800600" cy="1470025"/>
          </a:xfrm>
        </p:spPr>
        <p:txBody>
          <a:bodyPr/>
          <a:lstStyle/>
          <a:p>
            <a:pPr algn="l"/>
            <a:r>
              <a:rPr lang="en-US" dirty="0" smtClean="0"/>
              <a:t>Website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4038600" cy="18288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err="1" smtClean="0">
                <a:solidFill>
                  <a:srgbClr val="FF0000"/>
                </a:solidFill>
              </a:rPr>
              <a:t>Nhóm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thực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hiện-Hedspi</a:t>
            </a:r>
            <a:r>
              <a:rPr lang="en-US" dirty="0" smtClean="0">
                <a:solidFill>
                  <a:srgbClr val="FF0000"/>
                </a:solidFill>
              </a:rPr>
              <a:t> 7B:</a:t>
            </a:r>
          </a:p>
          <a:p>
            <a:pPr algn="l"/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- 20121404</a:t>
            </a:r>
          </a:p>
          <a:p>
            <a:pPr algn="l"/>
            <a:r>
              <a:rPr lang="en-US" dirty="0" err="1" smtClean="0"/>
              <a:t>Trịnh</a:t>
            </a:r>
            <a:r>
              <a:rPr lang="en-US" dirty="0" smtClean="0"/>
              <a:t> </a:t>
            </a:r>
            <a:r>
              <a:rPr lang="en-US" dirty="0" err="1" smtClean="0"/>
              <a:t>Kiên</a:t>
            </a:r>
            <a:r>
              <a:rPr lang="en-US" dirty="0" smtClean="0"/>
              <a:t> - 20121949</a:t>
            </a:r>
          </a:p>
          <a:p>
            <a:pPr algn="l"/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- 20121318</a:t>
            </a:r>
          </a:p>
          <a:p>
            <a:pPr algn="l"/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Hà</a:t>
            </a:r>
            <a:r>
              <a:rPr lang="en-US" dirty="0" smtClean="0"/>
              <a:t> - 20121626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/>
          </a:p>
        </p:txBody>
      </p:sp>
      <p:pic>
        <p:nvPicPr>
          <p:cNvPr id="4" name="Content Placeholder 3" descr="sod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24000"/>
            <a:ext cx="8229600" cy="48767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endParaRPr lang="en-US" dirty="0"/>
          </a:p>
        </p:txBody>
      </p:sp>
      <p:pic>
        <p:nvPicPr>
          <p:cNvPr id="8" name="Content Placeholder 7" descr="trnag chu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pic>
        <p:nvPicPr>
          <p:cNvPr id="4" name="Content Placeholder 3" descr="trang 1 sp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admin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Admin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581400" y="1295400"/>
            <a:ext cx="1676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</a:t>
            </a:r>
            <a:r>
              <a:rPr lang="en-US" dirty="0" err="1" smtClean="0"/>
              <a:t>mysql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Left-Right Arrow Callout 14"/>
          <p:cNvSpPr/>
          <p:nvPr/>
        </p:nvSpPr>
        <p:spPr>
          <a:xfrm>
            <a:off x="2743200" y="3657600"/>
            <a:ext cx="3657600" cy="19050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(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php</a:t>
            </a:r>
            <a:r>
              <a:rPr lang="en-US" dirty="0" smtClean="0"/>
              <a:t> &amp; html)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57200" y="3657600"/>
            <a:ext cx="19812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858000" y="3733800"/>
            <a:ext cx="19812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18" name="Up Arrow 17"/>
          <p:cNvSpPr/>
          <p:nvPr/>
        </p:nvSpPr>
        <p:spPr>
          <a:xfrm>
            <a:off x="3810000" y="2667000"/>
            <a:ext cx="1371600" cy="685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"/>
          <p:cNvSpPr>
            <a:spLocks noChangeArrowheads="1"/>
          </p:cNvSpPr>
          <p:nvPr/>
        </p:nvSpPr>
        <p:spPr bwMode="gray">
          <a:xfrm>
            <a:off x="1712913" y="2405063"/>
            <a:ext cx="5207000" cy="2328862"/>
          </a:xfrm>
          <a:prstGeom prst="upArrow">
            <a:avLst>
              <a:gd name="adj1" fmla="val 57824"/>
              <a:gd name="adj2" fmla="val 54398"/>
            </a:avLst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  <a:alpha val="25000"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5" name="矩形 3"/>
          <p:cNvSpPr/>
          <p:nvPr/>
        </p:nvSpPr>
        <p:spPr>
          <a:xfrm>
            <a:off x="714348" y="357166"/>
            <a:ext cx="34147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Cấu</a:t>
            </a:r>
            <a:r>
              <a:rPr lang="en-US" altLang="zh-CN" sz="4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altLang="zh-CN" sz="44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trúc</a:t>
            </a:r>
            <a:r>
              <a:rPr lang="en-US" altLang="zh-CN" sz="4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 CSDL</a:t>
            </a:r>
            <a:endParaRPr lang="zh-CN" altLang="en-US" sz="4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gray">
          <a:xfrm>
            <a:off x="5562600" y="3962400"/>
            <a:ext cx="1398792" cy="1285668"/>
          </a:xfrm>
          <a:prstGeom prst="ellipse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37000">
                <a:schemeClr val="accent5">
                  <a:lumMod val="20000"/>
                  <a:lumOff val="80000"/>
                </a:schemeClr>
              </a:gs>
              <a:gs pos="91000">
                <a:schemeClr val="accent5">
                  <a:lumMod val="50000"/>
                </a:schemeClr>
              </a:gs>
            </a:gsLst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1002">
            <a:schemeClr val="l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gray">
          <a:xfrm>
            <a:off x="2057400" y="3962400"/>
            <a:ext cx="1398792" cy="1285668"/>
          </a:xfrm>
          <a:prstGeom prst="ellipse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37000">
                <a:schemeClr val="accent3">
                  <a:lumMod val="20000"/>
                  <a:lumOff val="80000"/>
                </a:schemeClr>
              </a:gs>
              <a:gs pos="91000">
                <a:srgbClr val="404F27"/>
              </a:gs>
            </a:gsLst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1002">
            <a:schemeClr val="l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gray">
          <a:xfrm>
            <a:off x="457200" y="3962400"/>
            <a:ext cx="1398792" cy="1285668"/>
          </a:xfrm>
          <a:prstGeom prst="ellipse">
            <a:avLst/>
          </a:prstGeom>
          <a:gradFill>
            <a:gsLst>
              <a:gs pos="0">
                <a:srgbClr val="FF0000"/>
              </a:gs>
              <a:gs pos="37000">
                <a:schemeClr val="accent2">
                  <a:lumMod val="20000"/>
                  <a:lumOff val="80000"/>
                </a:schemeClr>
              </a:gs>
              <a:gs pos="91000">
                <a:srgbClr val="920000"/>
              </a:gs>
            </a:gsLst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1002">
            <a:schemeClr val="l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gray">
          <a:xfrm>
            <a:off x="576364" y="4097402"/>
            <a:ext cx="116046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Thông</a:t>
            </a:r>
            <a:r>
              <a:rPr lang="en-US" altLang="zh-CN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tin </a:t>
            </a:r>
            <a:r>
              <a:rPr lang="en-US" altLang="zh-CN" sz="20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sản</a:t>
            </a:r>
            <a:r>
              <a:rPr lang="en-US" altLang="zh-CN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phẩm</a:t>
            </a:r>
            <a:endParaRPr lang="en-US" altLang="zh-CN" sz="20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7416" name="Text Box 18"/>
          <p:cNvSpPr txBox="1">
            <a:spLocks noChangeArrowheads="1"/>
          </p:cNvSpPr>
          <p:nvPr/>
        </p:nvSpPr>
        <p:spPr bwMode="gray">
          <a:xfrm>
            <a:off x="2231130" y="4143569"/>
            <a:ext cx="11382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1800" b="1" dirty="0" err="1">
                <a:solidFill>
                  <a:srgbClr val="FFFFFF"/>
                </a:solidFill>
              </a:rPr>
              <a:t>Thông</a:t>
            </a:r>
            <a:r>
              <a:rPr lang="en-US" altLang="zh-CN" sz="1800" b="1" dirty="0">
                <a:solidFill>
                  <a:srgbClr val="FFFFFF"/>
                </a:solidFill>
              </a:rPr>
              <a:t> tin </a:t>
            </a:r>
            <a:endParaRPr lang="en-US" altLang="zh-CN" b="1" dirty="0" smtClean="0">
              <a:solidFill>
                <a:srgbClr val="FFFFFF"/>
              </a:solidFill>
            </a:endParaRPr>
          </a:p>
          <a:p>
            <a:pPr algn="ctr" eaLnBrk="0" hangingPunct="0"/>
            <a:r>
              <a:rPr lang="en-US" altLang="zh-CN" sz="1800" b="1" dirty="0" err="1" smtClean="0">
                <a:solidFill>
                  <a:srgbClr val="FFFFFF"/>
                </a:solidFill>
              </a:rPr>
              <a:t>Hóa</a:t>
            </a:r>
            <a:r>
              <a:rPr lang="en-US" altLang="zh-CN" sz="1800" b="1" dirty="0" smtClean="0">
                <a:solidFill>
                  <a:srgbClr val="FFFFFF"/>
                </a:solidFill>
              </a:rPr>
              <a:t> </a:t>
            </a:r>
            <a:r>
              <a:rPr lang="en-US" altLang="zh-CN" sz="1800" b="1" dirty="0" err="1" smtClean="0">
                <a:solidFill>
                  <a:srgbClr val="FFFFFF"/>
                </a:solidFill>
              </a:rPr>
              <a:t>đơn</a:t>
            </a:r>
            <a:endParaRPr lang="en-US" altLang="zh-CN" sz="1800" b="1" dirty="0">
              <a:solidFill>
                <a:srgbClr val="FFFFFF"/>
              </a:solidFill>
            </a:endParaRP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gray">
          <a:xfrm>
            <a:off x="3733800" y="3962400"/>
            <a:ext cx="1398792" cy="1285668"/>
          </a:xfrm>
          <a:prstGeom prst="ellipse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37000">
                <a:schemeClr val="accent1">
                  <a:lumMod val="20000"/>
                  <a:lumOff val="80000"/>
                </a:schemeClr>
              </a:gs>
              <a:gs pos="91000">
                <a:schemeClr val="tx2">
                  <a:lumMod val="75000"/>
                </a:schemeClr>
              </a:gs>
            </a:gsLst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1002">
            <a:schemeClr val="l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7418" name="Text Box 24"/>
          <p:cNvSpPr txBox="1">
            <a:spLocks noChangeArrowheads="1"/>
          </p:cNvSpPr>
          <p:nvPr/>
        </p:nvSpPr>
        <p:spPr bwMode="gray">
          <a:xfrm>
            <a:off x="3887544" y="4130843"/>
            <a:ext cx="109130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000" b="1" dirty="0" err="1">
                <a:solidFill>
                  <a:srgbClr val="FFFFFF"/>
                </a:solidFill>
                <a:latin typeface="Calibri" pitchFamily="34" charset="0"/>
              </a:rPr>
              <a:t>Thông</a:t>
            </a:r>
            <a:r>
              <a:rPr lang="en-US" altLang="zh-CN" sz="2000" b="1" dirty="0">
                <a:solidFill>
                  <a:srgbClr val="FFFFFF"/>
                </a:solidFill>
                <a:latin typeface="Calibri" pitchFamily="34" charset="0"/>
              </a:rPr>
              <a:t> tin </a:t>
            </a:r>
            <a:r>
              <a:rPr lang="en-US" altLang="zh-CN" sz="2000" b="1" dirty="0" smtClean="0">
                <a:solidFill>
                  <a:srgbClr val="FFFFFF"/>
                </a:solidFill>
                <a:latin typeface="Calibri" pitchFamily="34" charset="0"/>
              </a:rPr>
              <a:t>category</a:t>
            </a:r>
            <a:endParaRPr lang="en-US" altLang="zh-CN" sz="2000" b="1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7419" name="Text Box 31"/>
          <p:cNvSpPr txBox="1">
            <a:spLocks noChangeArrowheads="1"/>
          </p:cNvSpPr>
          <p:nvPr/>
        </p:nvSpPr>
        <p:spPr bwMode="gray">
          <a:xfrm>
            <a:off x="5732564" y="4177009"/>
            <a:ext cx="105886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800" b="1" dirty="0" err="1">
                <a:solidFill>
                  <a:srgbClr val="FFFFFF"/>
                </a:solidFill>
              </a:rPr>
              <a:t>Thông</a:t>
            </a:r>
            <a:r>
              <a:rPr lang="en-US" altLang="zh-CN" sz="1800" b="1" dirty="0">
                <a:solidFill>
                  <a:srgbClr val="FFFFFF"/>
                </a:solidFill>
              </a:rPr>
              <a:t> tin </a:t>
            </a:r>
            <a:r>
              <a:rPr lang="en-US" altLang="zh-CN" b="1" dirty="0" err="1" smtClean="0">
                <a:solidFill>
                  <a:srgbClr val="FFFFFF"/>
                </a:solidFill>
              </a:rPr>
              <a:t>thành</a:t>
            </a:r>
            <a:r>
              <a:rPr lang="en-US" altLang="zh-CN" b="1" dirty="0" smtClean="0">
                <a:solidFill>
                  <a:srgbClr val="FFFFFF"/>
                </a:solidFill>
              </a:rPr>
              <a:t> </a:t>
            </a:r>
            <a:r>
              <a:rPr lang="en-US" altLang="zh-CN" b="1" dirty="0" err="1" smtClean="0">
                <a:solidFill>
                  <a:srgbClr val="FFFFFF"/>
                </a:solidFill>
              </a:rPr>
              <a:t>viên</a:t>
            </a:r>
            <a:endParaRPr lang="en-US" altLang="zh-CN" sz="1800" b="1" dirty="0">
              <a:solidFill>
                <a:srgbClr val="FFFFFF"/>
              </a:solidFill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gray">
          <a:xfrm>
            <a:off x="1643042" y="1785926"/>
            <a:ext cx="5451703" cy="539776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err="1">
                <a:solidFill>
                  <a:schemeClr val="bg1"/>
                </a:solidFill>
                <a:latin typeface="Verdana" pitchFamily="34" charset="0"/>
              </a:rPr>
              <a:t>Cơ</a:t>
            </a:r>
            <a:r>
              <a:rPr lang="en-US" altLang="zh-CN" sz="2000" dirty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Verdana" pitchFamily="34" charset="0"/>
              </a:rPr>
              <a:t>sở</a:t>
            </a:r>
            <a:r>
              <a:rPr lang="en-US" altLang="zh-CN" sz="2000" dirty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Verdana" pitchFamily="34" charset="0"/>
              </a:rPr>
              <a:t>dữ</a:t>
            </a:r>
            <a:r>
              <a:rPr lang="en-US" altLang="zh-CN" sz="2000" dirty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Verdana" pitchFamily="34" charset="0"/>
              </a:rPr>
              <a:t>liệu</a:t>
            </a:r>
            <a:r>
              <a:rPr lang="en-US" altLang="zh-CN" sz="2000" dirty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Verdana" pitchFamily="34" charset="0"/>
              </a:rPr>
              <a:t>web </a:t>
            </a:r>
            <a:r>
              <a:rPr lang="en-US" altLang="zh-CN" sz="2000" dirty="0" err="1" smtClean="0">
                <a:solidFill>
                  <a:schemeClr val="bg1"/>
                </a:solidFill>
                <a:latin typeface="Verdana" pitchFamily="34" charset="0"/>
              </a:rPr>
              <a:t>bán</a:t>
            </a:r>
            <a:r>
              <a:rPr lang="en-US" altLang="zh-CN" sz="2000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  <a:latin typeface="Verdana" pitchFamily="34" charset="0"/>
              </a:rPr>
              <a:t>hàng</a:t>
            </a:r>
            <a:endParaRPr lang="en-US" altLang="zh-CN" sz="20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7" name="Oval 10"/>
          <p:cNvSpPr>
            <a:spLocks noChangeArrowheads="1"/>
          </p:cNvSpPr>
          <p:nvPr/>
        </p:nvSpPr>
        <p:spPr bwMode="gray">
          <a:xfrm>
            <a:off x="7239000" y="4038600"/>
            <a:ext cx="1398792" cy="1285668"/>
          </a:xfrm>
          <a:prstGeom prst="ellipse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37000">
                <a:schemeClr val="accent5">
                  <a:lumMod val="20000"/>
                  <a:lumOff val="80000"/>
                </a:schemeClr>
              </a:gs>
              <a:gs pos="91000">
                <a:schemeClr val="accent5">
                  <a:lumMod val="50000"/>
                </a:schemeClr>
              </a:gs>
            </a:gsLst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1002">
            <a:schemeClr val="l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dirty="0"/>
          </a:p>
        </p:txBody>
      </p:sp>
      <p:sp>
        <p:nvSpPr>
          <p:cNvPr id="17424" name="Text Box 31"/>
          <p:cNvSpPr txBox="1">
            <a:spLocks noChangeArrowheads="1"/>
          </p:cNvSpPr>
          <p:nvPr/>
        </p:nvSpPr>
        <p:spPr bwMode="gray">
          <a:xfrm>
            <a:off x="7408964" y="4177009"/>
            <a:ext cx="105886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800" b="1" dirty="0" err="1">
                <a:solidFill>
                  <a:srgbClr val="FFFFFF"/>
                </a:solidFill>
              </a:rPr>
              <a:t>Thông</a:t>
            </a:r>
            <a:r>
              <a:rPr lang="en-US" altLang="zh-CN" sz="1800" b="1" dirty="0">
                <a:solidFill>
                  <a:srgbClr val="FFFFFF"/>
                </a:solidFill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</a:rPr>
              <a:t>tin </a:t>
            </a:r>
            <a:r>
              <a:rPr lang="en-US" altLang="zh-CN" b="1" dirty="0" err="1" smtClean="0">
                <a:solidFill>
                  <a:srgbClr val="FFFFFF"/>
                </a:solidFill>
              </a:rPr>
              <a:t>nhà</a:t>
            </a:r>
            <a:r>
              <a:rPr lang="en-US" altLang="zh-CN" b="1" dirty="0" smtClean="0">
                <a:solidFill>
                  <a:srgbClr val="FFFFFF"/>
                </a:solidFill>
              </a:rPr>
              <a:t> </a:t>
            </a:r>
            <a:r>
              <a:rPr lang="en-US" altLang="zh-CN" b="1" dirty="0" err="1" smtClean="0">
                <a:solidFill>
                  <a:srgbClr val="FFFFFF"/>
                </a:solidFill>
              </a:rPr>
              <a:t>sản</a:t>
            </a:r>
            <a:r>
              <a:rPr lang="en-US" altLang="zh-CN" b="1" dirty="0" smtClean="0">
                <a:solidFill>
                  <a:srgbClr val="FFFFFF"/>
                </a:solidFill>
              </a:rPr>
              <a:t> </a:t>
            </a:r>
            <a:r>
              <a:rPr lang="en-US" altLang="zh-CN" b="1" dirty="0" err="1" smtClean="0">
                <a:solidFill>
                  <a:srgbClr val="FFFFFF"/>
                </a:solidFill>
              </a:rPr>
              <a:t>xuất</a:t>
            </a:r>
            <a:endParaRPr lang="en-US" altLang="zh-CN" sz="1800" b="1" dirty="0">
              <a:solidFill>
                <a:srgbClr val="FFFFFF"/>
              </a:solidFill>
            </a:endParaRPr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="" xmlns:p14="http://schemas.microsoft.com/office/powerpoint/2010/main" val="3061538730"/>
              </p:ext>
            </p:extLst>
          </p:nvPr>
        </p:nvGraphicFramePr>
        <p:xfrm>
          <a:off x="5410200" y="2590800"/>
          <a:ext cx="2895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1400" y="342900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Sanpham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838200" y="175260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495300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Nsx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477000" y="495300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Thanhvien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6400800" y="175260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hoadon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2895600" y="2743200"/>
            <a:ext cx="8382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 flipV="1">
            <a:off x="2971800" y="4419600"/>
            <a:ext cx="609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5715000" y="2743200"/>
            <a:ext cx="7620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2"/>
            <a:endCxn id="7" idx="0"/>
          </p:cNvCxnSpPr>
          <p:nvPr/>
        </p:nvCxnSpPr>
        <p:spPr>
          <a:xfrm rot="16200000" flipH="1">
            <a:off x="6400800" y="3771900"/>
            <a:ext cx="2286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76600" y="2667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29000" y="3048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24200" y="2362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81400" y="4419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24200" y="495300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315200" y="441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62800" y="2819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19800" y="259080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638800" y="3048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381000" y="1143000"/>
            <a:ext cx="1295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Cat_id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1981200" y="1143000"/>
            <a:ext cx="1447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Cat_name</a:t>
            </a:r>
            <a:endParaRPr lang="en-US" dirty="0" smtClean="0"/>
          </a:p>
        </p:txBody>
      </p:sp>
      <p:sp>
        <p:nvSpPr>
          <p:cNvPr id="29" name="Oval 28"/>
          <p:cNvSpPr/>
          <p:nvPr/>
        </p:nvSpPr>
        <p:spPr>
          <a:xfrm>
            <a:off x="2057400" y="61722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sdt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57200" y="6172200"/>
            <a:ext cx="1219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diachi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1905000" y="4191000"/>
            <a:ext cx="1066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idnsx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33400" y="42672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7620000" y="4267200"/>
            <a:ext cx="1524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Id_admin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8001000" y="61722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705600" y="60960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572000" y="2209800"/>
            <a:ext cx="1600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Id_admin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943600" y="3581400"/>
            <a:ext cx="1524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tinhtrang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7620000" y="35052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diachi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733800" y="1752600"/>
            <a:ext cx="1752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Ngay_mua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800600" y="12192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29718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idsp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867400" y="1143000"/>
            <a:ext cx="1066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8077200" y="2895600"/>
            <a:ext cx="1066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cmnd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8077200" y="11430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dt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7010400" y="1143000"/>
            <a:ext cx="990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6019800" y="43434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Gia</a:t>
            </a:r>
            <a:endParaRPr lang="en-US" dirty="0" smtClean="0"/>
          </a:p>
        </p:txBody>
      </p:sp>
      <p:sp>
        <p:nvSpPr>
          <p:cNvPr id="47" name="Oval 46"/>
          <p:cNvSpPr/>
          <p:nvPr/>
        </p:nvSpPr>
        <p:spPr>
          <a:xfrm>
            <a:off x="5105400" y="5486400"/>
            <a:ext cx="1295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soluong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4114800" y="51816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ghichu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429000" y="48006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img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495800" y="2743200"/>
            <a:ext cx="1066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3505200" y="24384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1981200" y="35814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idnsx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1143000" y="3048000"/>
            <a:ext cx="2057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loaisanpham</a:t>
            </a:r>
            <a:endParaRPr lang="en-US" dirty="0"/>
          </a:p>
        </p:txBody>
      </p:sp>
      <p:cxnSp>
        <p:nvCxnSpPr>
          <p:cNvPr id="55" name="Straight Connector 54"/>
          <p:cNvCxnSpPr>
            <a:stCxn id="27" idx="4"/>
          </p:cNvCxnSpPr>
          <p:nvPr/>
        </p:nvCxnSpPr>
        <p:spPr>
          <a:xfrm rot="16200000" flipH="1">
            <a:off x="1162050" y="1466850"/>
            <a:ext cx="1524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8" idx="4"/>
          </p:cNvCxnSpPr>
          <p:nvPr/>
        </p:nvCxnSpPr>
        <p:spPr>
          <a:xfrm rot="5400000">
            <a:off x="2418556" y="1619250"/>
            <a:ext cx="305594" cy="267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2" idx="4"/>
          </p:cNvCxnSpPr>
          <p:nvPr/>
        </p:nvCxnSpPr>
        <p:spPr>
          <a:xfrm rot="16200000" flipH="1">
            <a:off x="1162050" y="4667250"/>
            <a:ext cx="15240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0" idx="0"/>
          </p:cNvCxnSpPr>
          <p:nvPr/>
        </p:nvCxnSpPr>
        <p:spPr>
          <a:xfrm rot="5400000" flipH="1" flipV="1">
            <a:off x="1066800" y="5867400"/>
            <a:ext cx="304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9" idx="0"/>
          </p:cNvCxnSpPr>
          <p:nvPr/>
        </p:nvCxnSpPr>
        <p:spPr>
          <a:xfrm rot="5400000" flipH="1" flipV="1">
            <a:off x="2400300" y="59055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1" idx="4"/>
          </p:cNvCxnSpPr>
          <p:nvPr/>
        </p:nvCxnSpPr>
        <p:spPr>
          <a:xfrm rot="16200000" flipH="1">
            <a:off x="3810000" y="3048000"/>
            <a:ext cx="533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0" idx="4"/>
          </p:cNvCxnSpPr>
          <p:nvPr/>
        </p:nvCxnSpPr>
        <p:spPr>
          <a:xfrm rot="5400000">
            <a:off x="4837906" y="3314700"/>
            <a:ext cx="305594" cy="76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6" idx="1"/>
          </p:cNvCxnSpPr>
          <p:nvPr/>
        </p:nvCxnSpPr>
        <p:spPr>
          <a:xfrm rot="16200000" flipV="1">
            <a:off x="5748479" y="4005122"/>
            <a:ext cx="295555" cy="514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6200000" flipV="1">
            <a:off x="4800600" y="4419600"/>
            <a:ext cx="13716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16200000" flipV="1">
            <a:off x="4210050" y="4629150"/>
            <a:ext cx="10668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9" idx="0"/>
          </p:cNvCxnSpPr>
          <p:nvPr/>
        </p:nvCxnSpPr>
        <p:spPr>
          <a:xfrm rot="5400000" flipH="1" flipV="1">
            <a:off x="3505200" y="4343400"/>
            <a:ext cx="838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3" idx="5"/>
          </p:cNvCxnSpPr>
          <p:nvPr/>
        </p:nvCxnSpPr>
        <p:spPr>
          <a:xfrm rot="16200000" flipH="1">
            <a:off x="3244873" y="3092473"/>
            <a:ext cx="371754" cy="1063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895600" y="3810000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1" idx="4"/>
          </p:cNvCxnSpPr>
          <p:nvPr/>
        </p:nvCxnSpPr>
        <p:spPr>
          <a:xfrm rot="16200000" flipH="1">
            <a:off x="2247106" y="4839494"/>
            <a:ext cx="457994" cy="7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5" idx="0"/>
          </p:cNvCxnSpPr>
          <p:nvPr/>
        </p:nvCxnSpPr>
        <p:spPr>
          <a:xfrm rot="5400000" flipH="1" flipV="1">
            <a:off x="7048500" y="5905500"/>
            <a:ext cx="304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34" idx="0"/>
          </p:cNvCxnSpPr>
          <p:nvPr/>
        </p:nvCxnSpPr>
        <p:spPr>
          <a:xfrm rot="16200000" flipV="1">
            <a:off x="8115300" y="5829300"/>
            <a:ext cx="609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>
            <a:off x="8191500" y="48387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5943600" y="2362200"/>
            <a:ext cx="533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39" idx="6"/>
          </p:cNvCxnSpPr>
          <p:nvPr/>
        </p:nvCxnSpPr>
        <p:spPr>
          <a:xfrm>
            <a:off x="5486400" y="1981200"/>
            <a:ext cx="1143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5562600" y="1524000"/>
            <a:ext cx="1066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16200000" flipH="1">
            <a:off x="6362700" y="1485900"/>
            <a:ext cx="457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5400000">
            <a:off x="7200900" y="17145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5400000">
            <a:off x="8153400" y="1600200"/>
            <a:ext cx="533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16200000" flipV="1">
            <a:off x="8191500" y="2628900"/>
            <a:ext cx="5334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16200000" flipV="1">
            <a:off x="7315200" y="2971800"/>
            <a:ext cx="1143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 flipH="1" flipV="1">
            <a:off x="6438900" y="27813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37" idx="7"/>
          </p:cNvCxnSpPr>
          <p:nvPr/>
        </p:nvCxnSpPr>
        <p:spPr>
          <a:xfrm rot="16200000" flipV="1">
            <a:off x="6675625" y="3079564"/>
            <a:ext cx="1056761" cy="8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2133600"/>
            <a:ext cx="3581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ID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105400"/>
            <a:ext cx="3581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Soluong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4114800"/>
            <a:ext cx="3581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3124200"/>
            <a:ext cx="3581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00600" y="5105400"/>
            <a:ext cx="3581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idnsx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00600" y="4114800"/>
            <a:ext cx="3581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00600" y="3124200"/>
            <a:ext cx="3581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loaisanpham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00600" y="2133600"/>
            <a:ext cx="3581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ghichu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endParaRPr lang="en-US" dirty="0"/>
          </a:p>
        </p:txBody>
      </p:sp>
      <p:sp>
        <p:nvSpPr>
          <p:cNvPr id="4" name="Parallelogram 3"/>
          <p:cNvSpPr/>
          <p:nvPr/>
        </p:nvSpPr>
        <p:spPr>
          <a:xfrm>
            <a:off x="609600" y="1676400"/>
            <a:ext cx="3429000" cy="533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id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5" name="Parallelogram 4"/>
          <p:cNvSpPr/>
          <p:nvPr/>
        </p:nvSpPr>
        <p:spPr>
          <a:xfrm>
            <a:off x="685800" y="5105400"/>
            <a:ext cx="3429000" cy="533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cmnd</a:t>
            </a:r>
            <a:endParaRPr lang="en-US" dirty="0"/>
          </a:p>
        </p:txBody>
      </p:sp>
      <p:sp>
        <p:nvSpPr>
          <p:cNvPr id="6" name="Parallelogram 5"/>
          <p:cNvSpPr/>
          <p:nvPr/>
        </p:nvSpPr>
        <p:spPr>
          <a:xfrm>
            <a:off x="685800" y="4267200"/>
            <a:ext cx="3429000" cy="533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dt</a:t>
            </a:r>
            <a:endParaRPr lang="en-US" dirty="0"/>
          </a:p>
        </p:txBody>
      </p:sp>
      <p:sp>
        <p:nvSpPr>
          <p:cNvPr id="7" name="Parallelogram 6"/>
          <p:cNvSpPr/>
          <p:nvPr/>
        </p:nvSpPr>
        <p:spPr>
          <a:xfrm>
            <a:off x="609600" y="3352800"/>
            <a:ext cx="3429000" cy="533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8" name="Parallelogram 7"/>
          <p:cNvSpPr/>
          <p:nvPr/>
        </p:nvSpPr>
        <p:spPr>
          <a:xfrm>
            <a:off x="533400" y="2590800"/>
            <a:ext cx="3429000" cy="533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9" name="Parallelogram 8"/>
          <p:cNvSpPr/>
          <p:nvPr/>
        </p:nvSpPr>
        <p:spPr>
          <a:xfrm>
            <a:off x="5334000" y="5181600"/>
            <a:ext cx="3429000" cy="533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Id_admin</a:t>
            </a:r>
            <a:endParaRPr lang="en-US" dirty="0"/>
          </a:p>
        </p:txBody>
      </p:sp>
      <p:sp>
        <p:nvSpPr>
          <p:cNvPr id="10" name="Parallelogram 9"/>
          <p:cNvSpPr/>
          <p:nvPr/>
        </p:nvSpPr>
        <p:spPr>
          <a:xfrm>
            <a:off x="5334000" y="4267200"/>
            <a:ext cx="3429000" cy="533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Ngay_mua</a:t>
            </a:r>
            <a:endParaRPr lang="en-US" dirty="0"/>
          </a:p>
        </p:txBody>
      </p:sp>
      <p:sp>
        <p:nvSpPr>
          <p:cNvPr id="11" name="Parallelogram 10"/>
          <p:cNvSpPr/>
          <p:nvPr/>
        </p:nvSpPr>
        <p:spPr>
          <a:xfrm>
            <a:off x="5257800" y="3429000"/>
            <a:ext cx="3429000" cy="533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idsp</a:t>
            </a:r>
            <a:endParaRPr lang="en-US" dirty="0"/>
          </a:p>
        </p:txBody>
      </p:sp>
      <p:sp>
        <p:nvSpPr>
          <p:cNvPr id="12" name="Parallelogram 11"/>
          <p:cNvSpPr/>
          <p:nvPr/>
        </p:nvSpPr>
        <p:spPr>
          <a:xfrm>
            <a:off x="5257800" y="2590800"/>
            <a:ext cx="3429000" cy="533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tinhtrang</a:t>
            </a:r>
            <a:endParaRPr lang="en-US" dirty="0"/>
          </a:p>
        </p:txBody>
      </p:sp>
      <p:sp>
        <p:nvSpPr>
          <p:cNvPr id="13" name="Parallelogram 12"/>
          <p:cNvSpPr/>
          <p:nvPr/>
        </p:nvSpPr>
        <p:spPr>
          <a:xfrm>
            <a:off x="5334000" y="1752600"/>
            <a:ext cx="3429000" cy="533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diachi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1752600" y="2819400"/>
            <a:ext cx="2286000" cy="16764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rgbClr val="FF0000"/>
                </a:solidFill>
              </a:rPr>
              <a:t>cat_id</a:t>
            </a:r>
            <a:endParaRPr lang="en-US" u="sng" dirty="0" smtClean="0">
              <a:solidFill>
                <a:srgbClr val="FF0000"/>
              </a:solidFill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5181600" y="2819400"/>
            <a:ext cx="2286000" cy="16764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Cat_name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4" name="Pentagon 3"/>
          <p:cNvSpPr/>
          <p:nvPr/>
        </p:nvSpPr>
        <p:spPr>
          <a:xfrm>
            <a:off x="2895600" y="2209800"/>
            <a:ext cx="4191000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rgbClr val="FF0000"/>
                </a:solidFill>
              </a:rPr>
              <a:t>Id_admin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2895600" y="3276600"/>
            <a:ext cx="4191000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Pentagon 5"/>
          <p:cNvSpPr/>
          <p:nvPr/>
        </p:nvSpPr>
        <p:spPr>
          <a:xfrm>
            <a:off x="2895600" y="4267200"/>
            <a:ext cx="4191000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endParaRPr lang="en-US" dirty="0"/>
          </a:p>
        </p:txBody>
      </p:sp>
      <p:sp>
        <p:nvSpPr>
          <p:cNvPr id="4" name="Trapezoid 3"/>
          <p:cNvSpPr/>
          <p:nvPr/>
        </p:nvSpPr>
        <p:spPr>
          <a:xfrm>
            <a:off x="2362200" y="1981200"/>
            <a:ext cx="4191000" cy="6858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id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5" name="Trapezoid 4"/>
          <p:cNvSpPr/>
          <p:nvPr/>
        </p:nvSpPr>
        <p:spPr>
          <a:xfrm>
            <a:off x="2362200" y="3048000"/>
            <a:ext cx="4191000" cy="6858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2438400" y="4114800"/>
            <a:ext cx="4191000" cy="6858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diachi</a:t>
            </a:r>
            <a:endParaRPr lang="en-US" dirty="0"/>
          </a:p>
        </p:txBody>
      </p:sp>
      <p:sp>
        <p:nvSpPr>
          <p:cNvPr id="7" name="Trapezoid 6"/>
          <p:cNvSpPr/>
          <p:nvPr/>
        </p:nvSpPr>
        <p:spPr>
          <a:xfrm>
            <a:off x="2514600" y="5257800"/>
            <a:ext cx="4191000" cy="6858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sdt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245</Words>
  <Application>Microsoft Office PowerPoint</Application>
  <PresentationFormat>On-screen Show (4:3)</PresentationFormat>
  <Paragraphs>106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Website bán hàng</vt:lpstr>
      <vt:lpstr>Thành phần</vt:lpstr>
      <vt:lpstr>Slide 3</vt:lpstr>
      <vt:lpstr>Sơ đồ thực thể liên kết</vt:lpstr>
      <vt:lpstr>Sản Phẩm</vt:lpstr>
      <vt:lpstr>Hóa đơn</vt:lpstr>
      <vt:lpstr>Category</vt:lpstr>
      <vt:lpstr>Thành viên</vt:lpstr>
      <vt:lpstr>Nhà cung cấp</vt:lpstr>
      <vt:lpstr>Sơ đồ quan hệ</vt:lpstr>
      <vt:lpstr>Giao diện trang chủ</vt:lpstr>
      <vt:lpstr>Giao diện trang chủ</vt:lpstr>
      <vt:lpstr>Trang chọn tất cả các sản phẩm</vt:lpstr>
      <vt:lpstr>Trang chọn một sản phẩm</vt:lpstr>
      <vt:lpstr>Trang giỏ hàng</vt:lpstr>
      <vt:lpstr>Trang thông tin khách hàng mua</vt:lpstr>
      <vt:lpstr>Trang đăng nhập quản lý</vt:lpstr>
      <vt:lpstr>Trang sau khi đăng nhập admin</vt:lpstr>
      <vt:lpstr>Admin có thể thêm, sửa, xóa thông tin trong cơ sở dữ liệu</vt:lpstr>
      <vt:lpstr>Admin quản lý đơn hàng</vt:lpstr>
      <vt:lpstr>Admin quản lý đơn hàng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bán hàng</dc:title>
  <dc:creator>chinhnc</dc:creator>
  <cp:lastModifiedBy>chinhnc</cp:lastModifiedBy>
  <cp:revision>26</cp:revision>
  <dcterms:created xsi:type="dcterms:W3CDTF">2006-08-16T00:00:00Z</dcterms:created>
  <dcterms:modified xsi:type="dcterms:W3CDTF">2014-12-24T17:22:16Z</dcterms:modified>
</cp:coreProperties>
</file>