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21"/>
  </p:normalViewPr>
  <p:slideViewPr>
    <p:cSldViewPr snapToGrid="0" snapToObjects="1">
      <p:cViewPr varScale="1">
        <p:scale>
          <a:sx n="90" d="100"/>
          <a:sy n="90" d="100"/>
        </p:scale>
        <p:origin x="232"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Sunday, March 7, 2021</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1981685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Sunday, March 7,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19521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Sunday, March 7,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72819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Sunday, March 7, 2021</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1831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Sunday, March 7,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1264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Sunday, March 7,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121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Sunday, March 7,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85807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Sunday, March 7,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64490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Sunday, March 7,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7008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Sunday, March 7,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7186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Sunday, March 7,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44095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Sunday, March 7, 2021</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12892259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https://wp.technologyreview.com/wp-content/uploads/2019/07/ap19023314131500-10.jpg" TargetMode="Externa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B3B2C43-5E36-4768-8319-6752D24B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B044326E-7BB3-4929-BE33-05CA64DB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731CF4E0-AA2D-43CA-A528-C52FB1582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EEAA3-99FA-704E-8AA5-7F5FA7C90218}"/>
              </a:ext>
            </a:extLst>
          </p:cNvPr>
          <p:cNvSpPr>
            <a:spLocks noGrp="1"/>
          </p:cNvSpPr>
          <p:nvPr>
            <p:ph type="ctrTitle"/>
          </p:nvPr>
        </p:nvSpPr>
        <p:spPr>
          <a:xfrm>
            <a:off x="5989319" y="576263"/>
            <a:ext cx="5054196" cy="2967606"/>
          </a:xfrm>
        </p:spPr>
        <p:txBody>
          <a:bodyPr anchor="b">
            <a:normAutofit/>
          </a:bodyPr>
          <a:lstStyle/>
          <a:p>
            <a:pPr algn="l"/>
            <a:r>
              <a:rPr lang="en-US" sz="4800" dirty="0"/>
              <a:t>Output of Plant Energy </a:t>
            </a:r>
          </a:p>
        </p:txBody>
      </p:sp>
      <p:sp>
        <p:nvSpPr>
          <p:cNvPr id="3" name="Subtitle 2">
            <a:extLst>
              <a:ext uri="{FF2B5EF4-FFF2-40B4-BE49-F238E27FC236}">
                <a16:creationId xmlns:a16="http://schemas.microsoft.com/office/drawing/2014/main" id="{39B25536-C4AC-1F48-9B09-5C6B3B5E8741}"/>
              </a:ext>
            </a:extLst>
          </p:cNvPr>
          <p:cNvSpPr>
            <a:spLocks noGrp="1"/>
          </p:cNvSpPr>
          <p:nvPr>
            <p:ph type="subTitle" idx="1"/>
          </p:nvPr>
        </p:nvSpPr>
        <p:spPr>
          <a:xfrm>
            <a:off x="5989319" y="3764975"/>
            <a:ext cx="5054196" cy="2192683"/>
          </a:xfrm>
        </p:spPr>
        <p:txBody>
          <a:bodyPr>
            <a:normAutofit/>
          </a:bodyPr>
          <a:lstStyle/>
          <a:p>
            <a:pPr algn="l"/>
            <a:r>
              <a:rPr lang="en-US" sz="2200" dirty="0"/>
              <a:t>Hedyeh Erfani </a:t>
            </a:r>
          </a:p>
        </p:txBody>
      </p:sp>
      <p:sp>
        <p:nvSpPr>
          <p:cNvPr id="15" name="Rectangle 14">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79921" y="0"/>
            <a:ext cx="287517" cy="6857992"/>
          </a:xfrm>
          <a:prstGeom prst="rect">
            <a:avLst/>
          </a:prstGeom>
          <a:solidFill>
            <a:srgbClr val="4E9AA5">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7" name="Straight Connector 16">
            <a:extLst>
              <a:ext uri="{FF2B5EF4-FFF2-40B4-BE49-F238E27FC236}">
                <a16:creationId xmlns:a16="http://schemas.microsoft.com/office/drawing/2014/main" id="{5D5FB189-1F48-4A47-B036-6AF7E11A8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04676" y="-14198"/>
            <a:ext cx="0" cy="6858000"/>
          </a:xfrm>
          <a:prstGeom prst="line">
            <a:avLst/>
          </a:prstGeom>
          <a:ln w="9525" cap="rnd">
            <a:solidFill>
              <a:srgbClr val="4E9AA5"/>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B335DD-3163-4EC5-8B6B-2AB53E64D1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E9AA5"/>
            </a:solidFill>
            <a:prstDash val="dash"/>
          </a:ln>
        </p:spPr>
        <p:style>
          <a:lnRef idx="1">
            <a:schemeClr val="accent1"/>
          </a:lnRef>
          <a:fillRef idx="0">
            <a:schemeClr val="accent1"/>
          </a:fillRef>
          <a:effectRef idx="0">
            <a:schemeClr val="accent1"/>
          </a:effectRef>
          <a:fontRef idx="minor">
            <a:schemeClr val="tx1"/>
          </a:fontRef>
        </p:style>
      </p:cxnSp>
      <p:sp>
        <p:nvSpPr>
          <p:cNvPr id="6" name="Rectangle 4">
            <a:extLst>
              <a:ext uri="{FF2B5EF4-FFF2-40B4-BE49-F238E27FC236}">
                <a16:creationId xmlns:a16="http://schemas.microsoft.com/office/drawing/2014/main" id="{1E729B55-6E5E-3447-BAB0-72954C5EC0EE}"/>
              </a:ext>
            </a:extLst>
          </p:cNvPr>
          <p:cNvSpPr>
            <a:spLocks noChangeArrowheads="1"/>
          </p:cNvSpPr>
          <p:nvPr/>
        </p:nvSpPr>
        <p:spPr bwMode="auto">
          <a:xfrm>
            <a:off x="1" y="-1"/>
            <a:ext cx="85713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7" name="Picture 1" descr="We've already built too many power plants and cars to prevent 1.5 ˚C of  warming | MIT Technology Review">
            <a:extLst>
              <a:ext uri="{FF2B5EF4-FFF2-40B4-BE49-F238E27FC236}">
                <a16:creationId xmlns:a16="http://schemas.microsoft.com/office/drawing/2014/main" id="{8CB79121-26CF-6F41-B6EB-B1EE464492E6}"/>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0" y="0"/>
            <a:ext cx="5476872" cy="6843802"/>
          </a:xfrm>
          <a:prstGeom prst="rect">
            <a:avLst/>
          </a:prstGeom>
          <a:noFill/>
          <a:extLst>
            <a:ext uri="{909E8E84-426E-40DD-AFC4-6F175D3DCCD1}">
              <a14:hiddenFill xmlns:a14="http://schemas.microsoft.com/office/drawing/2010/main">
                <a:solidFill>
                  <a:srgbClr val="FFFFFF"/>
                </a:solidFill>
              </a14:hiddenFill>
            </a:ext>
          </a:extLst>
        </p:spPr>
      </p:pic>
      <p:pic>
        <p:nvPicPr>
          <p:cNvPr id="7" name="Audio Recording Mar 7, 2021 at 12:44:30 AM" descr="Audio Recording Mar 7, 2021 at 12:44:30 AM">
            <a:hlinkClick r:id="" action="ppaction://media"/>
            <a:extLst>
              <a:ext uri="{FF2B5EF4-FFF2-40B4-BE49-F238E27FC236}">
                <a16:creationId xmlns:a16="http://schemas.microsoft.com/office/drawing/2014/main" id="{FB45F3B0-5C88-724D-9469-5F3FEACCF85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255353" y="5957658"/>
            <a:ext cx="812800" cy="812800"/>
          </a:xfrm>
          <a:prstGeom prst="rect">
            <a:avLst/>
          </a:prstGeom>
        </p:spPr>
      </p:pic>
    </p:spTree>
    <p:extLst>
      <p:ext uri="{BB962C8B-B14F-4D97-AF65-F5344CB8AC3E}">
        <p14:creationId xmlns:p14="http://schemas.microsoft.com/office/powerpoint/2010/main" val="4486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34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B192-7CF4-D14A-AD3D-E4C8C6422340}"/>
              </a:ext>
            </a:extLst>
          </p:cNvPr>
          <p:cNvSpPr>
            <a:spLocks noGrp="1"/>
          </p:cNvSpPr>
          <p:nvPr>
            <p:ph type="title"/>
          </p:nvPr>
        </p:nvSpPr>
        <p:spPr/>
        <p:txBody>
          <a:bodyPr/>
          <a:lstStyle/>
          <a:p>
            <a:r>
              <a:rPr lang="en-US" dirty="0"/>
              <a:t>Abstract </a:t>
            </a:r>
          </a:p>
        </p:txBody>
      </p:sp>
      <p:sp>
        <p:nvSpPr>
          <p:cNvPr id="3" name="Content Placeholder 2">
            <a:extLst>
              <a:ext uri="{FF2B5EF4-FFF2-40B4-BE49-F238E27FC236}">
                <a16:creationId xmlns:a16="http://schemas.microsoft.com/office/drawing/2014/main" id="{68AE281C-D4CE-274E-90F0-3FBA5E54C8FB}"/>
              </a:ext>
            </a:extLst>
          </p:cNvPr>
          <p:cNvSpPr>
            <a:spLocks noGrp="1"/>
          </p:cNvSpPr>
          <p:nvPr>
            <p:ph idx="1"/>
          </p:nvPr>
        </p:nvSpPr>
        <p:spPr/>
        <p:txBody>
          <a:bodyPr/>
          <a:lstStyle/>
          <a:p>
            <a:r>
              <a:rPr lang="en-US" dirty="0"/>
              <a:t>When we think of the things that keep our country running, we might quickly start thinking of things such as money. While this is important and essential, one thing that I feel is a driving force is power plants. Going to the core of what is needed for day-to-day operations, power plants help ensure that everything we have works. Without them, none of our infrastructure, technology, or way of life could exist. Power plants are also a driving force behind our agriculture (food) as well. So, for this project, I’ve decided to go ahead and look at creating a model that can accurately predict power plant output.</a:t>
            </a:r>
          </a:p>
          <a:p>
            <a:endParaRPr lang="en-US" dirty="0"/>
          </a:p>
        </p:txBody>
      </p:sp>
      <p:pic>
        <p:nvPicPr>
          <p:cNvPr id="4" name="Audio Recording Mar 7, 2021 at 12:46:15 AM" descr="Audio Recording Mar 7, 2021 at 12:46:15 AM">
            <a:hlinkClick r:id="" action="ppaction://media"/>
            <a:extLst>
              <a:ext uri="{FF2B5EF4-FFF2-40B4-BE49-F238E27FC236}">
                <a16:creationId xmlns:a16="http://schemas.microsoft.com/office/drawing/2014/main" id="{0FCAC52F-B893-7A49-B162-5ADD22C8D56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150856" y="5354145"/>
            <a:ext cx="812800" cy="812800"/>
          </a:xfrm>
          <a:prstGeom prst="rect">
            <a:avLst/>
          </a:prstGeom>
        </p:spPr>
      </p:pic>
    </p:spTree>
    <p:extLst>
      <p:ext uri="{BB962C8B-B14F-4D97-AF65-F5344CB8AC3E}">
        <p14:creationId xmlns:p14="http://schemas.microsoft.com/office/powerpoint/2010/main" val="372776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23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5562-E77C-1449-AD3A-3ED52B670AC0}"/>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4C27538-309D-2640-9ECE-A6932BEC72C0}"/>
              </a:ext>
            </a:extLst>
          </p:cNvPr>
          <p:cNvSpPr>
            <a:spLocks noGrp="1"/>
          </p:cNvSpPr>
          <p:nvPr>
            <p:ph idx="1"/>
          </p:nvPr>
        </p:nvSpPr>
        <p:spPr/>
        <p:txBody>
          <a:bodyPr>
            <a:normAutofit fontScale="85000" lnSpcReduction="20000"/>
          </a:bodyPr>
          <a:lstStyle/>
          <a:p>
            <a:r>
              <a:rPr lang="en-US" dirty="0"/>
              <a:t>The dataset contains 9568 data points collected from a Combined Cycle Power Plant over 6 years (2006-2011), when the power plant was set to work with full load. Features consist of hourly average ambient variables Temperature (T), Ambient Pressure (AP), Relative Humidity (RH) and Exhaust Vacuum (V) to predict the net hourly electrical energy output (EP) of the plant. These features were set to the following listed below:</a:t>
            </a:r>
          </a:p>
          <a:p>
            <a:r>
              <a:rPr lang="en-US" dirty="0"/>
              <a:t> </a:t>
            </a:r>
          </a:p>
          <a:p>
            <a:r>
              <a:rPr lang="en-US" dirty="0"/>
              <a:t>- Temperature (T) in the range 1.81°C and 37.11°C,</a:t>
            </a:r>
            <a:br>
              <a:rPr lang="en-US" dirty="0"/>
            </a:br>
            <a:r>
              <a:rPr lang="en-US" dirty="0"/>
              <a:t>- Ambient Pressure (AP) in the range 992.89-1033.30 </a:t>
            </a:r>
            <a:r>
              <a:rPr lang="en-US" dirty="0" err="1"/>
              <a:t>milibar</a:t>
            </a:r>
            <a:r>
              <a:rPr lang="en-US" dirty="0"/>
              <a:t>,</a:t>
            </a:r>
            <a:br>
              <a:rPr lang="en-US" dirty="0"/>
            </a:br>
            <a:r>
              <a:rPr lang="en-US" dirty="0"/>
              <a:t>- Relative Humidity (RH) in the range 25.56% to 100.16%</a:t>
            </a:r>
            <a:br>
              <a:rPr lang="en-US" dirty="0"/>
            </a:br>
            <a:r>
              <a:rPr lang="en-US" dirty="0"/>
              <a:t>- Exhaust Vacuum (V) in </a:t>
            </a:r>
            <a:r>
              <a:rPr lang="en-US" dirty="0" err="1"/>
              <a:t>teh</a:t>
            </a:r>
            <a:r>
              <a:rPr lang="en-US" dirty="0"/>
              <a:t> range 25.36-81.56 cm Hg</a:t>
            </a:r>
            <a:br>
              <a:rPr lang="en-US" dirty="0"/>
            </a:br>
            <a:r>
              <a:rPr lang="en-US" dirty="0"/>
              <a:t>- Net hourly electrical energy output (EP) 420.26-495.76 MW</a:t>
            </a:r>
          </a:p>
          <a:p>
            <a:r>
              <a:rPr lang="en-US" dirty="0"/>
              <a:t>These measurements were averages that were taken by sensors. The sensors picked up on the measurements every second. </a:t>
            </a:r>
          </a:p>
          <a:p>
            <a:endParaRPr lang="en-US" dirty="0"/>
          </a:p>
        </p:txBody>
      </p:sp>
      <p:pic>
        <p:nvPicPr>
          <p:cNvPr id="4" name="Audio Recording Mar 7, 2021 at 12:48:52 AM" descr="Audio Recording Mar 7, 2021 at 12:48:52 AM">
            <a:hlinkClick r:id="" action="ppaction://media"/>
            <a:extLst>
              <a:ext uri="{FF2B5EF4-FFF2-40B4-BE49-F238E27FC236}">
                <a16:creationId xmlns:a16="http://schemas.microsoft.com/office/drawing/2014/main" id="{AABBE175-8046-0A49-8DAE-994E8A55039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9418638" y="5625608"/>
            <a:ext cx="812800" cy="812800"/>
          </a:xfrm>
          <a:prstGeom prst="rect">
            <a:avLst/>
          </a:prstGeom>
        </p:spPr>
      </p:pic>
    </p:spTree>
    <p:extLst>
      <p:ext uri="{BB962C8B-B14F-4D97-AF65-F5344CB8AC3E}">
        <p14:creationId xmlns:p14="http://schemas.microsoft.com/office/powerpoint/2010/main" val="325019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945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D35C-104F-724F-99FE-37FE8F93E9FF}"/>
              </a:ext>
            </a:extLst>
          </p:cNvPr>
          <p:cNvSpPr>
            <a:spLocks noGrp="1"/>
          </p:cNvSpPr>
          <p:nvPr>
            <p:ph type="title"/>
          </p:nvPr>
        </p:nvSpPr>
        <p:spPr/>
        <p:txBody>
          <a:bodyPr/>
          <a:lstStyle/>
          <a:p>
            <a:r>
              <a:rPr lang="en-US" dirty="0"/>
              <a:t>Walkthrough</a:t>
            </a:r>
          </a:p>
        </p:txBody>
      </p:sp>
      <p:sp>
        <p:nvSpPr>
          <p:cNvPr id="3" name="Content Placeholder 2">
            <a:extLst>
              <a:ext uri="{FF2B5EF4-FFF2-40B4-BE49-F238E27FC236}">
                <a16:creationId xmlns:a16="http://schemas.microsoft.com/office/drawing/2014/main" id="{2F057C83-B69C-7A4B-B3D3-6B6ED88FF58A}"/>
              </a:ext>
            </a:extLst>
          </p:cNvPr>
          <p:cNvSpPr>
            <a:spLocks noGrp="1"/>
          </p:cNvSpPr>
          <p:nvPr>
            <p:ph idx="1"/>
          </p:nvPr>
        </p:nvSpPr>
        <p:spPr/>
        <p:txBody>
          <a:bodyPr/>
          <a:lstStyle/>
          <a:p>
            <a:r>
              <a:rPr lang="en-US" dirty="0"/>
              <a:t>A correlation test showed that there was a high correlation between AT and PE (EP). I performed a linear regression and decision tree regression to test this correlation. </a:t>
            </a:r>
          </a:p>
        </p:txBody>
      </p:sp>
      <p:pic>
        <p:nvPicPr>
          <p:cNvPr id="4" name="Audio Recording Mar 7, 2021 at 12:50:47 AM" descr="Audio Recording Mar 7, 2021 at 12:50:47 AM">
            <a:hlinkClick r:id="" action="ppaction://media"/>
            <a:extLst>
              <a:ext uri="{FF2B5EF4-FFF2-40B4-BE49-F238E27FC236}">
                <a16:creationId xmlns:a16="http://schemas.microsoft.com/office/drawing/2014/main" id="{F2F95915-A3F2-4E4D-B3E7-CED86B100E7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261600" y="5219208"/>
            <a:ext cx="812800" cy="812800"/>
          </a:xfrm>
          <a:prstGeom prst="rect">
            <a:avLst/>
          </a:prstGeom>
        </p:spPr>
      </p:pic>
    </p:spTree>
    <p:extLst>
      <p:ext uri="{BB962C8B-B14F-4D97-AF65-F5344CB8AC3E}">
        <p14:creationId xmlns:p14="http://schemas.microsoft.com/office/powerpoint/2010/main" val="258751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69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F59B-28A6-6D48-B39F-0219396C3E54}"/>
              </a:ext>
            </a:extLst>
          </p:cNvPr>
          <p:cNvSpPr>
            <a:spLocks noGrp="1"/>
          </p:cNvSpPr>
          <p:nvPr>
            <p:ph type="title"/>
          </p:nvPr>
        </p:nvSpPr>
        <p:spPr/>
        <p:txBody>
          <a:bodyPr/>
          <a:lstStyle/>
          <a:p>
            <a:r>
              <a:rPr lang="en-US" dirty="0"/>
              <a:t>Results</a:t>
            </a:r>
          </a:p>
        </p:txBody>
      </p:sp>
      <p:pic>
        <p:nvPicPr>
          <p:cNvPr id="4" name="Audio Recording Mar 7, 2021 at 12:52:02 AM" descr="Audio Recording Mar 7, 2021 at 12:52:02 AM">
            <a:hlinkClick r:id="" action="ppaction://media"/>
            <a:extLst>
              <a:ext uri="{FF2B5EF4-FFF2-40B4-BE49-F238E27FC236}">
                <a16:creationId xmlns:a16="http://schemas.microsoft.com/office/drawing/2014/main" id="{41A4FA2A-DF7B-FE40-9AF9-075F7A1D70E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557256" y="6086475"/>
            <a:ext cx="812800" cy="812800"/>
          </a:xfrm>
          <a:prstGeom prst="rect">
            <a:avLst/>
          </a:prstGeom>
        </p:spPr>
      </p:pic>
      <p:pic>
        <p:nvPicPr>
          <p:cNvPr id="5" name="Content Placeholder 4" descr="Qr code&#10;&#10;Description automatically generated">
            <a:extLst>
              <a:ext uri="{FF2B5EF4-FFF2-40B4-BE49-F238E27FC236}">
                <a16:creationId xmlns:a16="http://schemas.microsoft.com/office/drawing/2014/main" id="{29A71256-3B20-8642-AA22-A29D28E000E9}"/>
              </a:ext>
            </a:extLst>
          </p:cNvPr>
          <p:cNvPicPr>
            <a:picLocks noGrp="1"/>
          </p:cNvPicPr>
          <p:nvPr>
            <p:ph idx="1"/>
          </p:nvPr>
        </p:nvPicPr>
        <p:blipFill>
          <a:blip r:embed="rId5" cstate="print">
            <a:extLst>
              <a:ext uri="{28A0092B-C50C-407E-A947-70E740481C1C}">
                <a14:useLocalDpi xmlns:a14="http://schemas.microsoft.com/office/drawing/2010/main" val="0"/>
              </a:ext>
            </a:extLst>
          </a:blip>
          <a:stretch>
            <a:fillRect/>
          </a:stretch>
        </p:blipFill>
        <p:spPr>
          <a:xfrm>
            <a:off x="3520281" y="1966912"/>
            <a:ext cx="4343400" cy="3924300"/>
          </a:xfrm>
          <a:prstGeom prst="rect">
            <a:avLst/>
          </a:prstGeom>
        </p:spPr>
      </p:pic>
    </p:spTree>
    <p:extLst>
      <p:ext uri="{BB962C8B-B14F-4D97-AF65-F5344CB8AC3E}">
        <p14:creationId xmlns:p14="http://schemas.microsoft.com/office/powerpoint/2010/main" val="86814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6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setVTI">
  <a:themeElements>
    <a:clrScheme name="Office">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10</TotalTime>
  <Words>337</Words>
  <Application>Microsoft Macintosh PowerPoint</Application>
  <PresentationFormat>Widescreen</PresentationFormat>
  <Paragraphs>12</Paragraphs>
  <Slides>5</Slides>
  <Notes>0</Notes>
  <HiddenSlides>0</HiddenSlides>
  <MMClips>5</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Dante (Headings)2</vt:lpstr>
      <vt:lpstr>Helvetica Neue Medium</vt:lpstr>
      <vt:lpstr>Univers</vt:lpstr>
      <vt:lpstr>Univers Light</vt:lpstr>
      <vt:lpstr>Wingdings 2</vt:lpstr>
      <vt:lpstr>OffsetVTI</vt:lpstr>
      <vt:lpstr>Output of Plant Energy </vt:lpstr>
      <vt:lpstr>Abstract </vt:lpstr>
      <vt:lpstr>Data</vt:lpstr>
      <vt:lpstr>Walkthrough</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Output of Plant Energy </dc:title>
  <dc:creator>Hedyeh Erfani</dc:creator>
  <cp:lastModifiedBy>Hedyeh Erfani</cp:lastModifiedBy>
  <cp:revision>2</cp:revision>
  <dcterms:created xsi:type="dcterms:W3CDTF">2021-03-07T05:42:36Z</dcterms:created>
  <dcterms:modified xsi:type="dcterms:W3CDTF">2021-03-07T05:53:12Z</dcterms:modified>
</cp:coreProperties>
</file>