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1"/>
  </p:normalViewPr>
  <p:slideViewPr>
    <p:cSldViewPr snapToGrid="0" snapToObjects="1">
      <p:cViewPr varScale="1">
        <p:scale>
          <a:sx n="90" d="100"/>
          <a:sy n="90" d="100"/>
        </p:scale>
        <p:origin x="232"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March 7,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9816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March 7,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19521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March 7,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7281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March 7,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831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March 7,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1264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March 7,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121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March 7,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85807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March 7,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4490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March 7,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47008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March 7,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07186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March 7,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440952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Sunday, March 7,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1289225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image" Target="https://cdnimg.webstaurantstore.com/images/products/large/446023/1725580.jpg" TargetMode="Externa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5" Type="http://schemas.openxmlformats.org/officeDocument/2006/relationships/image" Target="https://wp.technologyreview.com/wp-content/uploads/2019/07/ap19023314131500-10.jpg"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B3B2C43-5E36-4768-8319-6752D24B4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044326E-7BB3-4929-BE33-05CA64DB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731CF4E0-AA2D-43CA-A528-C52FB1582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EEAA3-99FA-704E-8AA5-7F5FA7C90218}"/>
              </a:ext>
            </a:extLst>
          </p:cNvPr>
          <p:cNvSpPr>
            <a:spLocks noGrp="1"/>
          </p:cNvSpPr>
          <p:nvPr>
            <p:ph type="ctrTitle"/>
          </p:nvPr>
        </p:nvSpPr>
        <p:spPr>
          <a:xfrm>
            <a:off x="5989319" y="576263"/>
            <a:ext cx="5054196" cy="2967606"/>
          </a:xfrm>
        </p:spPr>
        <p:txBody>
          <a:bodyPr anchor="b">
            <a:normAutofit/>
          </a:bodyPr>
          <a:lstStyle/>
          <a:p>
            <a:pPr algn="l"/>
            <a:r>
              <a:rPr lang="en-US" sz="4800" dirty="0"/>
              <a:t>Online Shopping Analytics </a:t>
            </a:r>
          </a:p>
        </p:txBody>
      </p:sp>
      <p:sp>
        <p:nvSpPr>
          <p:cNvPr id="3" name="Subtitle 2">
            <a:extLst>
              <a:ext uri="{FF2B5EF4-FFF2-40B4-BE49-F238E27FC236}">
                <a16:creationId xmlns:a16="http://schemas.microsoft.com/office/drawing/2014/main" id="{39B25536-C4AC-1F48-9B09-5C6B3B5E8741}"/>
              </a:ext>
            </a:extLst>
          </p:cNvPr>
          <p:cNvSpPr>
            <a:spLocks noGrp="1"/>
          </p:cNvSpPr>
          <p:nvPr>
            <p:ph type="subTitle" idx="1"/>
          </p:nvPr>
        </p:nvSpPr>
        <p:spPr>
          <a:xfrm>
            <a:off x="5989319" y="3764975"/>
            <a:ext cx="5054196" cy="2192683"/>
          </a:xfrm>
        </p:spPr>
        <p:txBody>
          <a:bodyPr>
            <a:normAutofit/>
          </a:bodyPr>
          <a:lstStyle/>
          <a:p>
            <a:pPr algn="l"/>
            <a:r>
              <a:rPr lang="en-US" sz="2200" dirty="0"/>
              <a:t>Hedyeh Erfani </a:t>
            </a:r>
          </a:p>
        </p:txBody>
      </p:sp>
      <p:sp>
        <p:nvSpPr>
          <p:cNvPr id="15" name="Rectangle 14">
            <a:extLst>
              <a:ext uri="{FF2B5EF4-FFF2-40B4-BE49-F238E27FC236}">
                <a16:creationId xmlns:a16="http://schemas.microsoft.com/office/drawing/2014/main" id="{3B083774-A903-4B1B-BC6A-94C1F048E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479921" y="0"/>
            <a:ext cx="287517" cy="6857992"/>
          </a:xfrm>
          <a:prstGeom prst="rect">
            <a:avLst/>
          </a:prstGeom>
          <a:solidFill>
            <a:srgbClr val="4E9AA5">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5D5FB189-1F48-4A47-B036-6AF7E11A8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504676" y="-14198"/>
            <a:ext cx="0" cy="6858000"/>
          </a:xfrm>
          <a:prstGeom prst="line">
            <a:avLst/>
          </a:prstGeom>
          <a:ln w="9525" cap="rnd">
            <a:solidFill>
              <a:srgbClr val="4E9AA5"/>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5B335DD-3163-4EC5-8B6B-2AB53E64D1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E9AA5"/>
            </a:solidFill>
            <a:prstDash val="dash"/>
          </a:ln>
        </p:spPr>
        <p:style>
          <a:lnRef idx="1">
            <a:schemeClr val="accent1"/>
          </a:lnRef>
          <a:fillRef idx="0">
            <a:schemeClr val="accent1"/>
          </a:fillRef>
          <a:effectRef idx="0">
            <a:schemeClr val="accent1"/>
          </a:effectRef>
          <a:fontRef idx="minor">
            <a:schemeClr val="tx1"/>
          </a:fontRef>
        </p:style>
      </p:cxnSp>
      <p:sp>
        <p:nvSpPr>
          <p:cNvPr id="6" name="Rectangle 4">
            <a:extLst>
              <a:ext uri="{FF2B5EF4-FFF2-40B4-BE49-F238E27FC236}">
                <a16:creationId xmlns:a16="http://schemas.microsoft.com/office/drawing/2014/main" id="{1E729B55-6E5E-3447-BAB0-72954C5EC0EE}"/>
              </a:ext>
            </a:extLst>
          </p:cNvPr>
          <p:cNvSpPr>
            <a:spLocks noChangeArrowheads="1"/>
          </p:cNvSpPr>
          <p:nvPr/>
        </p:nvSpPr>
        <p:spPr bwMode="auto">
          <a:xfrm>
            <a:off x="1" y="-1"/>
            <a:ext cx="85713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7" name="Picture 1" descr="We've already built too many power plants and cars to prevent 1.5 ˚C of  warming | MIT Technology Review">
            <a:extLst>
              <a:ext uri="{FF2B5EF4-FFF2-40B4-BE49-F238E27FC236}">
                <a16:creationId xmlns:a16="http://schemas.microsoft.com/office/drawing/2014/main" id="{8CB79121-26CF-6F41-B6EB-B1EE464492E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0" y="0"/>
            <a:ext cx="5476872" cy="68438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AFB22DCE-B56A-174B-8CEE-AC687F74F6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4" descr="Supermarket Grocery Cart, 33&quot; x 20.5&quot; | WebstaurantStore">
            <a:extLst>
              <a:ext uri="{FF2B5EF4-FFF2-40B4-BE49-F238E27FC236}">
                <a16:creationId xmlns:a16="http://schemas.microsoft.com/office/drawing/2014/main" id="{CBE569B6-DB46-F045-B999-7F23C28709CE}"/>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0" y="0"/>
            <a:ext cx="563758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 name="Audio Recording Mar 7, 2021 at 12:56:04 AM" descr="Audio Recording Mar 7, 2021 at 12:56:04 AM">
            <a:hlinkClick r:id="" action="ppaction://media"/>
            <a:extLst>
              <a:ext uri="{FF2B5EF4-FFF2-40B4-BE49-F238E27FC236}">
                <a16:creationId xmlns:a16="http://schemas.microsoft.com/office/drawing/2014/main" id="{8CF0C36D-CCBA-5F4F-85BB-3481FA051249}"/>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0531168" y="6178764"/>
            <a:ext cx="812800" cy="812800"/>
          </a:xfrm>
          <a:prstGeom prst="rect">
            <a:avLst/>
          </a:prstGeom>
        </p:spPr>
      </p:pic>
    </p:spTree>
    <p:extLst>
      <p:ext uri="{BB962C8B-B14F-4D97-AF65-F5344CB8AC3E}">
        <p14:creationId xmlns:p14="http://schemas.microsoft.com/office/powerpoint/2010/main" val="4486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7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B192-7CF4-D14A-AD3D-E4C8C6422340}"/>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68AE281C-D4CE-274E-90F0-3FBA5E54C8FB}"/>
              </a:ext>
            </a:extLst>
          </p:cNvPr>
          <p:cNvSpPr>
            <a:spLocks noGrp="1"/>
          </p:cNvSpPr>
          <p:nvPr>
            <p:ph idx="1"/>
          </p:nvPr>
        </p:nvSpPr>
        <p:spPr/>
        <p:txBody>
          <a:bodyPr/>
          <a:lstStyle/>
          <a:p>
            <a:r>
              <a:rPr lang="en-US" dirty="0"/>
              <a:t>The retail space has been changing for quite some time. We’ve seen a shift from in person shopping to online shopping. This trend has increased as COVID started impacting business operations. More and more people have started shifting towards online retail. While in this project I will not be analyzing current online retail trends, I’ll be looking at online retail in general to learn more about online purchases.</a:t>
            </a:r>
          </a:p>
          <a:p>
            <a:endParaRPr lang="en-US" dirty="0"/>
          </a:p>
        </p:txBody>
      </p:sp>
      <p:pic>
        <p:nvPicPr>
          <p:cNvPr id="5" name="Audio Recording Mar 7, 2021 at 12:57:39 AM" descr="Audio Recording Mar 7, 2021 at 12:57:39 AM">
            <a:hlinkClick r:id="" action="ppaction://media"/>
            <a:extLst>
              <a:ext uri="{FF2B5EF4-FFF2-40B4-BE49-F238E27FC236}">
                <a16:creationId xmlns:a16="http://schemas.microsoft.com/office/drawing/2014/main" id="{17D7C0B4-DED9-5F4B-9EB4-648A9033DDD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304463" y="5233495"/>
            <a:ext cx="812800" cy="812800"/>
          </a:xfrm>
          <a:prstGeom prst="rect">
            <a:avLst/>
          </a:prstGeom>
        </p:spPr>
      </p:pic>
    </p:spTree>
    <p:extLst>
      <p:ext uri="{BB962C8B-B14F-4D97-AF65-F5344CB8AC3E}">
        <p14:creationId xmlns:p14="http://schemas.microsoft.com/office/powerpoint/2010/main" val="372776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6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55562-E77C-1449-AD3A-3ED52B670AC0}"/>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74C27538-309D-2640-9ECE-A6932BEC72C0}"/>
              </a:ext>
            </a:extLst>
          </p:cNvPr>
          <p:cNvSpPr>
            <a:spLocks noGrp="1"/>
          </p:cNvSpPr>
          <p:nvPr>
            <p:ph idx="1"/>
          </p:nvPr>
        </p:nvSpPr>
        <p:spPr>
          <a:xfrm>
            <a:off x="624459" y="1554957"/>
            <a:ext cx="10543031" cy="4206383"/>
          </a:xfrm>
        </p:spPr>
        <p:txBody>
          <a:bodyPr>
            <a:normAutofit fontScale="70000" lnSpcReduction="20000"/>
          </a:bodyPr>
          <a:lstStyle/>
          <a:p>
            <a:r>
              <a:rPr lang="en-US" dirty="0"/>
              <a:t>The dataset contains data which was collected between 2009 and 2011. It contains data points which reflect the purchases for an online store in the United Kingdom. Below are the attributes of the dataset </a:t>
            </a:r>
          </a:p>
          <a:p>
            <a:r>
              <a:rPr lang="en-US" dirty="0"/>
              <a:t> </a:t>
            </a:r>
          </a:p>
          <a:p>
            <a:r>
              <a:rPr lang="en-US" dirty="0" err="1"/>
              <a:t>InvoiceNo</a:t>
            </a:r>
            <a:r>
              <a:rPr lang="en-US" dirty="0"/>
              <a:t>: Invoice number. Nominal. A 6-digit integral number uniquely assigned to each transaction. If this code starts with the letter 'c', it indicates a cancellation.</a:t>
            </a:r>
            <a:br>
              <a:rPr lang="en-US" dirty="0"/>
            </a:br>
            <a:r>
              <a:rPr lang="en-US" dirty="0" err="1"/>
              <a:t>StockCode</a:t>
            </a:r>
            <a:r>
              <a:rPr lang="en-US" dirty="0"/>
              <a:t>: Product (item) code. Nominal. A 5-digit integral number uniquely assigned to each distinct product.</a:t>
            </a:r>
            <a:br>
              <a:rPr lang="en-US" dirty="0"/>
            </a:br>
            <a:r>
              <a:rPr lang="en-US" dirty="0"/>
              <a:t>Description: Product (item) name. Nominal.</a:t>
            </a:r>
            <a:br>
              <a:rPr lang="en-US" dirty="0"/>
            </a:br>
            <a:r>
              <a:rPr lang="en-US" dirty="0"/>
              <a:t>Quantity: The quantities of each product (item) per transaction. Numeric.</a:t>
            </a:r>
            <a:br>
              <a:rPr lang="en-US" dirty="0"/>
            </a:br>
            <a:r>
              <a:rPr lang="en-US" dirty="0" err="1"/>
              <a:t>InvoiceDate</a:t>
            </a:r>
            <a:r>
              <a:rPr lang="en-US" dirty="0"/>
              <a:t>: </a:t>
            </a:r>
            <a:r>
              <a:rPr lang="en-US" dirty="0" err="1"/>
              <a:t>Invice</a:t>
            </a:r>
            <a:r>
              <a:rPr lang="en-US" dirty="0"/>
              <a:t> date and time. Numeric. The day and time when a transaction was generated.</a:t>
            </a:r>
            <a:br>
              <a:rPr lang="en-US" dirty="0"/>
            </a:br>
            <a:r>
              <a:rPr lang="en-US" dirty="0" err="1"/>
              <a:t>UnitPrice</a:t>
            </a:r>
            <a:r>
              <a:rPr lang="en-US" dirty="0"/>
              <a:t>: Unit price. Numeric. Product price per unit in sterling (</a:t>
            </a:r>
            <a:r>
              <a:rPr lang="en-US" dirty="0" err="1"/>
              <a:t>Â</a:t>
            </a:r>
            <a:r>
              <a:rPr lang="en-US" dirty="0"/>
              <a:t>£).</a:t>
            </a:r>
            <a:br>
              <a:rPr lang="en-US" dirty="0"/>
            </a:br>
            <a:r>
              <a:rPr lang="en-US" dirty="0" err="1"/>
              <a:t>CustomerID</a:t>
            </a:r>
            <a:r>
              <a:rPr lang="en-US" dirty="0"/>
              <a:t>: Customer number. Nominal. A 5-digit integral number uniquely assigned to each customer.</a:t>
            </a:r>
            <a:br>
              <a:rPr lang="en-US" dirty="0"/>
            </a:br>
            <a:r>
              <a:rPr lang="en-US" dirty="0"/>
              <a:t>Country: Country name. Nominal. The name of the country where a customer resides.</a:t>
            </a:r>
          </a:p>
          <a:p>
            <a:r>
              <a:rPr lang="en-US" dirty="0"/>
              <a:t>These measurements were recorded by the owner of the store. There are over 1M rows of data in this dataset with giftware being the main item sold </a:t>
            </a:r>
          </a:p>
          <a:p>
            <a:endParaRPr lang="en-US" dirty="0"/>
          </a:p>
        </p:txBody>
      </p:sp>
      <p:pic>
        <p:nvPicPr>
          <p:cNvPr id="5" name="Audio Recording Mar 7, 2021 at 12:59:25 AM" descr="Audio Recording Mar 7, 2021 at 12:59:25 AM">
            <a:hlinkClick r:id="" action="ppaction://media"/>
            <a:extLst>
              <a:ext uri="{FF2B5EF4-FFF2-40B4-BE49-F238E27FC236}">
                <a16:creationId xmlns:a16="http://schemas.microsoft.com/office/drawing/2014/main" id="{C960C026-1BAC-924E-8758-4E9AC60DD57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190037" y="5680075"/>
            <a:ext cx="812800" cy="812800"/>
          </a:xfrm>
          <a:prstGeom prst="rect">
            <a:avLst/>
          </a:prstGeom>
        </p:spPr>
      </p:pic>
    </p:spTree>
    <p:extLst>
      <p:ext uri="{BB962C8B-B14F-4D97-AF65-F5344CB8AC3E}">
        <p14:creationId xmlns:p14="http://schemas.microsoft.com/office/powerpoint/2010/main" val="325019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7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D35C-104F-724F-99FE-37FE8F93E9FF}"/>
              </a:ext>
            </a:extLst>
          </p:cNvPr>
          <p:cNvSpPr>
            <a:spLocks noGrp="1"/>
          </p:cNvSpPr>
          <p:nvPr>
            <p:ph type="title"/>
          </p:nvPr>
        </p:nvSpPr>
        <p:spPr/>
        <p:txBody>
          <a:bodyPr/>
          <a:lstStyle/>
          <a:p>
            <a:r>
              <a:rPr lang="en-US" dirty="0"/>
              <a:t>Walkthrough</a:t>
            </a:r>
          </a:p>
        </p:txBody>
      </p:sp>
      <p:sp>
        <p:nvSpPr>
          <p:cNvPr id="3" name="Content Placeholder 2">
            <a:extLst>
              <a:ext uri="{FF2B5EF4-FFF2-40B4-BE49-F238E27FC236}">
                <a16:creationId xmlns:a16="http://schemas.microsoft.com/office/drawing/2014/main" id="{2F057C83-B69C-7A4B-B3D3-6B6ED88FF58A}"/>
              </a:ext>
            </a:extLst>
          </p:cNvPr>
          <p:cNvSpPr>
            <a:spLocks noGrp="1"/>
          </p:cNvSpPr>
          <p:nvPr>
            <p:ph idx="1"/>
          </p:nvPr>
        </p:nvSpPr>
        <p:spPr/>
        <p:txBody>
          <a:bodyPr/>
          <a:lstStyle/>
          <a:p>
            <a:endParaRPr lang="en-US" dirty="0"/>
          </a:p>
        </p:txBody>
      </p:sp>
      <p:pic>
        <p:nvPicPr>
          <p:cNvPr id="5" name="Audio Recording Mar 7, 2021 at 1:01:28 AM" descr="Audio Recording Mar 7, 2021 at 1:01:28 AM">
            <a:hlinkClick r:id="" action="ppaction://media"/>
            <a:extLst>
              <a:ext uri="{FF2B5EF4-FFF2-40B4-BE49-F238E27FC236}">
                <a16:creationId xmlns:a16="http://schemas.microsoft.com/office/drawing/2014/main" id="{765AC6C6-E2F7-1A48-AA0F-D322C02C2BC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475787" y="5051425"/>
            <a:ext cx="812800" cy="812800"/>
          </a:xfrm>
          <a:prstGeom prst="rect">
            <a:avLst/>
          </a:prstGeom>
        </p:spPr>
      </p:pic>
    </p:spTree>
    <p:extLst>
      <p:ext uri="{BB962C8B-B14F-4D97-AF65-F5344CB8AC3E}">
        <p14:creationId xmlns:p14="http://schemas.microsoft.com/office/powerpoint/2010/main" val="258751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611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F59B-28A6-6D48-B39F-0219396C3E54}"/>
              </a:ext>
            </a:extLst>
          </p:cNvPr>
          <p:cNvSpPr>
            <a:spLocks noGrp="1"/>
          </p:cNvSpPr>
          <p:nvPr>
            <p:ph type="title"/>
          </p:nvPr>
        </p:nvSpPr>
        <p:spPr/>
        <p:txBody>
          <a:bodyPr/>
          <a:lstStyle/>
          <a:p>
            <a:r>
              <a:rPr lang="en-US" dirty="0"/>
              <a:t>Results</a:t>
            </a:r>
          </a:p>
        </p:txBody>
      </p:sp>
      <p:pic>
        <p:nvPicPr>
          <p:cNvPr id="4" name="Audio Recording Mar 7, 2021 at 12:52:02 AM" descr="Audio Recording Mar 7, 2021 at 12:52:02 AM">
            <a:hlinkClick r:id="" action="ppaction://media"/>
            <a:extLst>
              <a:ext uri="{FF2B5EF4-FFF2-40B4-BE49-F238E27FC236}">
                <a16:creationId xmlns:a16="http://schemas.microsoft.com/office/drawing/2014/main" id="{41A4FA2A-DF7B-FE40-9AF9-075F7A1D70E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557256" y="6086475"/>
            <a:ext cx="812800" cy="812800"/>
          </a:xfrm>
          <a:prstGeom prst="rect">
            <a:avLst/>
          </a:prstGeom>
        </p:spPr>
      </p:pic>
      <p:pic>
        <p:nvPicPr>
          <p:cNvPr id="8" name="Content Placeholder 7" descr="Chart&#10;&#10;Description automatically generated">
            <a:extLst>
              <a:ext uri="{FF2B5EF4-FFF2-40B4-BE49-F238E27FC236}">
                <a16:creationId xmlns:a16="http://schemas.microsoft.com/office/drawing/2014/main" id="{10E6DC31-6732-9348-9630-BF8D964EA403}"/>
              </a:ext>
            </a:extLst>
          </p:cNvPr>
          <p:cNvPicPr>
            <a:picLocks noGrp="1"/>
          </p:cNvPicPr>
          <p:nvPr>
            <p:ph idx="1"/>
          </p:nvPr>
        </p:nvPicPr>
        <p:blipFill>
          <a:blip r:embed="rId5">
            <a:extLst>
              <a:ext uri="{28A0092B-C50C-407E-A947-70E740481C1C}">
                <a14:useLocalDpi xmlns:a14="http://schemas.microsoft.com/office/drawing/2010/main" val="0"/>
              </a:ext>
            </a:extLst>
          </a:blip>
          <a:stretch>
            <a:fillRect/>
          </a:stretch>
        </p:blipFill>
        <p:spPr>
          <a:xfrm>
            <a:off x="219868" y="1390650"/>
            <a:ext cx="6057900" cy="3505200"/>
          </a:xfrm>
          <a:prstGeom prst="rect">
            <a:avLst/>
          </a:prstGeom>
        </p:spPr>
      </p:pic>
      <p:pic>
        <p:nvPicPr>
          <p:cNvPr id="9" name="Picture 8" descr="Histogram&#10;&#10;Description automatically generated with medium confidence">
            <a:extLst>
              <a:ext uri="{FF2B5EF4-FFF2-40B4-BE49-F238E27FC236}">
                <a16:creationId xmlns:a16="http://schemas.microsoft.com/office/drawing/2014/main" id="{BEF794FF-E8AC-884B-8F36-9E8EA475565A}"/>
              </a:ext>
            </a:extLst>
          </p:cNvPr>
          <p:cNvPicPr/>
          <p:nvPr/>
        </p:nvPicPr>
        <p:blipFill>
          <a:blip r:embed="rId6">
            <a:extLst>
              <a:ext uri="{28A0092B-C50C-407E-A947-70E740481C1C}">
                <a14:useLocalDpi xmlns:a14="http://schemas.microsoft.com/office/drawing/2010/main" val="0"/>
              </a:ext>
            </a:extLst>
          </a:blip>
          <a:stretch>
            <a:fillRect/>
          </a:stretch>
        </p:blipFill>
        <p:spPr>
          <a:xfrm>
            <a:off x="6180932" y="1620838"/>
            <a:ext cx="5791200" cy="3505200"/>
          </a:xfrm>
          <a:prstGeom prst="rect">
            <a:avLst/>
          </a:prstGeom>
        </p:spPr>
      </p:pic>
    </p:spTree>
    <p:extLst>
      <p:ext uri="{BB962C8B-B14F-4D97-AF65-F5344CB8AC3E}">
        <p14:creationId xmlns:p14="http://schemas.microsoft.com/office/powerpoint/2010/main" val="86814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6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CB26-43B6-5B4E-8E57-B30B5AD06C3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FDD38B-CBD0-BA4C-8E51-05BAD5835B7B}"/>
              </a:ext>
            </a:extLst>
          </p:cNvPr>
          <p:cNvSpPr>
            <a:spLocks noGrp="1"/>
          </p:cNvSpPr>
          <p:nvPr>
            <p:ph idx="1"/>
          </p:nvPr>
        </p:nvSpPr>
        <p:spPr/>
        <p:txBody>
          <a:bodyPr/>
          <a:lstStyle/>
          <a:p>
            <a:endParaRPr lang="en-US" dirty="0"/>
          </a:p>
        </p:txBody>
      </p:sp>
      <p:pic>
        <p:nvPicPr>
          <p:cNvPr id="4" name="Audio Recording Mar 7, 2021 at 1:04:06 AM" descr="Audio Recording Mar 7, 2021 at 1:04:06 AM">
            <a:hlinkClick r:id="" action="ppaction://media"/>
            <a:extLst>
              <a:ext uri="{FF2B5EF4-FFF2-40B4-BE49-F238E27FC236}">
                <a16:creationId xmlns:a16="http://schemas.microsoft.com/office/drawing/2014/main" id="{BFBE85C6-38CD-9149-822F-299D8913CD5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303712" y="2530475"/>
            <a:ext cx="812800" cy="812800"/>
          </a:xfrm>
          <a:prstGeom prst="rect">
            <a:avLst/>
          </a:prstGeom>
        </p:spPr>
      </p:pic>
    </p:spTree>
    <p:extLst>
      <p:ext uri="{BB962C8B-B14F-4D97-AF65-F5344CB8AC3E}">
        <p14:creationId xmlns:p14="http://schemas.microsoft.com/office/powerpoint/2010/main" val="64827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67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setVTI">
  <a:themeElements>
    <a:clrScheme name="Office">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21</TotalTime>
  <Words>302</Words>
  <Application>Microsoft Macintosh PowerPoint</Application>
  <PresentationFormat>Widescreen</PresentationFormat>
  <Paragraphs>12</Paragraphs>
  <Slides>6</Slides>
  <Notes>0</Notes>
  <HiddenSlides>0</HiddenSlides>
  <MMClips>6</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Dante (Headings)2</vt:lpstr>
      <vt:lpstr>Helvetica Neue Medium</vt:lpstr>
      <vt:lpstr>Univers</vt:lpstr>
      <vt:lpstr>Univers Light</vt:lpstr>
      <vt:lpstr>Wingdings 2</vt:lpstr>
      <vt:lpstr>OffsetVTI</vt:lpstr>
      <vt:lpstr>Online Shopping Analytics </vt:lpstr>
      <vt:lpstr>Abstract </vt:lpstr>
      <vt:lpstr>Data</vt:lpstr>
      <vt:lpstr>Walkthrough</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 of Plant Energy </dc:title>
  <dc:creator>Hedyeh Erfani</dc:creator>
  <cp:lastModifiedBy>Hedyeh Erfani</cp:lastModifiedBy>
  <cp:revision>3</cp:revision>
  <dcterms:created xsi:type="dcterms:W3CDTF">2021-03-07T05:42:36Z</dcterms:created>
  <dcterms:modified xsi:type="dcterms:W3CDTF">2021-03-07T06:04:17Z</dcterms:modified>
</cp:coreProperties>
</file>