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NanumGothic" panose="020D0604000000000000" pitchFamily="34" charset="-127"/>
      <p:regular r:id="rId9"/>
      <p:bold r:id="rId10"/>
    </p:embeddedFont>
    <p:embeddedFont>
      <p:font typeface="NanumGothicBold" panose="020B0604020202020204" charset="-127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anumGothicExtraBold" panose="020D0904000000000000" pitchFamily="34" charset="-127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5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49300"/>
            <a:ext cx="304800" cy="30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175" y="-2679700"/>
            <a:ext cx="8420100" cy="8420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8534400"/>
            <a:ext cx="18732500" cy="1879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3187700"/>
            <a:ext cx="5791200" cy="558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90600" y="3352800"/>
            <a:ext cx="58547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[SW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AI]AI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데이터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기초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0600" y="4337050"/>
            <a:ext cx="8140700" cy="394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200" b="1" i="0" u="none" strike="noStrike" spc="-700" dirty="0">
                <a:solidFill>
                  <a:srgbClr val="323941"/>
                </a:solidFill>
                <a:ea typeface="NanumGothicBold"/>
              </a:rPr>
              <a:t>생활습관이</a:t>
            </a:r>
            <a:r>
              <a:rPr lang="en-US" sz="8200" b="1" i="0" u="none" strike="noStrike" spc="-700" dirty="0">
                <a:solidFill>
                  <a:srgbClr val="323941"/>
                </a:solidFill>
                <a:latin typeface="NanumGothicBold"/>
              </a:rPr>
              <a:t> </a:t>
            </a:r>
            <a:r>
              <a:rPr lang="ko-KR" sz="8200" b="1" i="0" u="none" strike="noStrike" spc="-700" dirty="0">
                <a:solidFill>
                  <a:srgbClr val="323941"/>
                </a:solidFill>
                <a:ea typeface="NanumGothicBold"/>
              </a:rPr>
              <a:t>수면의</a:t>
            </a:r>
            <a:r>
              <a:rPr lang="en-US" sz="8200" b="1" i="0" u="none" strike="noStrike" spc="-700" dirty="0">
                <a:solidFill>
                  <a:srgbClr val="323941"/>
                </a:solidFill>
                <a:latin typeface="NanumGothicBold"/>
              </a:rPr>
              <a:t> </a:t>
            </a:r>
            <a:r>
              <a:rPr lang="ko-KR" sz="8200" b="1" i="0" u="none" strike="noStrike" spc="-700" dirty="0">
                <a:solidFill>
                  <a:srgbClr val="323941"/>
                </a:solidFill>
                <a:ea typeface="NanumGothicBold"/>
              </a:rPr>
              <a:t>질에</a:t>
            </a:r>
            <a:r>
              <a:rPr lang="en-US" sz="8200" b="1" i="0" u="none" strike="noStrike" spc="-700" dirty="0">
                <a:solidFill>
                  <a:srgbClr val="323941"/>
                </a:solidFill>
                <a:latin typeface="NanumGothicBold"/>
              </a:rPr>
              <a:t> </a:t>
            </a:r>
            <a:r>
              <a:rPr lang="ko-KR" sz="8200" b="1" i="0" u="none" strike="noStrike" spc="-700" dirty="0">
                <a:solidFill>
                  <a:srgbClr val="323941"/>
                </a:solidFill>
                <a:ea typeface="NanumGothicBold"/>
              </a:rPr>
              <a:t>미치는</a:t>
            </a:r>
            <a:r>
              <a:rPr lang="en-US" sz="8200" b="1" i="0" u="none" strike="noStrike" spc="-700" dirty="0">
                <a:solidFill>
                  <a:srgbClr val="323941"/>
                </a:solidFill>
                <a:latin typeface="NanumGothicBold"/>
              </a:rPr>
              <a:t> </a:t>
            </a:r>
            <a:r>
              <a:rPr lang="ko-KR" sz="8200" b="1" i="0" u="none" strike="noStrike" spc="-700" dirty="0">
                <a:solidFill>
                  <a:srgbClr val="323941"/>
                </a:solidFill>
                <a:ea typeface="NanumGothicBold"/>
              </a:rPr>
              <a:t>영향</a:t>
            </a:r>
          </a:p>
          <a:p>
            <a:pPr lvl="0" algn="l">
              <a:lnSpc>
                <a:spcPct val="99600"/>
              </a:lnSpc>
            </a:pPr>
            <a:endParaRPr lang="ko-KR" sz="8200" b="1" i="0" u="none" strike="noStrike" spc="-700" dirty="0">
              <a:solidFill>
                <a:srgbClr val="323941"/>
              </a:solidFill>
              <a:ea typeface="NanumGothicBold"/>
            </a:endParaRPr>
          </a:p>
          <a:p>
            <a:pPr lvl="0" algn="l">
              <a:lnSpc>
                <a:spcPct val="99600"/>
              </a:lnSpc>
            </a:pPr>
            <a:endParaRPr lang="ko-KR" sz="8200" b="1" i="0" u="none" strike="noStrike" spc="-700" dirty="0">
              <a:solidFill>
                <a:srgbClr val="323941"/>
              </a:solidFill>
              <a:ea typeface="NanumGothic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9029700"/>
            <a:ext cx="800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600" b="0" i="0" u="none" strike="noStrike" spc="-100">
                <a:solidFill>
                  <a:srgbClr val="8BA1BD"/>
                </a:solidFill>
                <a:ea typeface="NanumGothic"/>
              </a:rPr>
              <a:t>학번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000" y="9347200"/>
            <a:ext cx="22352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 spc="-100">
                <a:solidFill>
                  <a:srgbClr val="2B3239"/>
                </a:solidFill>
                <a:latin typeface="NanumGothic"/>
              </a:rPr>
              <a:t>20241992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44900" y="9029700"/>
            <a:ext cx="850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600" b="0" i="0" u="none" strike="noStrike" spc="-100">
                <a:solidFill>
                  <a:srgbClr val="8BA1BD"/>
                </a:solidFill>
                <a:ea typeface="NanumGothic"/>
              </a:rPr>
              <a:t>이름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44900" y="9347200"/>
            <a:ext cx="1651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500" b="0" i="0" u="none" strike="noStrike" spc="-100">
                <a:solidFill>
                  <a:srgbClr val="2B3239"/>
                </a:solidFill>
                <a:ea typeface="NanumGothic"/>
              </a:rPr>
              <a:t>최희우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21000" y="9131300"/>
            <a:ext cx="16383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07070"/>
              </a:lnSpc>
            </a:pPr>
            <a:r>
              <a:rPr lang="ko-KR" sz="1500" b="0" i="0" u="none" strike="noStrike" spc="100">
                <a:solidFill>
                  <a:srgbClr val="2B3239"/>
                </a:solidFill>
                <a:ea typeface="NanumGothic"/>
              </a:rPr>
              <a:t>핸드폰</a:t>
            </a:r>
          </a:p>
          <a:p>
            <a:pPr lvl="0" algn="r">
              <a:lnSpc>
                <a:spcPct val="107070"/>
              </a:lnSpc>
            </a:pPr>
            <a:r>
              <a:rPr lang="en-US" sz="1500" b="0" i="0" u="none" strike="noStrike" spc="100">
                <a:solidFill>
                  <a:srgbClr val="2B3239"/>
                </a:solidFill>
                <a:latin typeface="NanumGothic"/>
              </a:rPr>
              <a:t>010-9256-2751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3200" y="774700"/>
            <a:ext cx="5334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300" b="0" i="0" u="none" strike="noStrike">
                <a:solidFill>
                  <a:srgbClr val="8BA1BD"/>
                </a:solidFill>
                <a:ea typeface="NanumGothic"/>
              </a:rPr>
              <a:t>장희율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540000">
            <a:off x="596900" y="3797300"/>
            <a:ext cx="9740900" cy="8572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271500" y="2946400"/>
            <a:ext cx="20066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800" b="0" i="0" u="none" strike="noStrike" spc="-200">
                <a:solidFill>
                  <a:srgbClr val="323941"/>
                </a:solidFill>
                <a:ea typeface="NanumGothic"/>
              </a:rPr>
              <a:t>개요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271500" y="3441700"/>
            <a:ext cx="4597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800" b="0" i="0" u="none" strike="noStrike" spc="-200">
                <a:solidFill>
                  <a:srgbClr val="323941"/>
                </a:solidFill>
                <a:ea typeface="NanumGothic"/>
              </a:rPr>
              <a:t>분석내용</a:t>
            </a:r>
          </a:p>
          <a:p>
            <a:pPr lvl="0" algn="l">
              <a:lnSpc>
                <a:spcPct val="99600"/>
              </a:lnSpc>
            </a:pPr>
            <a:r>
              <a:rPr lang="ko-KR" sz="2100" b="0" i="0" u="none" strike="noStrike" spc="-200">
                <a:solidFill>
                  <a:srgbClr val="323941"/>
                </a:solidFill>
                <a:ea typeface="NanumGothic"/>
              </a:rPr>
              <a:t>변수</a:t>
            </a:r>
            <a:r>
              <a:rPr lang="en-US" sz="2100" b="0" i="0" u="none" strike="noStrike" spc="-200">
                <a:solidFill>
                  <a:srgbClr val="323941"/>
                </a:solidFill>
                <a:latin typeface="NanumGothic"/>
              </a:rPr>
              <a:t>, </a:t>
            </a:r>
            <a:r>
              <a:rPr lang="ko-KR" sz="2100" b="0" i="0" u="none" strike="noStrike" spc="-200">
                <a:solidFill>
                  <a:srgbClr val="323941"/>
                </a:solidFill>
                <a:ea typeface="NanumGothic"/>
              </a:rPr>
              <a:t>함수</a:t>
            </a:r>
            <a:r>
              <a:rPr lang="en-US" sz="2100" b="0" i="0" u="none" strike="noStrike" spc="-200">
                <a:solidFill>
                  <a:srgbClr val="323941"/>
                </a:solidFill>
                <a:latin typeface="NanumGothic"/>
              </a:rPr>
              <a:t>, </a:t>
            </a:r>
            <a:r>
              <a:rPr lang="ko-KR" sz="2100" b="0" i="0" u="none" strike="noStrike" spc="-200">
                <a:solidFill>
                  <a:srgbClr val="323941"/>
                </a:solidFill>
                <a:ea typeface="NanumGothic"/>
              </a:rPr>
              <a:t>패키지</a:t>
            </a:r>
            <a:r>
              <a:rPr lang="en-US" sz="2100" b="0" i="0" u="none" strike="noStrike" spc="-200">
                <a:solidFill>
                  <a:srgbClr val="323941"/>
                </a:solidFill>
                <a:latin typeface="NanumGothic"/>
              </a:rPr>
              <a:t>, </a:t>
            </a:r>
            <a:r>
              <a:rPr lang="ko-KR" sz="2100" b="0" i="0" u="none" strike="noStrike" spc="-200">
                <a:solidFill>
                  <a:srgbClr val="323941"/>
                </a:solidFill>
                <a:ea typeface="NanumGothic"/>
              </a:rPr>
              <a:t>라이브러리</a:t>
            </a:r>
          </a:p>
          <a:p>
            <a:pPr lvl="0" algn="l">
              <a:lnSpc>
                <a:spcPct val="99600"/>
              </a:lnSpc>
            </a:pPr>
            <a:endParaRPr lang="ko-KR" sz="2100" b="0" i="0" u="none" strike="noStrike" spc="-200">
              <a:solidFill>
                <a:srgbClr val="323941"/>
              </a:solidFill>
              <a:ea typeface="NanumGothic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271500" y="4305300"/>
            <a:ext cx="25019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800" b="0" i="0" u="none" strike="noStrike" spc="-200">
                <a:solidFill>
                  <a:srgbClr val="323941"/>
                </a:solidFill>
                <a:ea typeface="NanumGothic"/>
              </a:rPr>
              <a:t>자기성찰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3300" y="3009900"/>
            <a:ext cx="5588000" cy="278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300" b="0" i="0" u="none" strike="noStrike" spc="-700">
                <a:solidFill>
                  <a:srgbClr val="323941"/>
                </a:solidFill>
                <a:latin typeface="NanumGothic"/>
              </a:rPr>
              <a:t>TABLE OF</a:t>
            </a:r>
          </a:p>
          <a:p>
            <a:pPr lvl="0" algn="l">
              <a:lnSpc>
                <a:spcPct val="99600"/>
              </a:lnSpc>
            </a:pPr>
            <a:r>
              <a:rPr lang="en-US" sz="8500" b="0" i="0" u="none" strike="noStrike" spc="-700">
                <a:solidFill>
                  <a:srgbClr val="323941"/>
                </a:solidFill>
                <a:latin typeface="NanumGothic"/>
              </a:rPr>
              <a:t>CONTENTS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6000" y="9258300"/>
            <a:ext cx="5334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300" b="0" i="0" u="none" strike="noStrike">
                <a:solidFill>
                  <a:srgbClr val="323941"/>
                </a:solidFill>
                <a:ea typeface="NanumGothic"/>
              </a:rPr>
              <a:t>장희율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07900" y="2921000"/>
            <a:ext cx="5588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0" i="0" u="none" strike="noStrike" spc="-200">
                <a:solidFill>
                  <a:srgbClr val="323941"/>
                </a:solidFill>
                <a:latin typeface="NanumGothicExtraBold"/>
              </a:rPr>
              <a:t>01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0" y="749300"/>
            <a:ext cx="304800" cy="304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407900" y="3416300"/>
            <a:ext cx="5588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0" i="0" u="none" strike="noStrike" spc="-200">
                <a:solidFill>
                  <a:srgbClr val="323941"/>
                </a:solidFill>
                <a:latin typeface="NanumGothicExtra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7900" y="4305300"/>
            <a:ext cx="5588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0" i="0" u="none" strike="noStrike" spc="-200">
                <a:solidFill>
                  <a:srgbClr val="323941"/>
                </a:solidFill>
                <a:latin typeface="NanumGothicExtra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78300" y="9232900"/>
            <a:ext cx="381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323941"/>
                </a:solidFill>
                <a:latin typeface="NanumGothic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3098800"/>
            <a:ext cx="6832600" cy="109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0" y="7023100"/>
            <a:ext cx="6997700" cy="1117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0" y="749300"/>
            <a:ext cx="304800" cy="30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2476500"/>
            <a:ext cx="1346200" cy="368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0700" y="2819400"/>
            <a:ext cx="5334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60000">
            <a:off x="11709400" y="6426200"/>
            <a:ext cx="10414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8700" y="5384800"/>
            <a:ext cx="71501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7700" y="5257800"/>
            <a:ext cx="279400" cy="279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1200" y="5321300"/>
            <a:ext cx="152400" cy="152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16000" y="749300"/>
            <a:ext cx="2336800" cy="22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070"/>
              </a:lnSpc>
            </a:pPr>
            <a:r>
              <a:rPr lang="en-US" sz="1300" b="0" i="0" u="none" strike="noStrike" spc="100">
                <a:solidFill>
                  <a:srgbClr val="323941"/>
                </a:solidFill>
                <a:latin typeface="NanumGothic"/>
              </a:rPr>
              <a:t>sleep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78300" y="9232900"/>
            <a:ext cx="381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323941"/>
                </a:solidFill>
                <a:latin typeface="NanumGothic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21800" y="3429000"/>
            <a:ext cx="5981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생활습관이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수면의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질에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미치는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영향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53500" y="6743700"/>
            <a:ext cx="6604000" cy="163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각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사람들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별로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수면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시간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,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수면의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질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,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신체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활동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수준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,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스트레스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수준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,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심박수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등의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측정치를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보고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이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데이터를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활용해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필요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없는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부분은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전처리를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통해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정리하고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수면의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질과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어떤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상관관계를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지니는지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시각화를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통해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2300" b="0" i="0" u="none" strike="noStrike" spc="-200">
                <a:solidFill>
                  <a:srgbClr val="323941"/>
                </a:solidFill>
                <a:ea typeface="NanumGothic"/>
              </a:rPr>
              <a:t>확인한다</a:t>
            </a:r>
            <a:r>
              <a:rPr lang="en-US" sz="2300" b="0" i="0" u="none" strike="noStrike" spc="-200">
                <a:solidFill>
                  <a:srgbClr val="323941"/>
                </a:solidFill>
                <a:latin typeface="NanumGothic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87100" y="2463800"/>
            <a:ext cx="2273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주제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6000" y="9258300"/>
            <a:ext cx="5334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300" b="0" i="0" u="none" strike="noStrike">
                <a:solidFill>
                  <a:srgbClr val="323941"/>
                </a:solidFill>
                <a:ea typeface="NanumGothic"/>
              </a:rPr>
              <a:t>장희율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3175000"/>
            <a:ext cx="6096000" cy="4813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500" b="1" i="0" u="none" strike="noStrike" spc="-400">
                <a:solidFill>
                  <a:srgbClr val="323941"/>
                </a:solidFill>
                <a:ea typeface="NanumGothicBold"/>
              </a:rPr>
              <a:t>개요</a:t>
            </a:r>
          </a:p>
          <a:p>
            <a:pPr lvl="0" algn="l">
              <a:lnSpc>
                <a:spcPct val="99600"/>
              </a:lnSpc>
            </a:pPr>
            <a:endParaRPr lang="ko-KR" sz="5500" b="1" i="0" u="none" strike="noStrike" spc="-400">
              <a:solidFill>
                <a:srgbClr val="323941"/>
              </a:solidFill>
              <a:ea typeface="NanumGothicBold"/>
            </a:endParaRPr>
          </a:p>
          <a:p>
            <a:pPr lvl="0" algn="l">
              <a:lnSpc>
                <a:spcPct val="99600"/>
              </a:lnSpc>
            </a:pPr>
            <a:r>
              <a:rPr lang="ko-KR" sz="5500" b="0" i="0" u="none" strike="noStrike" spc="-400">
                <a:solidFill>
                  <a:srgbClr val="323941"/>
                </a:solidFill>
                <a:ea typeface="NanumGothic"/>
              </a:rPr>
              <a:t>팀명</a:t>
            </a:r>
            <a:r>
              <a:rPr lang="en-US" sz="5500" b="0" i="0" u="none" strike="noStrike" spc="-400">
                <a:solidFill>
                  <a:srgbClr val="323941"/>
                </a:solidFill>
                <a:latin typeface="NanumGothic"/>
              </a:rPr>
              <a:t>: </a:t>
            </a:r>
            <a:r>
              <a:rPr lang="ko-KR" sz="5500" b="0" i="0" u="none" strike="noStrike" spc="-400">
                <a:solidFill>
                  <a:srgbClr val="323941"/>
                </a:solidFill>
                <a:ea typeface="NanumGothic"/>
              </a:rPr>
              <a:t>장희율</a:t>
            </a:r>
          </a:p>
          <a:p>
            <a:pPr lvl="0" algn="l">
              <a:lnSpc>
                <a:spcPct val="99600"/>
              </a:lnSpc>
            </a:pPr>
            <a:r>
              <a:rPr lang="ko-KR" sz="5500" b="0" i="0" u="none" strike="noStrike" spc="-400">
                <a:solidFill>
                  <a:srgbClr val="323941"/>
                </a:solidFill>
                <a:ea typeface="NanumGothic"/>
              </a:rPr>
              <a:t>학번</a:t>
            </a:r>
            <a:r>
              <a:rPr lang="en-US" sz="5500" b="0" i="0" u="none" strike="noStrike" spc="-400">
                <a:solidFill>
                  <a:srgbClr val="323941"/>
                </a:solidFill>
                <a:latin typeface="NanumGothic"/>
              </a:rPr>
              <a:t>: 20241992</a:t>
            </a:r>
          </a:p>
          <a:p>
            <a:pPr lvl="0" algn="l">
              <a:lnSpc>
                <a:spcPct val="99600"/>
              </a:lnSpc>
            </a:pPr>
            <a:r>
              <a:rPr lang="ko-KR" sz="5500" b="0" i="0" u="none" strike="noStrike">
                <a:solidFill>
                  <a:srgbClr val="323941"/>
                </a:solidFill>
                <a:ea typeface="NanumGothic"/>
              </a:rPr>
              <a:t>이름</a:t>
            </a:r>
            <a:r>
              <a:rPr lang="en-US" sz="5500" b="0" i="0" u="none" strike="noStrike">
                <a:solidFill>
                  <a:srgbClr val="323941"/>
                </a:solidFill>
                <a:latin typeface="NanumGothic"/>
              </a:rPr>
              <a:t>: </a:t>
            </a:r>
            <a:r>
              <a:rPr lang="ko-KR" sz="5500" b="0" i="0" u="none" strike="noStrike">
                <a:solidFill>
                  <a:srgbClr val="323941"/>
                </a:solidFill>
                <a:ea typeface="NanumGothic"/>
              </a:rPr>
              <a:t>최희우</a:t>
            </a:r>
          </a:p>
          <a:p>
            <a:pPr lvl="0" algn="l">
              <a:lnSpc>
                <a:spcPct val="99600"/>
              </a:lnSpc>
            </a:pPr>
            <a:endParaRPr lang="ko-KR" sz="5500" b="0" i="0" u="none" strike="noStrike">
              <a:solidFill>
                <a:srgbClr val="323941"/>
              </a:solidFill>
              <a:ea typeface="NanumGothic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68400" y="2514600"/>
            <a:ext cx="1054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>
                <a:solidFill>
                  <a:srgbClr val="ECECEC"/>
                </a:solidFill>
                <a:latin typeface="NanumGothic"/>
              </a:rPr>
              <a:t>CHAPTER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99800" y="4521200"/>
            <a:ext cx="22479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300" b="0" i="0" u="none" strike="noStrike">
                <a:solidFill>
                  <a:srgbClr val="8BA1BD">
                    <a:alpha val="80000"/>
                  </a:srgbClr>
                </a:solidFill>
                <a:latin typeface="NanumGothic"/>
              </a:rPr>
              <a:t>subject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87100" y="6057900"/>
            <a:ext cx="2273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개요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(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요약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99800" y="8839200"/>
            <a:ext cx="22479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300" b="0" i="0" u="none" strike="noStrike">
                <a:solidFill>
                  <a:srgbClr val="8BA1BD">
                    <a:alpha val="80000"/>
                  </a:srgbClr>
                </a:solidFill>
                <a:latin typeface="NanumGothic"/>
              </a:rPr>
              <a:t>summury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0" y="749300"/>
            <a:ext cx="304800" cy="30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0" y="1968500"/>
            <a:ext cx="1358900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016000" y="4089400"/>
            <a:ext cx="4330700" cy="433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991100" y="4089400"/>
            <a:ext cx="4330700" cy="4330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8953500" y="4089400"/>
            <a:ext cx="4330700" cy="433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2928600" y="4089400"/>
            <a:ext cx="4330700" cy="4330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044700" y="4914900"/>
            <a:ext cx="2260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8BA1BD"/>
                </a:solidFill>
                <a:latin typeface="NanumGothicExtra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7200" y="5435600"/>
            <a:ext cx="29083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600" b="0" i="0" u="none" strike="noStrike" spc="-200">
                <a:solidFill>
                  <a:srgbClr val="323941"/>
                </a:solidFill>
                <a:ea typeface="NanumGothicExtraBold"/>
              </a:rPr>
              <a:t>변수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84300" y="6464300"/>
            <a:ext cx="3695700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sleep data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가공전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데이터</a:t>
            </a:r>
          </a:p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data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가공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후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시각화에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사용할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데이터</a:t>
            </a:r>
          </a:p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average_values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수면의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질에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따른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평군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계산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19800" y="4914900"/>
            <a:ext cx="2260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8BA1BD"/>
                </a:solidFill>
                <a:latin typeface="NanumGothicExtra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02300" y="5410200"/>
            <a:ext cx="29083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600" b="0" i="0" u="none" strike="noStrike" spc="-200">
                <a:solidFill>
                  <a:srgbClr val="323941"/>
                </a:solidFill>
                <a:ea typeface="NanumGothicExtraBold"/>
              </a:rPr>
              <a:t>함수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35600" y="6248400"/>
            <a:ext cx="3619500" cy="1409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 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plot_scatter_with_trend(color_c, x_label, x, y='Quality of Sleep', data=data)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특정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변수와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수면의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질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간의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산점도와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추세선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그리는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함수</a:t>
            </a:r>
          </a:p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 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plot_combined_scatter(data)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여러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요인과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수면의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질의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관계를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산점도로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나타내는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함수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94900" y="4914900"/>
            <a:ext cx="2260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8BA1BD"/>
                </a:solidFill>
                <a:latin typeface="NanumGothicExtraBold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77400" y="5384800"/>
            <a:ext cx="29083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600" b="0" i="0" u="none" strike="noStrike" spc="-200">
                <a:solidFill>
                  <a:srgbClr val="323941"/>
                </a:solidFill>
                <a:ea typeface="NanumGothicExtraBold"/>
              </a:rPr>
              <a:t>패키지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39300" y="5918200"/>
            <a:ext cx="3073400" cy="198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Pandas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데이터를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불러오고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그룹화하여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평균값을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계산하는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사용</a:t>
            </a:r>
          </a:p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Numpy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데이터를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시각화하고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변수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간의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관계를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보여주는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산점도와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추세선을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생성하는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활용</a:t>
            </a:r>
          </a:p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Streamlit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데이터를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대화형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웹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애플리케이션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형태로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보여주는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사용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70000" y="4914900"/>
            <a:ext cx="2260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8BA1BD"/>
                </a:solidFill>
                <a:latin typeface="NanumGothicExtraBold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652500" y="5397500"/>
            <a:ext cx="29083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600" b="0" i="0" u="none" strike="noStrike" spc="-200">
                <a:solidFill>
                  <a:srgbClr val="323941"/>
                </a:solidFill>
                <a:ea typeface="NanumGothicExtraBold"/>
              </a:rPr>
              <a:t>라이브러리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677900" y="6286500"/>
            <a:ext cx="28702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500" b="0" i="0" u="none" strike="noStrike" spc="-100">
                <a:solidFill>
                  <a:srgbClr val="323941"/>
                </a:solidFill>
                <a:latin typeface="NanumGothicExtraBold"/>
              </a:rPr>
              <a:t>Matplotlib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=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데이터를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시각화하고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변수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간의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관계를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보여주는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산점도와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추</a:t>
            </a:r>
          </a:p>
          <a:p>
            <a:pPr lvl="0" algn="l">
              <a:lnSpc>
                <a:spcPct val="124499"/>
              </a:lnSpc>
            </a:pP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세선을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생성하는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데</a:t>
            </a:r>
            <a:r>
              <a:rPr lang="en-US" sz="1500" b="0" i="0" u="none" strike="noStrike" spc="-100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500" b="0" i="0" u="none" strike="noStrike" spc="-100">
                <a:solidFill>
                  <a:srgbClr val="323941"/>
                </a:solidFill>
                <a:ea typeface="NanumGothic"/>
              </a:rPr>
              <a:t>활용</a:t>
            </a:r>
          </a:p>
          <a:p>
            <a:pPr lvl="0" algn="l">
              <a:lnSpc>
                <a:spcPct val="124499"/>
              </a:lnSpc>
            </a:pPr>
            <a:endParaRPr lang="ko-KR" sz="1500" b="0" i="0" u="none" strike="noStrike" spc="-100">
              <a:solidFill>
                <a:srgbClr val="323941"/>
              </a:solidFill>
              <a:ea typeface="NanumGothic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16000" y="749300"/>
            <a:ext cx="520700" cy="22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070"/>
              </a:lnSpc>
            </a:pPr>
            <a:r>
              <a:rPr lang="en-US" sz="1300" b="0" i="0" u="none" strike="noStrike" spc="100">
                <a:solidFill>
                  <a:srgbClr val="323941"/>
                </a:solidFill>
                <a:latin typeface="NanumGothic"/>
              </a:rPr>
              <a:t>sleep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967200" y="9194800"/>
            <a:ext cx="292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323941"/>
                </a:solidFill>
                <a:latin typeface="NanumGothic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16000" y="9258300"/>
            <a:ext cx="5334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300" b="0" i="0" u="none" strike="noStrike">
                <a:solidFill>
                  <a:srgbClr val="323941"/>
                </a:solidFill>
                <a:ea typeface="NanumGothic"/>
              </a:rPr>
              <a:t>장희율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30600" y="2641600"/>
            <a:ext cx="11226800" cy="990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5600" b="0" i="0" u="none" strike="noStrike">
                <a:solidFill>
                  <a:srgbClr val="323941"/>
                </a:solidFill>
                <a:ea typeface="NanumGothicExtraBold"/>
              </a:rPr>
              <a:t>분석</a:t>
            </a:r>
            <a:r>
              <a:rPr lang="en-US" sz="5600" b="0" i="0" u="none" strike="noStrike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5600" b="0" i="0" u="none" strike="noStrike">
                <a:solidFill>
                  <a:srgbClr val="323941"/>
                </a:solidFill>
                <a:ea typeface="NanumGothicExtraBold"/>
              </a:rPr>
              <a:t>내용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610600" y="2019300"/>
            <a:ext cx="10668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>
                <a:solidFill>
                  <a:srgbClr val="ECECEC"/>
                </a:solidFill>
                <a:latin typeface="NanumGothic"/>
              </a:rPr>
              <a:t>CHAPTER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0" y="749300"/>
            <a:ext cx="304800" cy="30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700" y="1066800"/>
            <a:ext cx="1358900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902200"/>
            <a:ext cx="5689600" cy="388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00" y="4902200"/>
            <a:ext cx="5842000" cy="3886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5500" y="4902200"/>
            <a:ext cx="5791200" cy="388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991600" y="4178300"/>
            <a:ext cx="292100" cy="292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5100" y="3403600"/>
            <a:ext cx="241300" cy="165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2100" y="3403600"/>
            <a:ext cx="241300" cy="16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5740400"/>
            <a:ext cx="5689600" cy="2971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5700" y="5753100"/>
            <a:ext cx="5816600" cy="3022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19000" y="5740400"/>
            <a:ext cx="5702300" cy="29591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6718300" y="5346700"/>
            <a:ext cx="4368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스트레스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수준과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수면의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질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43700" y="5016500"/>
            <a:ext cx="292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8BA1BD"/>
                </a:solidFill>
                <a:latin typeface="NanumGothicExtraBold"/>
              </a:rPr>
              <a:t>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85700" y="5308600"/>
            <a:ext cx="3581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심박수와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수면의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질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11100" y="4978400"/>
            <a:ext cx="2921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8BA1BD"/>
                </a:solidFill>
                <a:latin typeface="NanumGothicExtra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1200" y="5359400"/>
            <a:ext cx="2908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수면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시간과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수면의</a:t>
            </a:r>
            <a:r>
              <a:rPr lang="en-US" sz="20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000" b="0" i="0" u="none" strike="noStrike" spc="-200">
                <a:solidFill>
                  <a:srgbClr val="323941"/>
                </a:solidFill>
                <a:ea typeface="NanumGothicExtraBold"/>
              </a:rPr>
              <a:t>질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2000" y="5054600"/>
            <a:ext cx="355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 spc="-100">
                <a:solidFill>
                  <a:srgbClr val="8BA1BD"/>
                </a:solidFill>
                <a:latin typeface="NanumGothicExtra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83600" y="1143000"/>
            <a:ext cx="1435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>
                <a:solidFill>
                  <a:srgbClr val="ECECEC"/>
                </a:solidFill>
                <a:latin typeface="NanumGothic"/>
              </a:rPr>
              <a:t>CHAPTER 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21400" y="3365500"/>
            <a:ext cx="60325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7029"/>
              </a:lnSpc>
            </a:pPr>
            <a:r>
              <a:rPr lang="ko-KR" sz="2800" b="0" i="0" u="none" strike="noStrike" spc="-200">
                <a:solidFill>
                  <a:srgbClr val="323941"/>
                </a:solidFill>
                <a:ea typeface="NanumGothic"/>
              </a:rPr>
              <a:t>시각화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6000" y="749300"/>
            <a:ext cx="2336800" cy="22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070"/>
              </a:lnSpc>
            </a:pPr>
            <a:r>
              <a:rPr lang="en-US" sz="1300" b="0" i="0" u="none" strike="noStrike" spc="100">
                <a:solidFill>
                  <a:srgbClr val="323941"/>
                </a:solidFill>
                <a:latin typeface="NanumGothic"/>
              </a:rPr>
              <a:t>sleep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59300" y="9613900"/>
            <a:ext cx="2921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323941"/>
                </a:solidFill>
                <a:latin typeface="NanumGothic"/>
              </a:rPr>
              <a:t>04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96900" y="9042400"/>
            <a:ext cx="1651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300" b="0" i="0" u="none" strike="noStrike">
                <a:solidFill>
                  <a:srgbClr val="323941"/>
                </a:solidFill>
                <a:ea typeface="NanumGothic"/>
              </a:rPr>
              <a:t>장희율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178300" y="1689100"/>
            <a:ext cx="100457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5600" b="0" i="0" u="none" strike="noStrike" spc="-400">
                <a:solidFill>
                  <a:srgbClr val="323941"/>
                </a:solidFill>
                <a:ea typeface="NanumGothicExtraBold"/>
              </a:rPr>
              <a:t>분석내용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0" y="749300"/>
            <a:ext cx="304800" cy="304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7658100"/>
            <a:ext cx="9906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5943600"/>
            <a:ext cx="9906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4241800"/>
            <a:ext cx="99060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108200"/>
            <a:ext cx="1346200" cy="368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835900" y="6197600"/>
            <a:ext cx="56134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나는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우리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팀원의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OOO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한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점을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칭찬합니다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35900" y="6781800"/>
            <a:ext cx="92837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나는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우리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팀원의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'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팀워크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'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칭찬한다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.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우리는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원래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알던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사이로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역할을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분담하고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서로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소통하는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과정에서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문제가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 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없었고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각자의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역할을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문제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없이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해내서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팀워크가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굉장히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좋았다고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생각한다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91400" y="6248400"/>
            <a:ext cx="317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 spc="-100">
                <a:solidFill>
                  <a:srgbClr val="8BA1BD"/>
                </a:solidFill>
                <a:latin typeface="NanumGothicExtraBold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749300"/>
            <a:ext cx="711200" cy="22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070"/>
              </a:lnSpc>
            </a:pPr>
            <a:r>
              <a:rPr lang="en-US" sz="1300" b="0" i="0" u="none" strike="noStrike" spc="100">
                <a:solidFill>
                  <a:srgbClr val="323941"/>
                </a:solidFill>
                <a:latin typeface="NanumGothic"/>
              </a:rPr>
              <a:t>sleep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78300" y="9232900"/>
            <a:ext cx="381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500" b="0" i="0" u="none" strike="noStrike">
                <a:solidFill>
                  <a:srgbClr val="323941"/>
                </a:solidFill>
                <a:latin typeface="NanumGothic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6000" y="9258300"/>
            <a:ext cx="5334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300" b="0" i="0" u="none" strike="noStrike">
                <a:solidFill>
                  <a:srgbClr val="323941"/>
                </a:solidFill>
                <a:ea typeface="NanumGothic"/>
              </a:rPr>
              <a:t>장희율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806700"/>
            <a:ext cx="5753100" cy="977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500" b="1" i="0" u="none" strike="noStrike" spc="-400">
                <a:solidFill>
                  <a:srgbClr val="323941"/>
                </a:solidFill>
                <a:ea typeface="NanumGothicExtraBold"/>
              </a:rPr>
              <a:t>자기성찰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0600" y="2171700"/>
            <a:ext cx="14224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>
                <a:solidFill>
                  <a:srgbClr val="ECECEC"/>
                </a:solidFill>
                <a:latin typeface="NanumGothic"/>
              </a:rPr>
              <a:t>CHAPTER 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35900" y="2730500"/>
            <a:ext cx="5054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나의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삶과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전공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등에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적용한다면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35900" y="3136900"/>
            <a:ext cx="92837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나의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전공은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프로젝트가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많아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밤을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새는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날이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많고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숙면을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취하지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못하는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경우가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많은데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이번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데이터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분석을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통해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숙면의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중요성에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대해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알게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되었고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어떻게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하면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잠을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효율적으로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있는지를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알게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된거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같아서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이를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삶에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적용해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있을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같다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78700" y="2768600"/>
            <a:ext cx="317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 spc="-100">
                <a:solidFill>
                  <a:srgbClr val="8BA1BD"/>
                </a:solidFill>
                <a:latin typeface="NanumGothicExtra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35900" y="4495800"/>
            <a:ext cx="50546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나는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무엇을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열심히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 </a:t>
            </a:r>
            <a:r>
              <a:rPr lang="ko-KR" sz="2400" b="0" i="0" u="none" strike="noStrike" spc="-200">
                <a:solidFill>
                  <a:srgbClr val="323941"/>
                </a:solidFill>
                <a:ea typeface="NanumGothicExtraBold"/>
              </a:rPr>
              <a:t>하였습니까</a:t>
            </a:r>
            <a:r>
              <a:rPr lang="en-US" sz="2400" b="0" i="0" u="none" strike="noStrike" spc="-200">
                <a:solidFill>
                  <a:srgbClr val="323941"/>
                </a:solidFill>
                <a:latin typeface="NanumGothicExtraBold"/>
              </a:rPr>
              <a:t>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35900" y="4876800"/>
            <a:ext cx="92837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3669"/>
              </a:lnSpc>
            </a:pP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나는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역할인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자료수집과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보고서를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작성하기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위하여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주제를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선정하기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위해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많은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의견을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내었고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상관관계를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보여주고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정리가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되어있는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데이터를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찾았다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.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또한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주제의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정당성을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부여하기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위해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문제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인식을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보여주는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자료들을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열심히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 </a:t>
            </a:r>
            <a:r>
              <a:rPr lang="ko-KR" sz="1800" b="0" i="0" u="none" strike="noStrike">
                <a:solidFill>
                  <a:srgbClr val="323941"/>
                </a:solidFill>
                <a:ea typeface="NanumGothic"/>
              </a:rPr>
              <a:t>찾았다</a:t>
            </a:r>
            <a:r>
              <a:rPr lang="en-US" sz="1800" b="0" i="0" u="none" strike="noStrike">
                <a:solidFill>
                  <a:srgbClr val="323941"/>
                </a:solidFill>
                <a:latin typeface="NanumGothic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91400" y="4533900"/>
            <a:ext cx="317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 spc="-100">
                <a:solidFill>
                  <a:srgbClr val="8BA1BD"/>
                </a:solidFill>
                <a:latin typeface="NanumGothicExtra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0" y="749300"/>
            <a:ext cx="304800" cy="30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16000" y="8915400"/>
            <a:ext cx="1041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600" b="0" i="0" u="none" strike="noStrike" spc="-100">
                <a:solidFill>
                  <a:srgbClr val="54739D"/>
                </a:solidFill>
                <a:ea typeface="NanumGothic"/>
              </a:rPr>
              <a:t>최희우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6000" y="9258300"/>
            <a:ext cx="22352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00" b="0" i="0" u="none" strike="noStrike" spc="-100">
                <a:solidFill>
                  <a:srgbClr val="54739D"/>
                </a:solidFill>
                <a:latin typeface="NanumGothic"/>
              </a:rPr>
              <a:t>010-9256-2751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782800" y="9029700"/>
            <a:ext cx="24892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07070"/>
              </a:lnSpc>
            </a:pPr>
            <a:r>
              <a:rPr lang="en-US" sz="1500" b="0" i="0" u="none" strike="noStrike" spc="100">
                <a:solidFill>
                  <a:srgbClr val="54739D"/>
                </a:solidFill>
                <a:latin typeface="NanumGothic"/>
              </a:rPr>
              <a:t>[SW</a:t>
            </a:r>
            <a:r>
              <a:rPr lang="ko-KR" sz="1500" b="0" i="0" u="none" strike="noStrike" spc="100">
                <a:solidFill>
                  <a:srgbClr val="54739D"/>
                </a:solidFill>
                <a:ea typeface="NanumGothic"/>
              </a:rPr>
              <a:t>와</a:t>
            </a:r>
            <a:r>
              <a:rPr lang="en-US" sz="1500" b="0" i="0" u="none" strike="noStrike" spc="100">
                <a:solidFill>
                  <a:srgbClr val="54739D"/>
                </a:solidFill>
                <a:latin typeface="NanumGothic"/>
              </a:rPr>
              <a:t> AI]AI</a:t>
            </a:r>
            <a:r>
              <a:rPr lang="ko-KR" sz="1500" b="0" i="0" u="none" strike="noStrike" spc="100">
                <a:solidFill>
                  <a:srgbClr val="54739D"/>
                </a:solidFill>
                <a:ea typeface="NanumGothic"/>
              </a:rPr>
              <a:t>와</a:t>
            </a:r>
            <a:r>
              <a:rPr lang="en-US" sz="1500" b="0" i="0" u="none" strike="noStrike" spc="100">
                <a:solidFill>
                  <a:srgbClr val="54739D"/>
                </a:solidFill>
                <a:latin typeface="NanumGothic"/>
              </a:rPr>
              <a:t> </a:t>
            </a:r>
            <a:r>
              <a:rPr lang="ko-KR" sz="1500" b="0" i="0" u="none" strike="noStrike" spc="100">
                <a:solidFill>
                  <a:srgbClr val="54739D"/>
                </a:solidFill>
                <a:ea typeface="NanumGothic"/>
              </a:rPr>
              <a:t>데이터</a:t>
            </a:r>
            <a:r>
              <a:rPr lang="en-US" sz="1500" b="0" i="0" u="none" strike="noStrike" spc="100">
                <a:solidFill>
                  <a:srgbClr val="54739D"/>
                </a:solidFill>
                <a:latin typeface="NanumGothic"/>
              </a:rPr>
              <a:t> </a:t>
            </a:r>
            <a:r>
              <a:rPr lang="ko-KR" sz="1500" b="0" i="0" u="none" strike="noStrike" spc="100">
                <a:solidFill>
                  <a:srgbClr val="54739D"/>
                </a:solidFill>
                <a:ea typeface="NanumGothic"/>
              </a:rPr>
              <a:t>기초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6000" y="787400"/>
            <a:ext cx="4699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300" b="0" i="0" u="none" strike="noStrike">
                <a:solidFill>
                  <a:srgbClr val="54739D"/>
                </a:solidFill>
                <a:latin typeface="NanumGothic"/>
              </a:rPr>
              <a:t>sleep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71500" y="2552700"/>
            <a:ext cx="17056100" cy="511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8800" b="0" i="0" u="none" strike="noStrike" spc="-2300">
                <a:solidFill>
                  <a:srgbClr val="FFFFFF">
                    <a:alpha val="16078"/>
                  </a:srgbClr>
                </a:solidFill>
                <a:latin typeface="NanumGothicExtraBold"/>
              </a:rPr>
              <a:t>Thank 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56300" y="4660900"/>
            <a:ext cx="61722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8400" b="0" i="0" u="none" strike="noStrike" spc="-700">
                <a:solidFill>
                  <a:srgbClr val="2B3239"/>
                </a:solidFill>
                <a:ea typeface="NanumGothicExtraBold"/>
              </a:rPr>
              <a:t>감사합니다</a:t>
            </a:r>
            <a:r>
              <a:rPr lang="en-US" sz="8400" b="0" i="0" u="none" strike="noStrike" spc="-700">
                <a:solidFill>
                  <a:srgbClr val="2B3239"/>
                </a:solidFill>
                <a:latin typeface="NanumGothicExtra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사용자 지정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NanumGothic</vt:lpstr>
      <vt:lpstr>Arial</vt:lpstr>
      <vt:lpstr>NanumGothicBold</vt:lpstr>
      <vt:lpstr>Calibri</vt:lpstr>
      <vt:lpstr>NanumGothicExtraBold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mini</cp:lastModifiedBy>
  <cp:revision>2</cp:revision>
  <dcterms:created xsi:type="dcterms:W3CDTF">2006-08-16T00:00:00Z</dcterms:created>
  <dcterms:modified xsi:type="dcterms:W3CDTF">2024-12-21T07:50:12Z</dcterms:modified>
</cp:coreProperties>
</file>