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7" r:id="rId6"/>
    <p:sldId id="263" r:id="rId7"/>
    <p:sldId id="268" r:id="rId8"/>
    <p:sldId id="269" r:id="rId9"/>
    <p:sldId id="270" r:id="rId10"/>
    <p:sldId id="271" r:id="rId11"/>
    <p:sldId id="273" r:id="rId12"/>
    <p:sldId id="272" r:id="rId13"/>
    <p:sldId id="264" r:id="rId14"/>
    <p:sldId id="266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3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97537-E651-4C6D-AAB2-D4A7008AD8B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7BBEB-12F9-46B8-8745-E5B8BC7B7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6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su.ac.kr/wp-content/uploads/2019/04/White_hors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scaling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120" y="0"/>
            <a:ext cx="12520241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40000"/>
              <a:lumOff val="60000"/>
              <a:alpha val="73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bg1">
              <a:alpha val="59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47825" y="6356350"/>
            <a:ext cx="2743200" cy="365125"/>
          </a:xfrm>
          <a:solidFill>
            <a:schemeClr val="bg1">
              <a:alpha val="73000"/>
            </a:schemeClr>
          </a:solidFill>
        </p:spPr>
        <p:txBody>
          <a:bodyPr/>
          <a:lstStyle/>
          <a:p>
            <a:fld id="{3FFF9B90-17EA-4364-B919-4F97B2E99B57}" type="datetime1">
              <a:rPr lang="ko-KR" altLang="en-US" smtClean="0"/>
              <a:t>2024-06-14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48225" y="6356350"/>
            <a:ext cx="4114800" cy="365125"/>
          </a:xfrm>
          <a:solidFill>
            <a:schemeClr val="bg1">
              <a:alpha val="73000"/>
            </a:schemeClr>
          </a:solidFill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solidFill>
            <a:schemeClr val="bg1">
              <a:alpha val="73000"/>
            </a:schemeClr>
          </a:solidFill>
        </p:spPr>
        <p:txBody>
          <a:bodyPr/>
          <a:lstStyle/>
          <a:p>
            <a:fld id="{C6AECA67-D712-46A0-B266-8DA50C4101E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8" name="Picture 4" descr="숭실대학교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000" y="113506"/>
            <a:ext cx="22002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39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348E-55F9-4AC7-85C9-D83A2AE415B3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CA67-D712-46A0-B266-8DA50C41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B61B-87A7-42A2-BCD6-2ED2FA1BE279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CA67-D712-46A0-B266-8DA50C41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5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gradFill flip="none" rotWithShape="1">
          <a:gsLst>
            <a:gs pos="5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6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9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3205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65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A0F-CD3F-4E39-B771-2DAFA77BC4C4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CA67-D712-46A0-B266-8DA50C41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3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7D9-299F-452F-8835-B337F9425ADA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CA67-D712-46A0-B266-8DA50C41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59D5-9B61-4AB5-9657-0F219F10DF11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CA67-D712-46A0-B266-8DA50C41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0442-6EF4-42CA-9D39-68668C170F1E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CA67-D712-46A0-B266-8DA50C41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0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1A1D-BF20-4E89-BF49-580BD1103F46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CA67-D712-46A0-B266-8DA50C41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E2F-5569-435F-BDEB-8C83A1BE1F3E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CA67-D712-46A0-B266-8DA50C41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2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F321-FC6C-4E81-9A16-87472B129E87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CA67-D712-46A0-B266-8DA50C41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D7C3-EE63-487D-9578-D7E8B86DA3E1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CA67-D712-46A0-B266-8DA50C41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2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D484-CEBF-4BBB-A360-FC3F14071FB9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CA67-D712-46A0-B266-8DA50C410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8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컴퓨팅적</a:t>
            </a:r>
            <a:r>
              <a:rPr lang="ko-KR" altLang="en-US" sz="4800" b="1" dirty="0"/>
              <a:t> 사고와 </a:t>
            </a:r>
            <a:r>
              <a:rPr lang="ko-KR" altLang="en-US" sz="4800" b="1" dirty="0" err="1"/>
              <a:t>코딩기초</a:t>
            </a:r>
            <a:r>
              <a:rPr lang="en-US" altLang="ko-KR" sz="4800" b="1" dirty="0"/>
              <a:t/>
            </a:r>
            <a:br>
              <a:rPr lang="en-US" altLang="ko-KR" sz="4800" b="1" dirty="0"/>
            </a:b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b="1" dirty="0"/>
          </a:p>
          <a:p>
            <a:r>
              <a:rPr lang="ko-KR" altLang="en-US" b="1" dirty="0" err="1"/>
              <a:t>파이썬을</a:t>
            </a:r>
            <a:r>
              <a:rPr lang="ko-KR" altLang="en-US" b="1" dirty="0"/>
              <a:t> 이용한 상비약 추천 프로그램</a:t>
            </a:r>
            <a:endParaRPr lang="en-US" altLang="ko-KR" b="1" dirty="0"/>
          </a:p>
          <a:p>
            <a:r>
              <a:rPr lang="en-US" altLang="ko-KR" dirty="0"/>
              <a:t>4</a:t>
            </a:r>
            <a:r>
              <a:rPr lang="ko-KR" altLang="en-US" dirty="0"/>
              <a:t>팀 </a:t>
            </a:r>
            <a:r>
              <a:rPr lang="en-US" altLang="ko-KR" dirty="0"/>
              <a:t>『</a:t>
            </a:r>
            <a:r>
              <a:rPr lang="ko-KR" altLang="en-US" dirty="0"/>
              <a:t>상추</a:t>
            </a:r>
            <a:r>
              <a:rPr lang="en-US" altLang="ko-KR" dirty="0"/>
              <a:t>』</a:t>
            </a:r>
          </a:p>
          <a:p>
            <a:r>
              <a:rPr lang="en-US" altLang="ko-KR" dirty="0"/>
              <a:t>dada16@ssu.ac.kr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61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/>
              <a:t>2. </a:t>
            </a:r>
            <a:r>
              <a:rPr lang="ko-KR" altLang="en-US" b="1" dirty="0"/>
              <a:t>본론 </a:t>
            </a:r>
            <a:r>
              <a:rPr lang="en-US" altLang="ko-KR" b="1" dirty="0"/>
              <a:t>– </a:t>
            </a:r>
            <a:r>
              <a:rPr lang="ko-KR" altLang="en-US" b="1" dirty="0"/>
              <a:t>상비약 추천 프로그램</a:t>
            </a:r>
            <a:endParaRPr 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03E864F-8FD8-ACFD-CFD6-5872942A9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9" y="1593915"/>
            <a:ext cx="5043924" cy="2886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5B45A21-272F-E356-91BA-F0DA0388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55" y="1403265"/>
            <a:ext cx="4877045" cy="51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1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E007BA0-5E5F-3FCD-A6DA-A898FD99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8" y="1605505"/>
            <a:ext cx="3863918" cy="43352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04BA2C5-536A-2714-8517-0A7699999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369" y="2768246"/>
            <a:ext cx="7406732" cy="1529745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="" xmlns:a16="http://schemas.microsoft.com/office/drawing/2014/main" id="{F85566C9-A1C0-5EDF-7DC7-8464B5568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339725"/>
            <a:ext cx="11572875" cy="7239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/>
              <a:t>2. </a:t>
            </a:r>
            <a:r>
              <a:rPr lang="ko-KR" altLang="en-US" b="1" dirty="0"/>
              <a:t>본론 </a:t>
            </a:r>
            <a:r>
              <a:rPr lang="en-US" altLang="ko-KR" b="1" dirty="0"/>
              <a:t>– </a:t>
            </a:r>
            <a:r>
              <a:rPr lang="ko-KR" altLang="en-US" b="1" dirty="0"/>
              <a:t>상비약 추천 프로그램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518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9E3E536-02DF-6637-6CC8-E400E7D1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8" y="1555369"/>
            <a:ext cx="5758835" cy="4560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FD7D449-6A85-4703-D649-DBEF62D5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511" y="1555369"/>
            <a:ext cx="5869214" cy="4560296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="" xmlns:a16="http://schemas.microsoft.com/office/drawing/2014/main" id="{39933A1F-FA95-293E-4CD8-D5F1B353F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339725"/>
            <a:ext cx="11572875" cy="7239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/>
              <a:t>2. </a:t>
            </a:r>
            <a:r>
              <a:rPr lang="ko-KR" altLang="en-US" b="1" dirty="0"/>
              <a:t>본론 </a:t>
            </a:r>
            <a:r>
              <a:rPr lang="en-US" altLang="ko-KR" b="1" dirty="0"/>
              <a:t>– </a:t>
            </a:r>
            <a:r>
              <a:rPr lang="ko-KR" altLang="en-US" b="1" dirty="0"/>
              <a:t>상비약 추천 프로그램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131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/>
              <a:t>3. </a:t>
            </a:r>
            <a:r>
              <a:rPr lang="ko-KR" altLang="en-US" b="1" dirty="0"/>
              <a:t>결론</a:t>
            </a:r>
            <a:endParaRPr 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498763" y="1436434"/>
            <a:ext cx="11222181" cy="4966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40000"/>
              </a:lnSpc>
            </a:pPr>
            <a:r>
              <a:rPr lang="ko-KR" altLang="en-US" dirty="0"/>
              <a:t> 본 프로그램을 구현한 결과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 err="1"/>
              <a:t>tkinter</a:t>
            </a:r>
            <a:r>
              <a:rPr lang="en-US" altLang="ko-KR" dirty="0"/>
              <a:t>, Dictionary, </a:t>
            </a:r>
            <a:r>
              <a:rPr lang="en-US" altLang="ko-KR" dirty="0" err="1"/>
              <a:t>ramdom</a:t>
            </a:r>
            <a:r>
              <a:rPr lang="en-US" altLang="ko-KR" dirty="0"/>
              <a:t> </a:t>
            </a:r>
            <a:r>
              <a:rPr lang="ko-KR" altLang="en-US" dirty="0"/>
              <a:t>활용하여 구현할 수 있었다</a:t>
            </a:r>
            <a:r>
              <a:rPr lang="en-US" altLang="ko-KR" dirty="0"/>
              <a:t>. </a:t>
            </a:r>
            <a:r>
              <a:rPr lang="ko-KR" altLang="en-US" dirty="0"/>
              <a:t>그리고 데이터를 조작하여 활용할 때는 수업에서 배우지 않은 부분이라 조사하여 </a:t>
            </a:r>
            <a:r>
              <a:rPr lang="en-US" altLang="ko-KR" dirty="0"/>
              <a:t>pandas </a:t>
            </a:r>
            <a:r>
              <a:rPr lang="ko-KR" altLang="en-US" dirty="0"/>
              <a:t>라이브러리 에서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객체를 활용하여 구현하였다</a:t>
            </a:r>
            <a:r>
              <a:rPr lang="en-US" altLang="ko-KR" dirty="0"/>
              <a:t>. </a:t>
            </a:r>
            <a:r>
              <a:rPr lang="ko-KR" altLang="en-US" dirty="0"/>
              <a:t>본 상비약 추천 프로그램을 구현한 결과 </a:t>
            </a:r>
            <a:r>
              <a:rPr lang="ko-KR" altLang="en-US" dirty="0" err="1"/>
              <a:t>파이썬에</a:t>
            </a:r>
            <a:r>
              <a:rPr lang="ko-KR" altLang="en-US" dirty="0"/>
              <a:t> 대한 기본 문법을 확실하게 이해하고 활용하여 구현할 수 있었다</a:t>
            </a:r>
            <a:r>
              <a:rPr lang="en-US" altLang="ko-KR" dirty="0"/>
              <a:t>.</a:t>
            </a:r>
          </a:p>
          <a:p>
            <a:pPr algn="just" fontAlgn="base">
              <a:lnSpc>
                <a:spcPct val="140000"/>
              </a:lnSpc>
            </a:pPr>
            <a:endParaRPr lang="en-US" altLang="ko-KR" sz="2400" b="1" kern="0" spc="-100" dirty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140000"/>
              </a:lnSpc>
            </a:pPr>
            <a:r>
              <a:rPr lang="en-US" altLang="ko-KR" sz="2400" b="1" kern="0" spc="-100" dirty="0">
                <a:solidFill>
                  <a:srgbClr val="000000"/>
                </a:solidFill>
                <a:latin typeface="한양신명조"/>
              </a:rPr>
              <a:t>#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한양신명조"/>
              </a:rPr>
              <a:t>기대효과</a:t>
            </a:r>
            <a:endParaRPr lang="en-US" altLang="ko-KR" sz="2400" b="1" kern="0" spc="-100" dirty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140000"/>
              </a:lnSpc>
            </a:pP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 </a:t>
            </a:r>
            <a:r>
              <a:rPr lang="ko-KR" altLang="en-US" dirty="0"/>
              <a:t>프로그램을 사용하여 전문가의 도움 없이 보다 빠르고 효과적으로 자신의 증상 및 상황에 맞는 약을 선택하여 복용할 수 있다</a:t>
            </a:r>
            <a:r>
              <a:rPr lang="en-US" altLang="ko-KR" dirty="0"/>
              <a:t>. </a:t>
            </a:r>
            <a:r>
              <a:rPr lang="ko-KR" altLang="en-US" dirty="0"/>
              <a:t>또한 복용한 약의 성분 및 부작용을 확인하여 원하지 않는 성분 또는 부작 용을 가진 약을 제외하여 복용하는 등 자신이 약을 선택하여 복용할 수 있다</a:t>
            </a:r>
            <a:r>
              <a:rPr lang="en-US" altLang="ko-KR" dirty="0"/>
              <a:t>. </a:t>
            </a:r>
            <a:r>
              <a:rPr lang="ko-KR" altLang="en-US" dirty="0" err="1"/>
              <a:t>추천받은</a:t>
            </a:r>
            <a:r>
              <a:rPr lang="ko-KR" altLang="en-US" dirty="0"/>
              <a:t> 약 뿐 아니라 자신이 현재 복용하는 약이 데이터베이스에 있다면</a:t>
            </a:r>
            <a:r>
              <a:rPr lang="en-US" altLang="ko-KR" dirty="0"/>
              <a:t>, </a:t>
            </a:r>
            <a:r>
              <a:rPr lang="ko-KR" altLang="en-US" dirty="0"/>
              <a:t>검색하여 복용 중인 약의 정보를 확인할 수 있다</a:t>
            </a:r>
            <a:r>
              <a:rPr lang="en-US" altLang="ko-KR" dirty="0"/>
              <a:t>. </a:t>
            </a:r>
            <a:r>
              <a:rPr lang="ko-KR" altLang="en-US" dirty="0"/>
              <a:t>전체적으로 상비약의 추천과 약 정보 검색 및 정리 기능이 합쳐져 있어 하나의 프로그램에서 한 번에 일을 해결할 수 있다는 장점을 가지고 있다</a:t>
            </a:r>
            <a:endParaRPr lang="ko-KR" altLang="en-US" kern="0" spc="-100" dirty="0">
              <a:solidFill>
                <a:srgbClr val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94082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/>
              <a:t>4. </a:t>
            </a:r>
            <a:r>
              <a:rPr lang="ko-KR" altLang="en-US" b="1" dirty="0"/>
              <a:t>강평</a:t>
            </a:r>
            <a:endParaRPr 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9" y="1443841"/>
            <a:ext cx="11573197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40000"/>
              </a:lnSpc>
            </a:pP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팀 프로젝트를 진행하면서 팀원들 간의 화합이 좋았다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.</a:t>
            </a:r>
          </a:p>
          <a:p>
            <a:pPr algn="just" fontAlgn="base">
              <a:lnSpc>
                <a:spcPct val="140000"/>
              </a:lnSpc>
            </a:pP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그리고 다같이 역할을 분담해 부족한 부분 없이 모두가 참여하는 방향으로 진행되어 큰 문제없이 진행되었다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.</a:t>
            </a:r>
          </a:p>
          <a:p>
            <a:pPr algn="just" fontAlgn="base">
              <a:lnSpc>
                <a:spcPct val="140000"/>
              </a:lnSpc>
            </a:pP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다만 프로젝트를 진행함에 있어 필요한 파이썬 문법에 대해 부족한 면이 있어 어려움이 있었다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.</a:t>
            </a:r>
          </a:p>
          <a:p>
            <a:pPr algn="just" fontAlgn="base">
              <a:lnSpc>
                <a:spcPct val="140000"/>
              </a:lnSpc>
            </a:pP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이는 </a:t>
            </a:r>
            <a:r>
              <a:rPr lang="ko-KR" altLang="en-US" kern="0" spc="-100" dirty="0" err="1" smtClean="0">
                <a:solidFill>
                  <a:srgbClr val="000000"/>
                </a:solidFill>
                <a:latin typeface="한양신명조"/>
              </a:rPr>
              <a:t>챗</a:t>
            </a:r>
            <a:r>
              <a:rPr lang="en-US" altLang="ko-KR" kern="0" spc="-100" dirty="0" err="1" smtClean="0">
                <a:solidFill>
                  <a:srgbClr val="000000"/>
                </a:solidFill>
                <a:latin typeface="한양신명조"/>
              </a:rPr>
              <a:t>gpt</a:t>
            </a:r>
            <a:r>
              <a:rPr lang="ko-KR" altLang="en-US" kern="0" spc="-100" dirty="0" smtClean="0">
                <a:solidFill>
                  <a:srgbClr val="000000"/>
                </a:solidFill>
                <a:latin typeface="한양신명조"/>
              </a:rPr>
              <a:t>와 </a:t>
            </a:r>
            <a:r>
              <a:rPr lang="ko-KR" altLang="en-US" kern="0" spc="-100" dirty="0" err="1" smtClean="0">
                <a:solidFill>
                  <a:srgbClr val="000000"/>
                </a:solidFill>
                <a:latin typeface="한양신명조"/>
              </a:rPr>
              <a:t>구글링</a:t>
            </a:r>
            <a:r>
              <a:rPr lang="en-US" altLang="ko-KR" kern="0" spc="-100" dirty="0" smtClean="0">
                <a:solidFill>
                  <a:srgbClr val="000000"/>
                </a:solidFill>
                <a:latin typeface="한양신명조"/>
              </a:rPr>
              <a:t>,</a:t>
            </a:r>
            <a:r>
              <a:rPr lang="ko-KR" altLang="en-US" kern="0" spc="-100" dirty="0" smtClean="0">
                <a:solidFill>
                  <a:srgbClr val="000000"/>
                </a:solidFill>
                <a:latin typeface="한양신명조"/>
              </a:rPr>
              <a:t>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수업자료를 통해 극복할 수 있었다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. 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프로젝트 일정에 맞춰 진행되지 못해 팀프로젝트가 늦어져 </a:t>
            </a:r>
            <a:endParaRPr lang="en-US" altLang="ko-KR" kern="0" spc="-100" dirty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140000"/>
              </a:lnSpc>
            </a:pP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후반부에 보고서 작성과 발표 제작에 어려움이 있었다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. 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프로그램을 제작하면서 병원에 가지 못해 약국에서 약을 구매하는</a:t>
            </a:r>
            <a:endParaRPr lang="en-US" altLang="ko-KR" kern="0" spc="-100" dirty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140000"/>
              </a:lnSpc>
            </a:pP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사람들에게 도움이 되고자 하는 목표를 이루어 좋았고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,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약 데이터양을 늘리고 성분 정보를 추가하는 등의 부분을 개선하면 </a:t>
            </a:r>
            <a:endParaRPr lang="en-US" altLang="ko-KR" kern="0" spc="-100" dirty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140000"/>
              </a:lnSpc>
            </a:pP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더 유의미한 프로그램이 될 것으로 판단된다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02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0" b="1" dirty="0">
                <a:cs typeface="Arial" pitchFamily="34" charset="0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1" y="5703608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67" b="1" dirty="0">
                <a:cs typeface="Arial" pitchFamily="34" charset="0"/>
              </a:rPr>
              <a:t>숭실대학교 </a:t>
            </a:r>
            <a:r>
              <a:rPr lang="en-US" altLang="ko-KR" sz="1867" b="1" dirty="0">
                <a:cs typeface="Arial" pitchFamily="34" charset="0"/>
              </a:rPr>
              <a:t>4</a:t>
            </a:r>
            <a:r>
              <a:rPr lang="ko-KR" altLang="en-US" sz="1867" b="1" dirty="0">
                <a:cs typeface="Arial" pitchFamily="34" charset="0"/>
              </a:rPr>
              <a:t>팀 상추</a:t>
            </a:r>
          </a:p>
        </p:txBody>
      </p:sp>
    </p:spTree>
    <p:extLst>
      <p:ext uri="{BB962C8B-B14F-4D97-AF65-F5344CB8AC3E}">
        <p14:creationId xmlns:p14="http://schemas.microsoft.com/office/powerpoint/2010/main" val="266429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45886" y="605432"/>
            <a:ext cx="46618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5400" b="1" dirty="0">
                <a:cs typeface="Arial" pitchFamily="34" charset="0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2595844" y="2134194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서론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4343095" y="193949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C53B904-CB74-4663-9900-63BB6CC8384D}"/>
              </a:ext>
            </a:extLst>
          </p:cNvPr>
          <p:cNvSpPr txBox="1"/>
          <p:nvPr/>
        </p:nvSpPr>
        <p:spPr>
          <a:xfrm>
            <a:off x="2595844" y="3273186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본론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0189558-D3E9-45E5-8373-2A6E17C0C54B}"/>
              </a:ext>
            </a:extLst>
          </p:cNvPr>
          <p:cNvSpPr txBox="1"/>
          <p:nvPr/>
        </p:nvSpPr>
        <p:spPr>
          <a:xfrm>
            <a:off x="4343095" y="307849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18E633C-C5FB-4D08-A4DB-8F3E9577A72E}"/>
              </a:ext>
            </a:extLst>
          </p:cNvPr>
          <p:cNvSpPr txBox="1"/>
          <p:nvPr/>
        </p:nvSpPr>
        <p:spPr>
          <a:xfrm>
            <a:off x="2595844" y="4412178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115B1EE-FC1C-460C-8ED3-983AEC8275F2}"/>
              </a:ext>
            </a:extLst>
          </p:cNvPr>
          <p:cNvSpPr txBox="1"/>
          <p:nvPr/>
        </p:nvSpPr>
        <p:spPr>
          <a:xfrm>
            <a:off x="4343095" y="421748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28E1A24-BAD6-4EDF-ABEB-029F5E5FD934}"/>
              </a:ext>
            </a:extLst>
          </p:cNvPr>
          <p:cNvSpPr txBox="1"/>
          <p:nvPr/>
        </p:nvSpPr>
        <p:spPr>
          <a:xfrm>
            <a:off x="2595844" y="5551170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강평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7DC8A90-E6E2-412C-A109-930F530FDFAE}"/>
              </a:ext>
            </a:extLst>
          </p:cNvPr>
          <p:cNvSpPr txBox="1"/>
          <p:nvPr/>
        </p:nvSpPr>
        <p:spPr>
          <a:xfrm>
            <a:off x="4343095" y="535647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94D59643-6C2A-D927-F5E0-BD4AFE41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610" y="2035053"/>
            <a:ext cx="5674274" cy="37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73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6">
            <a:extLst>
              <a:ext uri="{FF2B5EF4-FFF2-40B4-BE49-F238E27FC236}">
                <a16:creationId xmlns="" xmlns:a16="http://schemas.microsoft.com/office/drawing/2014/main" id="{E6ABFBBB-306E-438C-B63C-603AE6E3301C}"/>
              </a:ext>
            </a:extLst>
          </p:cNvPr>
          <p:cNvSpPr/>
          <p:nvPr/>
        </p:nvSpPr>
        <p:spPr>
          <a:xfrm>
            <a:off x="521852" y="1955717"/>
            <a:ext cx="6065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EL(Engaged Learning) </a:t>
            </a:r>
            <a:r>
              <a:rPr lang="ko-KR" altLang="en-US" dirty="0">
                <a:solidFill>
                  <a:schemeClr val="bg1"/>
                </a:solidFill>
              </a:rPr>
              <a:t>학습을 위한 </a:t>
            </a:r>
            <a:r>
              <a:rPr lang="ko-KR" altLang="en-US" dirty="0" err="1">
                <a:solidFill>
                  <a:schemeClr val="bg1"/>
                </a:solidFill>
              </a:rPr>
              <a:t>팀프로젝트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수행계획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26F3434-DEE0-4D84-95AF-F40A91F31DCB}"/>
              </a:ext>
            </a:extLst>
          </p:cNvPr>
          <p:cNvSpPr txBox="1"/>
          <p:nvPr/>
        </p:nvSpPr>
        <p:spPr>
          <a:xfrm>
            <a:off x="877985" y="5459503"/>
            <a:ext cx="373897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상비약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이젠 알고 먹자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!”</a:t>
            </a:r>
            <a:endParaRPr lang="ko-KR" altLang="en-US" sz="2400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21" name="그림 개체 틀 20"/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4" name="그림 개체 틀 3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247" b="-91247"/>
          <a:stretch/>
        </p:blipFill>
        <p:spPr/>
      </p:pic>
      <p:pic>
        <p:nvPicPr>
          <p:cNvPr id="22" name="그림 개체 틀 21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/>
      </p:pic>
      <p:pic>
        <p:nvPicPr>
          <p:cNvPr id="23" name="그림 개체 틀 22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/>
      </p:pic>
      <p:sp>
        <p:nvSpPr>
          <p:cNvPr id="11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243671" y="1996021"/>
            <a:ext cx="278181" cy="2887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직사각형 16">
            <a:extLst>
              <a:ext uri="{FF2B5EF4-FFF2-40B4-BE49-F238E27FC236}">
                <a16:creationId xmlns="" xmlns:a16="http://schemas.microsoft.com/office/drawing/2014/main" id="{E6ABFBBB-306E-438C-B63C-603AE6E3301C}"/>
              </a:ext>
            </a:extLst>
          </p:cNvPr>
          <p:cNvSpPr/>
          <p:nvPr/>
        </p:nvSpPr>
        <p:spPr>
          <a:xfrm>
            <a:off x="521852" y="2343448"/>
            <a:ext cx="5523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기간 </a:t>
            </a:r>
            <a:r>
              <a:rPr lang="en-US" altLang="ko-KR" dirty="0">
                <a:solidFill>
                  <a:schemeClr val="bg1"/>
                </a:solidFill>
              </a:rPr>
              <a:t>: 2024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학기 </a:t>
            </a:r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주차 </a:t>
            </a:r>
            <a:r>
              <a:rPr lang="en-US" altLang="ko-KR" dirty="0">
                <a:solidFill>
                  <a:schemeClr val="bg1"/>
                </a:solidFill>
              </a:rPr>
              <a:t>~ 15</a:t>
            </a:r>
            <a:r>
              <a:rPr lang="ko-KR" altLang="en-US" dirty="0">
                <a:solidFill>
                  <a:schemeClr val="bg1"/>
                </a:solidFill>
              </a:rPr>
              <a:t>주차</a:t>
            </a:r>
            <a:r>
              <a:rPr lang="en-US" altLang="ko-KR" dirty="0">
                <a:solidFill>
                  <a:schemeClr val="bg1"/>
                </a:solidFill>
              </a:rPr>
              <a:t>(4</a:t>
            </a:r>
            <a:r>
              <a:rPr lang="ko-KR" altLang="en-US" dirty="0">
                <a:solidFill>
                  <a:schemeClr val="bg1"/>
                </a:solidFill>
              </a:rPr>
              <a:t>주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243671" y="2383752"/>
            <a:ext cx="278181" cy="2887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직사각형 16">
            <a:extLst>
              <a:ext uri="{FF2B5EF4-FFF2-40B4-BE49-F238E27FC236}">
                <a16:creationId xmlns="" xmlns:a16="http://schemas.microsoft.com/office/drawing/2014/main" id="{E6ABFBBB-306E-438C-B63C-603AE6E3301C}"/>
              </a:ext>
            </a:extLst>
          </p:cNvPr>
          <p:cNvSpPr/>
          <p:nvPr/>
        </p:nvSpPr>
        <p:spPr>
          <a:xfrm>
            <a:off x="521852" y="2757547"/>
            <a:ext cx="5523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장소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강의실 및 </a:t>
            </a:r>
            <a:r>
              <a:rPr lang="ko-KR" altLang="en-US" dirty="0" err="1">
                <a:solidFill>
                  <a:schemeClr val="bg1"/>
                </a:solidFill>
              </a:rPr>
              <a:t>지정장소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243671" y="2797851"/>
            <a:ext cx="278181" cy="2887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6ABFBBB-306E-438C-B63C-603AE6E3301C}"/>
              </a:ext>
            </a:extLst>
          </p:cNvPr>
          <p:cNvSpPr/>
          <p:nvPr/>
        </p:nvSpPr>
        <p:spPr>
          <a:xfrm>
            <a:off x="521852" y="3148939"/>
            <a:ext cx="5523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팀명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『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상추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</a:rPr>
              <a:t>』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243671" y="3189243"/>
            <a:ext cx="278181" cy="2887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6ABFBBB-306E-438C-B63C-603AE6E3301C}"/>
              </a:ext>
            </a:extLst>
          </p:cNvPr>
          <p:cNvSpPr/>
          <p:nvPr/>
        </p:nvSpPr>
        <p:spPr>
          <a:xfrm>
            <a:off x="521852" y="3558575"/>
            <a:ext cx="5523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주제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『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상비약 추천 프로그램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</a:rPr>
              <a:t>』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0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243671" y="3598879"/>
            <a:ext cx="278181" cy="2887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000" b="1" dirty="0"/>
              <a:t>1. </a:t>
            </a:r>
            <a:r>
              <a:rPr lang="ko-KR" altLang="en-US" sz="5000" b="1" dirty="0"/>
              <a:t>서론 </a:t>
            </a:r>
            <a:r>
              <a:rPr lang="en-US" altLang="ko-KR" sz="5000" b="1" dirty="0"/>
              <a:t>- </a:t>
            </a:r>
            <a:r>
              <a:rPr lang="ko-KR" altLang="en-US" sz="5000" b="1" dirty="0"/>
              <a:t>개요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427204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/>
              <a:t>1. </a:t>
            </a:r>
            <a:r>
              <a:rPr lang="ko-KR" altLang="en-US" b="1" dirty="0"/>
              <a:t>서론 </a:t>
            </a:r>
            <a:r>
              <a:rPr lang="en-US" altLang="ko-KR" b="1" dirty="0"/>
              <a:t>– </a:t>
            </a:r>
            <a:r>
              <a:rPr lang="ko-KR" altLang="en-US" b="1" dirty="0"/>
              <a:t>상비약 프로그램의 설명</a:t>
            </a:r>
            <a:endParaRPr 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323529" y="1346727"/>
            <a:ext cx="11573197" cy="16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40000"/>
              </a:lnSpc>
            </a:pP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다양한 라이브러리를 지원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,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빠르게 데이터 분석을 하는 </a:t>
            </a:r>
            <a:r>
              <a:rPr lang="ko-KR" altLang="en-US" kern="0" spc="-100" dirty="0" err="1">
                <a:solidFill>
                  <a:srgbClr val="000000"/>
                </a:solidFill>
                <a:latin typeface="한양신명조"/>
              </a:rPr>
              <a:t>파이썬을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 이용해 상비약 추천 프로그램을 제작하였다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. 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이 프로그램은 쉽게 접근할 수 있는 약국약을 추천해주기 때문에 병원에 가지 못하는 상황에서 유용하다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.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약의 사용방법과 효능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,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부작용을 알려주어 사용자가 효과적으로 일상적인 건강 문제를 신속하게 해결할 수 있다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. 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또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인터넷이나 주변의 잘못된 정보로 인해 약을 잘못 선택하는 위험을 줄이고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,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신뢰할 수 있는 정보를 제공해 사용자들이 올바른 약을 선택할 수 있도록 도와준다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. </a:t>
            </a:r>
            <a:endParaRPr lang="ko-KR" altLang="en-US" kern="0" spc="-100" dirty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3529" y="3196378"/>
            <a:ext cx="11573197" cy="2383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40000"/>
              </a:lnSpc>
              <a:buFontTx/>
              <a:buChar char="-"/>
            </a:pP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상비약 추천 프로그램</a:t>
            </a:r>
            <a:endParaRPr lang="en-US" altLang="ko-KR" kern="0" spc="-100" dirty="0">
              <a:solidFill>
                <a:srgbClr val="000000"/>
              </a:solidFill>
              <a:latin typeface="한양신명조"/>
            </a:endParaRPr>
          </a:p>
          <a:p>
            <a:pPr marL="742950" lvl="1" indent="-285750" algn="just" fontAlgn="base">
              <a:lnSpc>
                <a:spcPct val="140000"/>
              </a:lnSpc>
              <a:buFontTx/>
              <a:buChar char="-"/>
            </a:pP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Pandas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를 통해 데이터 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csv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파일을 불러오기</a:t>
            </a:r>
            <a:endParaRPr lang="en-US" altLang="ko-KR" kern="0" spc="-100" dirty="0">
              <a:solidFill>
                <a:srgbClr val="000000"/>
              </a:solidFill>
              <a:latin typeface="한양신명조"/>
            </a:endParaRPr>
          </a:p>
          <a:p>
            <a:pPr marL="742950" lvl="1" indent="-285750" algn="just" fontAlgn="base">
              <a:lnSpc>
                <a:spcPct val="140000"/>
              </a:lnSpc>
              <a:buFontTx/>
              <a:buChar char="-"/>
            </a:pP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Random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함수를 통한 다양한 약 추천</a:t>
            </a:r>
            <a:endParaRPr lang="en-US" altLang="ko-KR" kern="0" spc="-100" dirty="0">
              <a:solidFill>
                <a:srgbClr val="000000"/>
              </a:solidFill>
              <a:latin typeface="한양신명조"/>
            </a:endParaRPr>
          </a:p>
          <a:p>
            <a:pPr marL="742950" lvl="1" indent="-285750" algn="just" fontAlgn="base">
              <a:lnSpc>
                <a:spcPct val="140000"/>
              </a:lnSpc>
              <a:buFontTx/>
              <a:buChar char="-"/>
            </a:pP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약의 이름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,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효능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,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부작용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</a:rPr>
              <a:t>,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사용방법을 알려줌</a:t>
            </a:r>
            <a:endParaRPr lang="en-US" altLang="ko-KR" kern="0" spc="-100" dirty="0">
              <a:solidFill>
                <a:srgbClr val="000000"/>
              </a:solidFill>
              <a:latin typeface="한양신명조"/>
            </a:endParaRPr>
          </a:p>
          <a:p>
            <a:pPr marL="742950" lvl="1" indent="-285750" algn="just" fontAlgn="base">
              <a:lnSpc>
                <a:spcPct val="140000"/>
              </a:lnSpc>
              <a:buFontTx/>
              <a:buChar char="-"/>
            </a:pPr>
            <a:r>
              <a:rPr lang="ko-KR" altLang="en-US" kern="0" spc="-100" dirty="0">
                <a:solidFill>
                  <a:srgbClr val="000000"/>
                </a:solidFill>
                <a:latin typeface="한양신명조"/>
              </a:rPr>
              <a:t>사용자의 질병을 효과적으로 관리</a:t>
            </a:r>
            <a:endParaRPr lang="en-US" altLang="ko-KR" kern="0" spc="-100" dirty="0">
              <a:solidFill>
                <a:srgbClr val="000000"/>
              </a:solidFill>
              <a:latin typeface="한양신명조"/>
            </a:endParaRPr>
          </a:p>
          <a:p>
            <a:pPr marL="742950" lvl="1" indent="-285750" algn="just" fontAlgn="base">
              <a:lnSpc>
                <a:spcPct val="140000"/>
              </a:lnSpc>
              <a:buFontTx/>
              <a:buChar char="-"/>
            </a:pPr>
            <a:endParaRPr lang="en-US" altLang="ko-KR" kern="0" spc="-100" dirty="0">
              <a:solidFill>
                <a:srgbClr val="000000"/>
              </a:solidFill>
              <a:latin typeface="한양신명조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FA81116-692D-3304-4185-F4FED93E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95" y="3429000"/>
            <a:ext cx="2934786" cy="29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1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/>
              <a:t>1. </a:t>
            </a:r>
            <a:r>
              <a:rPr lang="ko-KR" altLang="en-US" b="1" dirty="0"/>
              <a:t>서론 </a:t>
            </a:r>
            <a:r>
              <a:rPr lang="en-US" altLang="ko-KR" b="1" dirty="0"/>
              <a:t>- </a:t>
            </a:r>
            <a:r>
              <a:rPr lang="ko-KR" altLang="en-US" b="1" dirty="0"/>
              <a:t>팀 구성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F233C39-9236-4C4C-96A0-4AC653CB0D78}"/>
              </a:ext>
            </a:extLst>
          </p:cNvPr>
          <p:cNvSpPr/>
          <p:nvPr/>
        </p:nvSpPr>
        <p:spPr>
          <a:xfrm>
            <a:off x="4844356" y="1377082"/>
            <a:ext cx="2520000" cy="432000"/>
          </a:xfrm>
          <a:prstGeom prst="rect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팀장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이다은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5075D91-DCC9-48E5-ABF9-386D0F19EF61}"/>
              </a:ext>
            </a:extLst>
          </p:cNvPr>
          <p:cNvSpPr/>
          <p:nvPr/>
        </p:nvSpPr>
        <p:spPr>
          <a:xfrm>
            <a:off x="4844356" y="2293952"/>
            <a:ext cx="2520000" cy="432000"/>
          </a:xfrm>
          <a:prstGeom prst="rect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팀원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최희우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A04C12-BADD-4137-BB9C-2D8CCD57F966}"/>
              </a:ext>
            </a:extLst>
          </p:cNvPr>
          <p:cNvSpPr/>
          <p:nvPr/>
        </p:nvSpPr>
        <p:spPr>
          <a:xfrm>
            <a:off x="8776462" y="2293952"/>
            <a:ext cx="2520000" cy="432000"/>
          </a:xfrm>
          <a:prstGeom prst="rect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팀원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봉명균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74DD67-1A80-4315-BE90-0C09DA877823}"/>
              </a:ext>
            </a:extLst>
          </p:cNvPr>
          <p:cNvSpPr/>
          <p:nvPr/>
        </p:nvSpPr>
        <p:spPr>
          <a:xfrm>
            <a:off x="913079" y="2293952"/>
            <a:ext cx="2520000" cy="432000"/>
          </a:xfrm>
          <a:prstGeom prst="rect">
            <a:avLst/>
          </a:prstGeom>
          <a:solidFill>
            <a:schemeClr val="accent1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팀원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김지율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D3A1DEE-B842-4187-A742-8A1B33E5577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104356" y="1809082"/>
            <a:ext cx="0" cy="48487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4399CAEC-170C-4D29-8807-D8DF3212A13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4356" y="2509952"/>
            <a:ext cx="1412106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042A7477-A838-4528-9251-19C9FD50FE5F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3433080" y="2509952"/>
            <a:ext cx="1411277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">
            <a:extLst>
              <a:ext uri="{FF2B5EF4-FFF2-40B4-BE49-F238E27FC236}">
                <a16:creationId xmlns="" xmlns:a16="http://schemas.microsoft.com/office/drawing/2014/main" id="{57DE529D-8765-4392-993A-BFA804F3B558}"/>
              </a:ext>
            </a:extLst>
          </p:cNvPr>
          <p:cNvSpPr/>
          <p:nvPr/>
        </p:nvSpPr>
        <p:spPr>
          <a:xfrm>
            <a:off x="913079" y="3770563"/>
            <a:ext cx="212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한컴 고딕" panose="02000500000000000000" pitchFamily="2" charset="-127"/>
            </a:endParaRPr>
          </a:p>
        </p:txBody>
      </p:sp>
      <p:sp>
        <p:nvSpPr>
          <p:cNvPr id="40" name="Rectangle 9">
            <a:extLst>
              <a:ext uri="{FF2B5EF4-FFF2-40B4-BE49-F238E27FC236}">
                <a16:creationId xmlns="" xmlns:a16="http://schemas.microsoft.com/office/drawing/2014/main" id="{9B13BF4E-D24B-4B48-B566-407BB5074D7C}"/>
              </a:ext>
            </a:extLst>
          </p:cNvPr>
          <p:cNvSpPr/>
          <p:nvPr/>
        </p:nvSpPr>
        <p:spPr>
          <a:xfrm>
            <a:off x="9172699" y="3770563"/>
            <a:ext cx="2124000" cy="504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한컴 고딕" panose="02000500000000000000" pitchFamily="2" charset="-127"/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="" xmlns:a16="http://schemas.microsoft.com/office/drawing/2014/main" id="{7595E62E-CD44-455B-95C2-878EEA7C191A}"/>
              </a:ext>
            </a:extLst>
          </p:cNvPr>
          <p:cNvSpPr/>
          <p:nvPr/>
        </p:nvSpPr>
        <p:spPr>
          <a:xfrm>
            <a:off x="913079" y="4276955"/>
            <a:ext cx="2124000" cy="827153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한컴 고딕" panose="02000500000000000000" pitchFamily="2" charset="-127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="" xmlns:a16="http://schemas.microsoft.com/office/drawing/2014/main" id="{BD781572-101D-4074-B40F-A81C262EFB0A}"/>
              </a:ext>
            </a:extLst>
          </p:cNvPr>
          <p:cNvSpPr/>
          <p:nvPr/>
        </p:nvSpPr>
        <p:spPr>
          <a:xfrm>
            <a:off x="9172699" y="4276955"/>
            <a:ext cx="2124000" cy="827153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684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한컴 고딕" panose="02000500000000000000" pitchFamily="2" charset="-127"/>
            </a:endParaRPr>
          </a:p>
        </p:txBody>
      </p:sp>
      <p:sp>
        <p:nvSpPr>
          <p:cNvPr id="43" name="Text Placeholder 18">
            <a:extLst>
              <a:ext uri="{FF2B5EF4-FFF2-40B4-BE49-F238E27FC236}">
                <a16:creationId xmlns="" xmlns:a16="http://schemas.microsoft.com/office/drawing/2014/main" id="{A14B1CCC-F9FA-42D9-84FF-B2D9C106A86B}"/>
              </a:ext>
            </a:extLst>
          </p:cNvPr>
          <p:cNvSpPr txBox="1">
            <a:spLocks/>
          </p:cNvSpPr>
          <p:nvPr/>
        </p:nvSpPr>
        <p:spPr>
          <a:xfrm>
            <a:off x="1147079" y="4326140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27802F7-AE28-48F0-8E34-37723DDD88EA}"/>
              </a:ext>
            </a:extLst>
          </p:cNvPr>
          <p:cNvSpPr txBox="1"/>
          <p:nvPr/>
        </p:nvSpPr>
        <p:spPr>
          <a:xfrm>
            <a:off x="1147079" y="4505283"/>
            <a:ext cx="16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cs typeface="Arial" pitchFamily="34" charset="0"/>
              </a:rPr>
              <a:t>AI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cs typeface="Arial" pitchFamily="34" charset="0"/>
              </a:rPr>
              <a:t> 융합학부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cs typeface="Arial" pitchFamily="34" charset="0"/>
            </a:endParaRPr>
          </a:p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cs typeface="Arial" pitchFamily="34" charset="0"/>
            </a:endParaRPr>
          </a:p>
        </p:txBody>
      </p:sp>
      <p:sp>
        <p:nvSpPr>
          <p:cNvPr id="45" name="Text Placeholder 17">
            <a:extLst>
              <a:ext uri="{FF2B5EF4-FFF2-40B4-BE49-F238E27FC236}">
                <a16:creationId xmlns="" xmlns:a16="http://schemas.microsoft.com/office/drawing/2014/main" id="{D77F5AC8-0F70-40D5-88B5-D881D5956102}"/>
              </a:ext>
            </a:extLst>
          </p:cNvPr>
          <p:cNvSpPr txBox="1">
            <a:spLocks/>
          </p:cNvSpPr>
          <p:nvPr/>
        </p:nvSpPr>
        <p:spPr>
          <a:xfrm>
            <a:off x="1147079" y="3878729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dirty="0">
                <a:solidFill>
                  <a:schemeClr val="bg1"/>
                </a:solidFill>
                <a:latin typeface="한컴 고딕" panose="02000500000000000000" pitchFamily="2" charset="-127"/>
                <a:cs typeface="Arial" pitchFamily="34" charset="0"/>
              </a:rPr>
              <a:t>이다은</a:t>
            </a:r>
            <a:endParaRPr lang="en-US" sz="1800" b="1" dirty="0">
              <a:solidFill>
                <a:schemeClr val="bg1"/>
              </a:solidFill>
              <a:latin typeface="한컴 고딕" panose="02000500000000000000" pitchFamily="2" charset="-127"/>
              <a:cs typeface="Arial" pitchFamily="34" charset="0"/>
            </a:endParaRPr>
          </a:p>
        </p:txBody>
      </p:sp>
      <p:sp>
        <p:nvSpPr>
          <p:cNvPr id="46" name="Text Placeholder 18">
            <a:extLst>
              <a:ext uri="{FF2B5EF4-FFF2-40B4-BE49-F238E27FC236}">
                <a16:creationId xmlns="" xmlns:a16="http://schemas.microsoft.com/office/drawing/2014/main" id="{B987D2C7-EFFC-42B8-B468-1E531E8D4C08}"/>
              </a:ext>
            </a:extLst>
          </p:cNvPr>
          <p:cNvSpPr txBox="1">
            <a:spLocks/>
          </p:cNvSpPr>
          <p:nvPr/>
        </p:nvSpPr>
        <p:spPr>
          <a:xfrm>
            <a:off x="9406699" y="4326140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68242AF-6E54-4310-B122-29F755F711D6}"/>
              </a:ext>
            </a:extLst>
          </p:cNvPr>
          <p:cNvSpPr txBox="1"/>
          <p:nvPr/>
        </p:nvSpPr>
        <p:spPr>
          <a:xfrm>
            <a:off x="9406699" y="4505283"/>
            <a:ext cx="165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cs typeface="Arial" pitchFamily="34" charset="0"/>
              </a:rPr>
              <a:t>AI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cs typeface="Arial" pitchFamily="34" charset="0"/>
              </a:rPr>
              <a:t> 융합학부</a:t>
            </a:r>
          </a:p>
        </p:txBody>
      </p:sp>
      <p:sp>
        <p:nvSpPr>
          <p:cNvPr id="48" name="Text Placeholder 17">
            <a:extLst>
              <a:ext uri="{FF2B5EF4-FFF2-40B4-BE49-F238E27FC236}">
                <a16:creationId xmlns="" xmlns:a16="http://schemas.microsoft.com/office/drawing/2014/main" id="{9DC07CDE-FB69-4E03-AB64-F7E4CFAF0BE1}"/>
              </a:ext>
            </a:extLst>
          </p:cNvPr>
          <p:cNvSpPr txBox="1">
            <a:spLocks/>
          </p:cNvSpPr>
          <p:nvPr/>
        </p:nvSpPr>
        <p:spPr>
          <a:xfrm>
            <a:off x="9406699" y="3878729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dirty="0" err="1">
                <a:solidFill>
                  <a:schemeClr val="bg1"/>
                </a:solidFill>
                <a:latin typeface="한컴 고딕" panose="02000500000000000000" pitchFamily="2" charset="-127"/>
                <a:cs typeface="Arial" pitchFamily="34" charset="0"/>
              </a:rPr>
              <a:t>봉명균</a:t>
            </a:r>
            <a:endParaRPr lang="en-US" sz="1800" b="1" dirty="0">
              <a:solidFill>
                <a:schemeClr val="bg1"/>
              </a:solidFill>
              <a:latin typeface="한컴 고딕" panose="02000500000000000000" pitchFamily="2" charset="-127"/>
              <a:cs typeface="Arial" pitchFamily="34" charset="0"/>
            </a:endParaRPr>
          </a:p>
        </p:txBody>
      </p:sp>
      <p:grpSp>
        <p:nvGrpSpPr>
          <p:cNvPr id="49" name="Group 35">
            <a:extLst>
              <a:ext uri="{FF2B5EF4-FFF2-40B4-BE49-F238E27FC236}">
                <a16:creationId xmlns="" xmlns:a16="http://schemas.microsoft.com/office/drawing/2014/main" id="{A9DB2D06-8FB7-42B4-BB4D-96F89C510B97}"/>
              </a:ext>
            </a:extLst>
          </p:cNvPr>
          <p:cNvGrpSpPr/>
          <p:nvPr/>
        </p:nvGrpSpPr>
        <p:grpSpPr>
          <a:xfrm>
            <a:off x="6433908" y="3765435"/>
            <a:ext cx="2124000" cy="1338673"/>
            <a:chOff x="3650190" y="3869568"/>
            <a:chExt cx="2124000" cy="1338673"/>
          </a:xfrm>
        </p:grpSpPr>
        <p:sp>
          <p:nvSpPr>
            <p:cNvPr id="50" name="Rectangle 7">
              <a:extLst>
                <a:ext uri="{FF2B5EF4-FFF2-40B4-BE49-F238E27FC236}">
                  <a16:creationId xmlns="" xmlns:a16="http://schemas.microsoft.com/office/drawing/2014/main" id="{01CA8114-48BE-491F-A6D8-D30F38A44BA1}"/>
                </a:ext>
              </a:extLst>
            </p:cNvPr>
            <p:cNvSpPr/>
            <p:nvPr/>
          </p:nvSpPr>
          <p:spPr>
            <a:xfrm>
              <a:off x="3650190" y="3869568"/>
              <a:ext cx="2124000" cy="50400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한컴 고딕" panose="02000500000000000000" pitchFamily="2" charset="-127"/>
              </a:endParaRPr>
            </a:p>
          </p:txBody>
        </p:sp>
        <p:sp>
          <p:nvSpPr>
            <p:cNvPr id="51" name="Rectangle 8">
              <a:extLst>
                <a:ext uri="{FF2B5EF4-FFF2-40B4-BE49-F238E27FC236}">
                  <a16:creationId xmlns="" xmlns:a16="http://schemas.microsoft.com/office/drawing/2014/main" id="{C563FEB6-E915-4550-86AD-570B3C6D6F66}"/>
                </a:ext>
              </a:extLst>
            </p:cNvPr>
            <p:cNvSpPr/>
            <p:nvPr/>
          </p:nvSpPr>
          <p:spPr>
            <a:xfrm>
              <a:off x="3650190" y="4375960"/>
              <a:ext cx="2124000" cy="832281"/>
            </a:xfrm>
            <a:custGeom>
              <a:avLst/>
              <a:gdLst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290771 h 1584176"/>
                <a:gd name="connsiteX5" fmla="*/ 684000 w 1944000"/>
                <a:gd name="connsiteY5" fmla="*/ 1584176 h 1584176"/>
                <a:gd name="connsiteX6" fmla="*/ 0 w 1944000"/>
                <a:gd name="connsiteY6" fmla="*/ 1584176 h 1584176"/>
                <a:gd name="connsiteX7" fmla="*/ 0 w 1944000"/>
                <a:gd name="connsiteY7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584176 h 1584176"/>
                <a:gd name="connsiteX5" fmla="*/ 0 w 1944000"/>
                <a:gd name="connsiteY5" fmla="*/ 1584176 h 1584176"/>
                <a:gd name="connsiteX6" fmla="*/ 0 w 1944000"/>
                <a:gd name="connsiteY6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0 w 1944000"/>
                <a:gd name="connsiteY4" fmla="*/ 1584176 h 1584176"/>
                <a:gd name="connsiteX5" fmla="*/ 0 w 1944000"/>
                <a:gd name="connsiteY5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0 w 1944000"/>
                <a:gd name="connsiteY3" fmla="*/ 1584176 h 1584176"/>
                <a:gd name="connsiteX4" fmla="*/ 0 w 1944000"/>
                <a:gd name="connsiteY4" fmla="*/ 0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000" h="1584176">
                  <a:moveTo>
                    <a:pt x="0" y="0"/>
                  </a:moveTo>
                  <a:lnTo>
                    <a:pt x="1944000" y="0"/>
                  </a:lnTo>
                  <a:lnTo>
                    <a:pt x="1944000" y="1584176"/>
                  </a:lnTo>
                  <a:lnTo>
                    <a:pt x="0" y="1584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한컴 고딕" panose="02000500000000000000" pitchFamily="2" charset="-127"/>
              </a:endParaRPr>
            </a:p>
          </p:txBody>
        </p:sp>
        <p:sp>
          <p:nvSpPr>
            <p:cNvPr id="52" name="Text Placeholder 18">
              <a:extLst>
                <a:ext uri="{FF2B5EF4-FFF2-40B4-BE49-F238E27FC236}">
                  <a16:creationId xmlns="" xmlns:a16="http://schemas.microsoft.com/office/drawing/2014/main" id="{E40E90B1-464C-4F3D-815B-47A6BED1B2F6}"/>
                </a:ext>
              </a:extLst>
            </p:cNvPr>
            <p:cNvSpPr txBox="1">
              <a:spLocks/>
            </p:cNvSpPr>
            <p:nvPr/>
          </p:nvSpPr>
          <p:spPr>
            <a:xfrm>
              <a:off x="3884190" y="4425145"/>
              <a:ext cx="1656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64A4275-F7D3-4A49-A827-9B31AC43915A}"/>
                </a:ext>
              </a:extLst>
            </p:cNvPr>
            <p:cNvSpPr txBox="1"/>
            <p:nvPr/>
          </p:nvSpPr>
          <p:spPr>
            <a:xfrm>
              <a:off x="3884190" y="4650008"/>
              <a:ext cx="165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고딕" panose="02000500000000000000" pitchFamily="2" charset="-127"/>
                  <a:cs typeface="Arial" pitchFamily="34" charset="0"/>
                </a:rPr>
                <a:t>AI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고딕" panose="02000500000000000000" pitchFamily="2" charset="-127"/>
                  <a:cs typeface="Arial" pitchFamily="34" charset="0"/>
                </a:rPr>
                <a:t> 융합학부</a:t>
              </a:r>
            </a:p>
          </p:txBody>
        </p:sp>
        <p:sp>
          <p:nvSpPr>
            <p:cNvPr id="54" name="Text Placeholder 17">
              <a:extLst>
                <a:ext uri="{FF2B5EF4-FFF2-40B4-BE49-F238E27FC236}">
                  <a16:creationId xmlns="" xmlns:a16="http://schemas.microsoft.com/office/drawing/2014/main" id="{8E78FC80-1367-4BCC-BBFB-3663FB049A65}"/>
                </a:ext>
              </a:extLst>
            </p:cNvPr>
            <p:cNvSpPr txBox="1">
              <a:spLocks/>
            </p:cNvSpPr>
            <p:nvPr/>
          </p:nvSpPr>
          <p:spPr>
            <a:xfrm>
              <a:off x="3884190" y="3977734"/>
              <a:ext cx="1656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800" b="1" dirty="0" err="1">
                  <a:solidFill>
                    <a:schemeClr val="bg1"/>
                  </a:solidFill>
                  <a:latin typeface="한컴 고딕" panose="02000500000000000000" pitchFamily="2" charset="-127"/>
                  <a:cs typeface="Arial" pitchFamily="34" charset="0"/>
                </a:rPr>
                <a:t>초희우</a:t>
              </a:r>
              <a:endParaRPr lang="en-US" sz="1800" b="1" dirty="0">
                <a:solidFill>
                  <a:schemeClr val="bg1"/>
                </a:solidFill>
                <a:latin typeface="한컴 고딕" panose="020005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55" name="Group 34">
            <a:extLst>
              <a:ext uri="{FF2B5EF4-FFF2-40B4-BE49-F238E27FC236}">
                <a16:creationId xmlns="" xmlns:a16="http://schemas.microsoft.com/office/drawing/2014/main" id="{1B527A57-2695-44C4-AF99-C11D6A4BFABB}"/>
              </a:ext>
            </a:extLst>
          </p:cNvPr>
          <p:cNvGrpSpPr/>
          <p:nvPr/>
        </p:nvGrpSpPr>
        <p:grpSpPr>
          <a:xfrm>
            <a:off x="3667489" y="3774363"/>
            <a:ext cx="2124000" cy="1329745"/>
            <a:chOff x="6403397" y="3869568"/>
            <a:chExt cx="2124000" cy="1329745"/>
          </a:xfrm>
        </p:grpSpPr>
        <p:sp>
          <p:nvSpPr>
            <p:cNvPr id="56" name="Rectangle 8">
              <a:extLst>
                <a:ext uri="{FF2B5EF4-FFF2-40B4-BE49-F238E27FC236}">
                  <a16:creationId xmlns="" xmlns:a16="http://schemas.microsoft.com/office/drawing/2014/main" id="{20DB2EE5-3DE7-4127-9452-2BECA0A5DDA3}"/>
                </a:ext>
              </a:extLst>
            </p:cNvPr>
            <p:cNvSpPr/>
            <p:nvPr/>
          </p:nvSpPr>
          <p:spPr>
            <a:xfrm>
              <a:off x="6403397" y="3869568"/>
              <a:ext cx="2124000" cy="5040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한컴 고딕" panose="02000500000000000000" pitchFamily="2" charset="-127"/>
              </a:endParaRPr>
            </a:p>
          </p:txBody>
        </p:sp>
        <p:sp>
          <p:nvSpPr>
            <p:cNvPr id="57" name="Rectangle 8">
              <a:extLst>
                <a:ext uri="{FF2B5EF4-FFF2-40B4-BE49-F238E27FC236}">
                  <a16:creationId xmlns="" xmlns:a16="http://schemas.microsoft.com/office/drawing/2014/main" id="{92EDA621-3C16-42AB-8191-9DD45F3333E6}"/>
                </a:ext>
              </a:extLst>
            </p:cNvPr>
            <p:cNvSpPr/>
            <p:nvPr/>
          </p:nvSpPr>
          <p:spPr>
            <a:xfrm>
              <a:off x="6403397" y="4375960"/>
              <a:ext cx="2124000" cy="823353"/>
            </a:xfrm>
            <a:custGeom>
              <a:avLst/>
              <a:gdLst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290771 h 1584176"/>
                <a:gd name="connsiteX5" fmla="*/ 684000 w 1944000"/>
                <a:gd name="connsiteY5" fmla="*/ 1584176 h 1584176"/>
                <a:gd name="connsiteX6" fmla="*/ 0 w 1944000"/>
                <a:gd name="connsiteY6" fmla="*/ 1584176 h 1584176"/>
                <a:gd name="connsiteX7" fmla="*/ 0 w 1944000"/>
                <a:gd name="connsiteY7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584176 h 1584176"/>
                <a:gd name="connsiteX5" fmla="*/ 0 w 1944000"/>
                <a:gd name="connsiteY5" fmla="*/ 1584176 h 1584176"/>
                <a:gd name="connsiteX6" fmla="*/ 0 w 1944000"/>
                <a:gd name="connsiteY6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0 w 1944000"/>
                <a:gd name="connsiteY4" fmla="*/ 1584176 h 1584176"/>
                <a:gd name="connsiteX5" fmla="*/ 0 w 1944000"/>
                <a:gd name="connsiteY5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0 w 1944000"/>
                <a:gd name="connsiteY3" fmla="*/ 1584176 h 1584176"/>
                <a:gd name="connsiteX4" fmla="*/ 0 w 1944000"/>
                <a:gd name="connsiteY4" fmla="*/ 0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000" h="1584176">
                  <a:moveTo>
                    <a:pt x="0" y="0"/>
                  </a:moveTo>
                  <a:lnTo>
                    <a:pt x="1944000" y="0"/>
                  </a:lnTo>
                  <a:lnTo>
                    <a:pt x="1944000" y="1584176"/>
                  </a:lnTo>
                  <a:lnTo>
                    <a:pt x="0" y="1584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한컴 고딕" panose="02000500000000000000" pitchFamily="2" charset="-127"/>
              </a:endParaRPr>
            </a:p>
          </p:txBody>
        </p:sp>
        <p:sp>
          <p:nvSpPr>
            <p:cNvPr id="58" name="Text Placeholder 18">
              <a:extLst>
                <a:ext uri="{FF2B5EF4-FFF2-40B4-BE49-F238E27FC236}">
                  <a16:creationId xmlns="" xmlns:a16="http://schemas.microsoft.com/office/drawing/2014/main" id="{69672CF9-2D57-402C-82C5-71955A446FC3}"/>
                </a:ext>
              </a:extLst>
            </p:cNvPr>
            <p:cNvSpPr txBox="1">
              <a:spLocks/>
            </p:cNvSpPr>
            <p:nvPr/>
          </p:nvSpPr>
          <p:spPr>
            <a:xfrm>
              <a:off x="6637397" y="4425145"/>
              <a:ext cx="1656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309CB2C3-9F00-4646-9F29-D5D0C57B0985}"/>
                </a:ext>
              </a:extLst>
            </p:cNvPr>
            <p:cNvSpPr txBox="1"/>
            <p:nvPr/>
          </p:nvSpPr>
          <p:spPr>
            <a:xfrm>
              <a:off x="6637397" y="4619528"/>
              <a:ext cx="165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고딕" panose="02000500000000000000" pitchFamily="2" charset="-127"/>
                  <a:cs typeface="Arial" pitchFamily="34" charset="0"/>
                </a:rPr>
                <a:t>AI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고딕" panose="02000500000000000000" pitchFamily="2" charset="-127"/>
                  <a:cs typeface="Arial" pitchFamily="34" charset="0"/>
                </a:rPr>
                <a:t> 융합학부</a:t>
              </a:r>
            </a:p>
          </p:txBody>
        </p:sp>
        <p:sp>
          <p:nvSpPr>
            <p:cNvPr id="60" name="Text Placeholder 17">
              <a:extLst>
                <a:ext uri="{FF2B5EF4-FFF2-40B4-BE49-F238E27FC236}">
                  <a16:creationId xmlns="" xmlns:a16="http://schemas.microsoft.com/office/drawing/2014/main" id="{A38F06B0-56B8-4A55-99A0-BFBCBAB12DFA}"/>
                </a:ext>
              </a:extLst>
            </p:cNvPr>
            <p:cNvSpPr txBox="1">
              <a:spLocks/>
            </p:cNvSpPr>
            <p:nvPr/>
          </p:nvSpPr>
          <p:spPr>
            <a:xfrm>
              <a:off x="6637397" y="3977734"/>
              <a:ext cx="1656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800" b="1" dirty="0" err="1">
                  <a:solidFill>
                    <a:schemeClr val="bg1"/>
                  </a:solidFill>
                  <a:latin typeface="한컴 고딕" panose="02000500000000000000" pitchFamily="2" charset="-127"/>
                  <a:cs typeface="Arial" pitchFamily="34" charset="0"/>
                </a:rPr>
                <a:t>김지율</a:t>
              </a:r>
              <a:endParaRPr lang="en-US" sz="1800" b="1" dirty="0">
                <a:solidFill>
                  <a:schemeClr val="bg1"/>
                </a:solidFill>
                <a:latin typeface="한컴 고딕" panose="02000500000000000000" pitchFamily="2" charset="-127"/>
                <a:cs typeface="Arial" pitchFamily="34" charset="0"/>
              </a:endParaRPr>
            </a:p>
          </p:txBody>
        </p:sp>
      </p:grpSp>
      <p:sp>
        <p:nvSpPr>
          <p:cNvPr id="9" name="오른쪽 화살표 13">
            <a:extLst>
              <a:ext uri="{FF2B5EF4-FFF2-40B4-BE49-F238E27FC236}">
                <a16:creationId xmlns="" xmlns:a16="http://schemas.microsoft.com/office/drawing/2014/main" id="{7BF2E12E-0EF2-5D8D-E3E9-62CF42A512E3}"/>
              </a:ext>
            </a:extLst>
          </p:cNvPr>
          <p:cNvSpPr/>
          <p:nvPr/>
        </p:nvSpPr>
        <p:spPr>
          <a:xfrm>
            <a:off x="8264356" y="6086289"/>
            <a:ext cx="1005690" cy="3237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14">
            <a:extLst>
              <a:ext uri="{FF2B5EF4-FFF2-40B4-BE49-F238E27FC236}">
                <a16:creationId xmlns="" xmlns:a16="http://schemas.microsoft.com/office/drawing/2014/main" id="{677061B6-FA33-BEE2-6D7F-CDE3253069D2}"/>
              </a:ext>
            </a:extLst>
          </p:cNvPr>
          <p:cNvSpPr txBox="1"/>
          <p:nvPr/>
        </p:nvSpPr>
        <p:spPr>
          <a:xfrm>
            <a:off x="9340996" y="6032808"/>
            <a:ext cx="248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/>
              <a:t>코드 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보고서 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발표 자료 모두 일부분씩 분담</a:t>
            </a:r>
          </a:p>
        </p:txBody>
      </p:sp>
    </p:spTree>
    <p:extLst>
      <p:ext uri="{BB962C8B-B14F-4D97-AF65-F5344CB8AC3E}">
        <p14:creationId xmlns:p14="http://schemas.microsoft.com/office/powerpoint/2010/main" val="355508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/>
              <a:t>2. </a:t>
            </a:r>
            <a:r>
              <a:rPr lang="ko-KR" altLang="en-US" b="1" dirty="0"/>
              <a:t>본론 </a:t>
            </a:r>
            <a:r>
              <a:rPr lang="en-US" altLang="ko-KR" b="1" dirty="0"/>
              <a:t>– </a:t>
            </a:r>
            <a:r>
              <a:rPr lang="ko-KR" altLang="en-US" b="1" dirty="0"/>
              <a:t>상비약 추천 프로그램</a:t>
            </a:r>
            <a:endParaRPr lang="en-US" b="1" dirty="0"/>
          </a:p>
        </p:txBody>
      </p:sp>
      <p:grpSp>
        <p:nvGrpSpPr>
          <p:cNvPr id="36" name="Group 2">
            <a:extLst>
              <a:ext uri="{FF2B5EF4-FFF2-40B4-BE49-F238E27FC236}">
                <a16:creationId xmlns="" xmlns:a16="http://schemas.microsoft.com/office/drawing/2014/main" id="{DC09EC00-36CC-4E05-AA43-9D7BBD39AFFA}"/>
              </a:ext>
            </a:extLst>
          </p:cNvPr>
          <p:cNvGrpSpPr/>
          <p:nvPr/>
        </p:nvGrpSpPr>
        <p:grpSpPr>
          <a:xfrm>
            <a:off x="865869" y="3088096"/>
            <a:ext cx="3366592" cy="3012568"/>
            <a:chOff x="3131840" y="2780928"/>
            <a:chExt cx="2880320" cy="2808312"/>
          </a:xfrm>
        </p:grpSpPr>
        <p:sp>
          <p:nvSpPr>
            <p:cNvPr id="66" name="Rectangle 3">
              <a:extLst>
                <a:ext uri="{FF2B5EF4-FFF2-40B4-BE49-F238E27FC236}">
                  <a16:creationId xmlns="" xmlns:a16="http://schemas.microsoft.com/office/drawing/2014/main" id="{6C158C0B-9F7B-46B8-872F-E49A59DF81C6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latin typeface="한컴 고딕" panose="02000500000000000000" pitchFamily="2" charset="-127"/>
              </a:endParaRPr>
            </a:p>
          </p:txBody>
        </p:sp>
        <p:sp>
          <p:nvSpPr>
            <p:cNvPr id="67" name="Rectangle 4">
              <a:extLst>
                <a:ext uri="{FF2B5EF4-FFF2-40B4-BE49-F238E27FC236}">
                  <a16:creationId xmlns="" xmlns:a16="http://schemas.microsoft.com/office/drawing/2014/main" id="{B0E910D5-86A3-4283-967B-FF3B47B0D83F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latin typeface="한컴 고딕" panose="02000500000000000000" pitchFamily="2" charset="-127"/>
              </a:endParaRPr>
            </a:p>
          </p:txBody>
        </p:sp>
      </p:grpSp>
      <p:grpSp>
        <p:nvGrpSpPr>
          <p:cNvPr id="37" name="Group 5">
            <a:extLst>
              <a:ext uri="{FF2B5EF4-FFF2-40B4-BE49-F238E27FC236}">
                <a16:creationId xmlns="" xmlns:a16="http://schemas.microsoft.com/office/drawing/2014/main" id="{82680766-4BF0-48F5-9DD5-1B1B2B6E7B64}"/>
              </a:ext>
            </a:extLst>
          </p:cNvPr>
          <p:cNvGrpSpPr/>
          <p:nvPr/>
        </p:nvGrpSpPr>
        <p:grpSpPr>
          <a:xfrm>
            <a:off x="7871538" y="3102582"/>
            <a:ext cx="3366592" cy="2472764"/>
            <a:chOff x="3131840" y="2780928"/>
            <a:chExt cx="2880320" cy="2808312"/>
          </a:xfrm>
        </p:grpSpPr>
        <p:sp>
          <p:nvSpPr>
            <p:cNvPr id="64" name="Rectangle 6">
              <a:extLst>
                <a:ext uri="{FF2B5EF4-FFF2-40B4-BE49-F238E27FC236}">
                  <a16:creationId xmlns="" xmlns:a16="http://schemas.microsoft.com/office/drawing/2014/main" id="{B9679F58-E73C-4886-AF90-0A8C327A4302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latin typeface="한컴 고딕" panose="02000500000000000000" pitchFamily="2" charset="-127"/>
              </a:endParaRPr>
            </a:p>
          </p:txBody>
        </p:sp>
        <p:sp>
          <p:nvSpPr>
            <p:cNvPr id="65" name="Rectangle 7">
              <a:extLst>
                <a:ext uri="{FF2B5EF4-FFF2-40B4-BE49-F238E27FC236}">
                  <a16:creationId xmlns="" xmlns:a16="http://schemas.microsoft.com/office/drawing/2014/main" id="{5DB6D198-1BCE-473B-89E0-B642A0D7906A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latin typeface="한컴 고딕" panose="02000500000000000000" pitchFamily="2" charset="-127"/>
              </a:endParaRPr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="" xmlns:a16="http://schemas.microsoft.com/office/drawing/2014/main" id="{F54295BD-85D5-40BB-AA0F-786230202EAE}"/>
              </a:ext>
            </a:extLst>
          </p:cNvPr>
          <p:cNvGrpSpPr/>
          <p:nvPr/>
        </p:nvGrpSpPr>
        <p:grpSpPr>
          <a:xfrm>
            <a:off x="4408812" y="2937066"/>
            <a:ext cx="3291426" cy="2808312"/>
            <a:chOff x="3131840" y="2780928"/>
            <a:chExt cx="2880320" cy="2808312"/>
          </a:xfrm>
          <a:effectLst/>
        </p:grpSpPr>
        <p:sp>
          <p:nvSpPr>
            <p:cNvPr id="62" name="Rectangle 9">
              <a:extLst>
                <a:ext uri="{FF2B5EF4-FFF2-40B4-BE49-F238E27FC236}">
                  <a16:creationId xmlns="" xmlns:a16="http://schemas.microsoft.com/office/drawing/2014/main" id="{2F138AA1-3513-4CC7-B139-A24CEEAF9A7B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latin typeface="한컴 고딕" panose="02000500000000000000" pitchFamily="2" charset="-127"/>
              </a:endParaRPr>
            </a:p>
          </p:txBody>
        </p:sp>
        <p:sp>
          <p:nvSpPr>
            <p:cNvPr id="63" name="Rectangle 10">
              <a:extLst>
                <a:ext uri="{FF2B5EF4-FFF2-40B4-BE49-F238E27FC236}">
                  <a16:creationId xmlns="" xmlns:a16="http://schemas.microsoft.com/office/drawing/2014/main" id="{990F6B98-9745-45C0-BF05-F46120B1F7D1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latin typeface="한컴 고딕" panose="02000500000000000000" pitchFamily="2" charset="-127"/>
              </a:endParaRPr>
            </a:p>
          </p:txBody>
        </p:sp>
      </p:grpSp>
      <p:grpSp>
        <p:nvGrpSpPr>
          <p:cNvPr id="39" name="Group 11">
            <a:extLst>
              <a:ext uri="{FF2B5EF4-FFF2-40B4-BE49-F238E27FC236}">
                <a16:creationId xmlns="" xmlns:a16="http://schemas.microsoft.com/office/drawing/2014/main" id="{C1819103-BEF3-44DE-B27C-C4A87CD6FA15}"/>
              </a:ext>
            </a:extLst>
          </p:cNvPr>
          <p:cNvGrpSpPr/>
          <p:nvPr/>
        </p:nvGrpSpPr>
        <p:grpSpPr>
          <a:xfrm>
            <a:off x="4408814" y="1580297"/>
            <a:ext cx="3293154" cy="1319689"/>
            <a:chOff x="3131840" y="1484784"/>
            <a:chExt cx="2881833" cy="1159371"/>
          </a:xfrm>
        </p:grpSpPr>
        <p:sp>
          <p:nvSpPr>
            <p:cNvPr id="60" name="Rectangle 3">
              <a:extLst>
                <a:ext uri="{FF2B5EF4-FFF2-40B4-BE49-F238E27FC236}">
                  <a16:creationId xmlns="" xmlns:a16="http://schemas.microsoft.com/office/drawing/2014/main" id="{848B870F-127F-46A3-AA37-D9525B8FF53D}"/>
                </a:ext>
              </a:extLst>
            </p:cNvPr>
            <p:cNvSpPr/>
            <p:nvPr/>
          </p:nvSpPr>
          <p:spPr>
            <a:xfrm rot="5400000">
              <a:off x="3992314" y="624310"/>
              <a:ext cx="1159371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latin typeface="한컴 고딕" panose="02000500000000000000" pitchFamily="2" charset="-127"/>
              </a:endParaRPr>
            </a:p>
          </p:txBody>
        </p:sp>
        <p:sp>
          <p:nvSpPr>
            <p:cNvPr id="61" name="Rectangle 13">
              <a:extLst>
                <a:ext uri="{FF2B5EF4-FFF2-40B4-BE49-F238E27FC236}">
                  <a16:creationId xmlns="" xmlns:a16="http://schemas.microsoft.com/office/drawing/2014/main" id="{642BB995-5D11-4872-B2B7-509A518B3223}"/>
                </a:ext>
              </a:extLst>
            </p:cNvPr>
            <p:cNvSpPr/>
            <p:nvPr/>
          </p:nvSpPr>
          <p:spPr>
            <a:xfrm>
              <a:off x="3133353" y="1484784"/>
              <a:ext cx="2880320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latin typeface="한컴 고딕" panose="02000500000000000000" pitchFamily="2" charset="-127"/>
              </a:endParaRPr>
            </a:p>
          </p:txBody>
        </p:sp>
      </p:grpSp>
      <p:sp>
        <p:nvSpPr>
          <p:cNvPr id="40" name="TextBox 14">
            <a:extLst>
              <a:ext uri="{FF2B5EF4-FFF2-40B4-BE49-F238E27FC236}">
                <a16:creationId xmlns="" xmlns:a16="http://schemas.microsoft.com/office/drawing/2014/main" id="{03E5CF91-5439-4042-BEDF-35399859C33E}"/>
              </a:ext>
            </a:extLst>
          </p:cNvPr>
          <p:cNvSpPr txBox="1"/>
          <p:nvPr/>
        </p:nvSpPr>
        <p:spPr>
          <a:xfrm>
            <a:off x="4604068" y="2989040"/>
            <a:ext cx="28803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latin typeface="한컴 고딕" panose="02000500000000000000" pitchFamily="2" charset="-127"/>
              </a:rPr>
              <a:t>선정 이유</a:t>
            </a:r>
          </a:p>
        </p:txBody>
      </p:sp>
      <p:sp>
        <p:nvSpPr>
          <p:cNvPr id="41" name="TextBox 15">
            <a:extLst>
              <a:ext uri="{FF2B5EF4-FFF2-40B4-BE49-F238E27FC236}">
                <a16:creationId xmlns="" xmlns:a16="http://schemas.microsoft.com/office/drawing/2014/main" id="{E489DD73-4EF9-4464-AC38-50D8F1F3470F}"/>
              </a:ext>
            </a:extLst>
          </p:cNvPr>
          <p:cNvSpPr txBox="1"/>
          <p:nvPr/>
        </p:nvSpPr>
        <p:spPr>
          <a:xfrm>
            <a:off x="4965442" y="1596328"/>
            <a:ext cx="21575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atin typeface="한컴 고딕" panose="02000500000000000000" pitchFamily="2" charset="-127"/>
              </a:rPr>
              <a:t>프로젝트 주제</a:t>
            </a:r>
          </a:p>
        </p:txBody>
      </p:sp>
      <p:sp>
        <p:nvSpPr>
          <p:cNvPr id="42" name="TextBox 16">
            <a:extLst>
              <a:ext uri="{FF2B5EF4-FFF2-40B4-BE49-F238E27FC236}">
                <a16:creationId xmlns="" xmlns:a16="http://schemas.microsoft.com/office/drawing/2014/main" id="{808866B1-83C0-4948-8958-BF567EE55FAB}"/>
              </a:ext>
            </a:extLst>
          </p:cNvPr>
          <p:cNvSpPr txBox="1"/>
          <p:nvPr/>
        </p:nvSpPr>
        <p:spPr>
          <a:xfrm>
            <a:off x="4612851" y="2037211"/>
            <a:ext cx="28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70C0"/>
                </a:solidFill>
                <a:latin typeface="한컴 고딕" panose="02000500000000000000" pitchFamily="2" charset="-127"/>
              </a:rPr>
              <a:t>상비약 추천 프로그램</a:t>
            </a:r>
            <a:endParaRPr lang="en-US" altLang="ko-KR" sz="2000" b="1" dirty="0">
              <a:solidFill>
                <a:srgbClr val="0070C0"/>
              </a:solidFill>
              <a:latin typeface="한컴 고딕" panose="02000500000000000000" pitchFamily="2" charset="-127"/>
            </a:endParaRPr>
          </a:p>
        </p:txBody>
      </p:sp>
      <p:sp>
        <p:nvSpPr>
          <p:cNvPr id="43" name="TextBox 17">
            <a:extLst>
              <a:ext uri="{FF2B5EF4-FFF2-40B4-BE49-F238E27FC236}">
                <a16:creationId xmlns="" xmlns:a16="http://schemas.microsoft.com/office/drawing/2014/main" id="{5D788559-6D4D-40A3-BB64-9EECB302DD96}"/>
              </a:ext>
            </a:extLst>
          </p:cNvPr>
          <p:cNvSpPr txBox="1"/>
          <p:nvPr/>
        </p:nvSpPr>
        <p:spPr>
          <a:xfrm>
            <a:off x="4410543" y="3542321"/>
            <a:ext cx="3289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262626"/>
                </a:solidFill>
                <a:latin typeface="한컴 고딕" panose="02000500000000000000" pitchFamily="2" charset="-127"/>
              </a:rPr>
              <a:t>병원을 가기엔 시간이 없거나 부담이 되는 상황에서 약이 필요할 때 유용</a:t>
            </a:r>
            <a:r>
              <a:rPr lang="en-US" altLang="ko-KR" sz="1600" dirty="0">
                <a:solidFill>
                  <a:srgbClr val="262626"/>
                </a:solidFill>
                <a:latin typeface="한컴 고딕" panose="020005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262626"/>
                </a:solidFill>
                <a:latin typeface="한컴 고딕" panose="02000500000000000000" pitchFamily="2" charset="-127"/>
              </a:rPr>
              <a:t>기숙사나 자취 등의 이유로 상비약을 새로 구비해야 할 때 필요</a:t>
            </a:r>
            <a:r>
              <a:rPr lang="en-US" altLang="ko-KR" sz="1600" dirty="0">
                <a:solidFill>
                  <a:srgbClr val="262626"/>
                </a:solidFill>
                <a:latin typeface="한컴 고딕" panose="020005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262626"/>
                </a:solidFill>
                <a:latin typeface="한컴 고딕" panose="02000500000000000000" pitchFamily="2" charset="-127"/>
              </a:rPr>
              <a:t>정확한 약을 복용하고</a:t>
            </a:r>
            <a:r>
              <a:rPr lang="en-US" altLang="ko-KR" sz="1600" dirty="0">
                <a:solidFill>
                  <a:srgbClr val="262626"/>
                </a:solidFill>
                <a:latin typeface="한컴 고딕" panose="02000500000000000000" pitchFamily="2" charset="-127"/>
              </a:rPr>
              <a:t>, </a:t>
            </a:r>
            <a:r>
              <a:rPr lang="ko-KR" altLang="en-US" sz="1600" dirty="0">
                <a:solidFill>
                  <a:srgbClr val="262626"/>
                </a:solidFill>
                <a:latin typeface="한컴 고딕" panose="02000500000000000000" pitchFamily="2" charset="-127"/>
              </a:rPr>
              <a:t>부작용에 대비하기 위함</a:t>
            </a:r>
            <a:r>
              <a:rPr lang="en-US" altLang="ko-KR" sz="1600" dirty="0">
                <a:solidFill>
                  <a:srgbClr val="262626"/>
                </a:solidFill>
                <a:latin typeface="한컴 고딕" panose="020005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1600" dirty="0">
              <a:solidFill>
                <a:srgbClr val="262626"/>
              </a:solidFill>
              <a:latin typeface="한컴 고딕" panose="02000500000000000000" pitchFamily="2" charset="-127"/>
            </a:endParaRPr>
          </a:p>
        </p:txBody>
      </p:sp>
      <p:grpSp>
        <p:nvGrpSpPr>
          <p:cNvPr id="44" name="Group 18">
            <a:extLst>
              <a:ext uri="{FF2B5EF4-FFF2-40B4-BE49-F238E27FC236}">
                <a16:creationId xmlns="" xmlns:a16="http://schemas.microsoft.com/office/drawing/2014/main" id="{0C796039-59F1-4A29-9CAD-FD0679B4FD4A}"/>
              </a:ext>
            </a:extLst>
          </p:cNvPr>
          <p:cNvGrpSpPr/>
          <p:nvPr/>
        </p:nvGrpSpPr>
        <p:grpSpPr>
          <a:xfrm>
            <a:off x="1043346" y="1899388"/>
            <a:ext cx="3011638" cy="1030113"/>
            <a:chOff x="3131840" y="1484784"/>
            <a:chExt cx="2881833" cy="1152128"/>
          </a:xfrm>
        </p:grpSpPr>
        <p:sp>
          <p:nvSpPr>
            <p:cNvPr id="58" name="Rectangle 3">
              <a:extLst>
                <a:ext uri="{FF2B5EF4-FFF2-40B4-BE49-F238E27FC236}">
                  <a16:creationId xmlns="" xmlns:a16="http://schemas.microsoft.com/office/drawing/2014/main" id="{E598FDB2-96BC-4896-AAEA-8494C66D2D47}"/>
                </a:ext>
              </a:extLst>
            </p:cNvPr>
            <p:cNvSpPr/>
            <p:nvPr/>
          </p:nvSpPr>
          <p:spPr>
            <a:xfrm rot="5400000">
              <a:off x="3995936" y="620688"/>
              <a:ext cx="1152128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latin typeface="한컴 고딕" panose="02000500000000000000" pitchFamily="2" charset="-127"/>
              </a:endParaRPr>
            </a:p>
          </p:txBody>
        </p:sp>
        <p:sp>
          <p:nvSpPr>
            <p:cNvPr id="59" name="Rectangle 20">
              <a:extLst>
                <a:ext uri="{FF2B5EF4-FFF2-40B4-BE49-F238E27FC236}">
                  <a16:creationId xmlns="" xmlns:a16="http://schemas.microsoft.com/office/drawing/2014/main" id="{DD09A5A7-3513-45CB-9649-DBEBD6F39005}"/>
                </a:ext>
              </a:extLst>
            </p:cNvPr>
            <p:cNvSpPr/>
            <p:nvPr/>
          </p:nvSpPr>
          <p:spPr>
            <a:xfrm>
              <a:off x="3133353" y="1484784"/>
              <a:ext cx="288032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latin typeface="한컴 고딕" panose="02000500000000000000" pitchFamily="2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8F73BF3A-95FD-4758-8E5E-463644D4B6D4}"/>
              </a:ext>
            </a:extLst>
          </p:cNvPr>
          <p:cNvGrpSpPr/>
          <p:nvPr/>
        </p:nvGrpSpPr>
        <p:grpSpPr>
          <a:xfrm>
            <a:off x="1261525" y="1906952"/>
            <a:ext cx="2575283" cy="769286"/>
            <a:chOff x="1372495" y="2153677"/>
            <a:chExt cx="2575283" cy="769286"/>
          </a:xfrm>
        </p:grpSpPr>
        <p:sp>
          <p:nvSpPr>
            <p:cNvPr id="56" name="TextBox 22">
              <a:extLst>
                <a:ext uri="{FF2B5EF4-FFF2-40B4-BE49-F238E27FC236}">
                  <a16:creationId xmlns="" xmlns:a16="http://schemas.microsoft.com/office/drawing/2014/main" id="{64A23BAC-9521-464A-9096-DE09726B2CDA}"/>
                </a:ext>
              </a:extLst>
            </p:cNvPr>
            <p:cNvSpPr txBox="1"/>
            <p:nvPr/>
          </p:nvSpPr>
          <p:spPr>
            <a:xfrm>
              <a:off x="1372495" y="2153677"/>
              <a:ext cx="257528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rgbClr val="262626"/>
                  </a:solidFill>
                  <a:latin typeface="한컴 고딕" panose="02000500000000000000" pitchFamily="2" charset="-127"/>
                </a:rPr>
                <a:t>사전 학습</a:t>
              </a:r>
            </a:p>
          </p:txBody>
        </p:sp>
        <p:sp>
          <p:nvSpPr>
            <p:cNvPr id="57" name="TextBox 23">
              <a:extLst>
                <a:ext uri="{FF2B5EF4-FFF2-40B4-BE49-F238E27FC236}">
                  <a16:creationId xmlns="" xmlns:a16="http://schemas.microsoft.com/office/drawing/2014/main" id="{A6EE54BB-8D73-426F-84C9-8EEEA55D8A09}"/>
                </a:ext>
              </a:extLst>
            </p:cNvPr>
            <p:cNvSpPr txBox="1"/>
            <p:nvPr/>
          </p:nvSpPr>
          <p:spPr>
            <a:xfrm>
              <a:off x="1379763" y="2461298"/>
              <a:ext cx="256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한컴 고딕" panose="02000500000000000000" pitchFamily="2" charset="-127"/>
                </a:rPr>
                <a:t>파이썬 기초 코딩</a:t>
              </a:r>
              <a:r>
                <a:rPr lang="en-US" altLang="ko-KR" sz="1200" dirty="0">
                  <a:solidFill>
                    <a:schemeClr val="bg1"/>
                  </a:solidFill>
                  <a:latin typeface="한컴 고딕" panose="02000500000000000000" pitchFamily="2" charset="-127"/>
                </a:rPr>
                <a:t>, </a:t>
              </a: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한컴 고딕" panose="02000500000000000000" pitchFamily="2" charset="-127"/>
                </a:rPr>
                <a:t>기본 약학 지식</a:t>
              </a:r>
              <a:endParaRPr lang="en-US" altLang="ko-KR" sz="1200" dirty="0">
                <a:solidFill>
                  <a:schemeClr val="bg1"/>
                </a:solidFill>
                <a:latin typeface="한컴 고딕" panose="02000500000000000000" pitchFamily="2" charset="-127"/>
              </a:endParaRPr>
            </a:p>
          </p:txBody>
        </p:sp>
      </p:grpSp>
      <p:grpSp>
        <p:nvGrpSpPr>
          <p:cNvPr id="46" name="Group 24">
            <a:extLst>
              <a:ext uri="{FF2B5EF4-FFF2-40B4-BE49-F238E27FC236}">
                <a16:creationId xmlns="" xmlns:a16="http://schemas.microsoft.com/office/drawing/2014/main" id="{18E64B07-23B9-4580-862B-88C8E0D3B857}"/>
              </a:ext>
            </a:extLst>
          </p:cNvPr>
          <p:cNvGrpSpPr/>
          <p:nvPr/>
        </p:nvGrpSpPr>
        <p:grpSpPr>
          <a:xfrm>
            <a:off x="8044148" y="1906953"/>
            <a:ext cx="3021374" cy="1030113"/>
            <a:chOff x="3122700" y="1484784"/>
            <a:chExt cx="2891151" cy="1152128"/>
          </a:xfrm>
        </p:grpSpPr>
        <p:sp>
          <p:nvSpPr>
            <p:cNvPr id="54" name="Rectangle 3">
              <a:extLst>
                <a:ext uri="{FF2B5EF4-FFF2-40B4-BE49-F238E27FC236}">
                  <a16:creationId xmlns="" xmlns:a16="http://schemas.microsoft.com/office/drawing/2014/main" id="{10E83B2C-5E00-4816-862C-B72370CD566F}"/>
                </a:ext>
              </a:extLst>
            </p:cNvPr>
            <p:cNvSpPr/>
            <p:nvPr/>
          </p:nvSpPr>
          <p:spPr>
            <a:xfrm rot="5400000">
              <a:off x="3995936" y="620688"/>
              <a:ext cx="1152128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latin typeface="한컴 고딕" panose="02000500000000000000" pitchFamily="2" charset="-127"/>
              </a:endParaRPr>
            </a:p>
          </p:txBody>
        </p:sp>
        <p:sp>
          <p:nvSpPr>
            <p:cNvPr id="55" name="Rectangle 26">
              <a:extLst>
                <a:ext uri="{FF2B5EF4-FFF2-40B4-BE49-F238E27FC236}">
                  <a16:creationId xmlns="" xmlns:a16="http://schemas.microsoft.com/office/drawing/2014/main" id="{62640FCF-8352-4C78-A3A1-F69A90CF5725}"/>
                </a:ext>
              </a:extLst>
            </p:cNvPr>
            <p:cNvSpPr/>
            <p:nvPr/>
          </p:nvSpPr>
          <p:spPr>
            <a:xfrm>
              <a:off x="3122700" y="1484784"/>
              <a:ext cx="2891151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latin typeface="한컴 고딕" panose="02000500000000000000" pitchFamily="2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CC248807-ADA8-4AA2-A8C6-860B0B609269}"/>
              </a:ext>
            </a:extLst>
          </p:cNvPr>
          <p:cNvGrpSpPr/>
          <p:nvPr/>
        </p:nvGrpSpPr>
        <p:grpSpPr>
          <a:xfrm>
            <a:off x="8267194" y="1926698"/>
            <a:ext cx="2575283" cy="660928"/>
            <a:chOff x="9230402" y="2173422"/>
            <a:chExt cx="2575283" cy="660928"/>
          </a:xfrm>
        </p:grpSpPr>
        <p:sp>
          <p:nvSpPr>
            <p:cNvPr id="52" name="TextBox 28">
              <a:extLst>
                <a:ext uri="{FF2B5EF4-FFF2-40B4-BE49-F238E27FC236}">
                  <a16:creationId xmlns="" xmlns:a16="http://schemas.microsoft.com/office/drawing/2014/main" id="{86E891BF-8479-415E-8DE9-200EF3C7C760}"/>
                </a:ext>
              </a:extLst>
            </p:cNvPr>
            <p:cNvSpPr txBox="1"/>
            <p:nvPr/>
          </p:nvSpPr>
          <p:spPr>
            <a:xfrm>
              <a:off x="9230402" y="2173422"/>
              <a:ext cx="257528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rgbClr val="262626"/>
                  </a:solidFill>
                  <a:latin typeface="한컴 고딕" panose="02000500000000000000" pitchFamily="2" charset="-127"/>
                </a:rPr>
                <a:t>준비 사항</a:t>
              </a:r>
            </a:p>
          </p:txBody>
        </p:sp>
        <p:sp>
          <p:nvSpPr>
            <p:cNvPr id="53" name="TextBox 29">
              <a:extLst>
                <a:ext uri="{FF2B5EF4-FFF2-40B4-BE49-F238E27FC236}">
                  <a16:creationId xmlns="" xmlns:a16="http://schemas.microsoft.com/office/drawing/2014/main" id="{CC3E57EB-833E-4ED9-B15A-1470915E6358}"/>
                </a:ext>
              </a:extLst>
            </p:cNvPr>
            <p:cNvSpPr txBox="1"/>
            <p:nvPr/>
          </p:nvSpPr>
          <p:spPr>
            <a:xfrm>
              <a:off x="9237670" y="2557351"/>
              <a:ext cx="2567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한컴 고딕" panose="02000500000000000000" pitchFamily="2" charset="-127"/>
                </a:rPr>
                <a:t>파이썬 </a:t>
              </a:r>
              <a:r>
                <a:rPr lang="en-US" altLang="ko-KR" sz="1200" dirty="0">
                  <a:solidFill>
                    <a:schemeClr val="bg1"/>
                  </a:solidFill>
                  <a:latin typeface="한컴 고딕" panose="02000500000000000000" pitchFamily="2" charset="-127"/>
                </a:rPr>
                <a:t>3.11, </a:t>
              </a:r>
              <a:r>
                <a:rPr lang="ko-KR" altLang="en-US" sz="1200" dirty="0">
                  <a:solidFill>
                    <a:schemeClr val="bg1"/>
                  </a:solidFill>
                  <a:latin typeface="한컴 고딕" panose="02000500000000000000" pitchFamily="2" charset="-127"/>
                </a:rPr>
                <a:t>노트북 </a:t>
              </a:r>
              <a:r>
                <a:rPr lang="en-US" altLang="ko-KR" sz="1200" dirty="0">
                  <a:solidFill>
                    <a:schemeClr val="bg1"/>
                  </a:solidFill>
                  <a:latin typeface="한컴 고딕" panose="02000500000000000000" pitchFamily="2" charset="-127"/>
                </a:rPr>
                <a:t>1</a:t>
              </a:r>
              <a:r>
                <a:rPr lang="ko-KR" altLang="en-US" sz="1200" dirty="0">
                  <a:solidFill>
                    <a:schemeClr val="bg1"/>
                  </a:solidFill>
                  <a:latin typeface="한컴 고딕" panose="02000500000000000000" pitchFamily="2" charset="-127"/>
                </a:rPr>
                <a:t>대</a:t>
              </a:r>
              <a:endParaRPr lang="en-US" altLang="ko-KR" sz="1200" dirty="0">
                <a:solidFill>
                  <a:schemeClr val="bg1"/>
                </a:solidFill>
                <a:latin typeface="한컴 고딕" panose="02000500000000000000" pitchFamily="2" charset="-127"/>
              </a:endParaRPr>
            </a:p>
          </p:txBody>
        </p:sp>
      </p:grpSp>
      <p:sp>
        <p:nvSpPr>
          <p:cNvPr id="48" name="TextBox 30">
            <a:extLst>
              <a:ext uri="{FF2B5EF4-FFF2-40B4-BE49-F238E27FC236}">
                <a16:creationId xmlns="" xmlns:a16="http://schemas.microsoft.com/office/drawing/2014/main" id="{62CDC23B-8A44-4BB2-877F-2763E943D2EB}"/>
              </a:ext>
            </a:extLst>
          </p:cNvPr>
          <p:cNvSpPr txBox="1"/>
          <p:nvPr/>
        </p:nvSpPr>
        <p:spPr>
          <a:xfrm>
            <a:off x="1043346" y="3109955"/>
            <a:ext cx="30100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latin typeface="한컴 고딕" panose="02000500000000000000" pitchFamily="2" charset="-127"/>
              </a:rPr>
              <a:t>프로그램 사용 방법</a:t>
            </a:r>
          </a:p>
        </p:txBody>
      </p:sp>
      <p:sp>
        <p:nvSpPr>
          <p:cNvPr id="49" name="TextBox 31">
            <a:extLst>
              <a:ext uri="{FF2B5EF4-FFF2-40B4-BE49-F238E27FC236}">
                <a16:creationId xmlns="" xmlns:a16="http://schemas.microsoft.com/office/drawing/2014/main" id="{42885C66-B113-42B9-8CDF-BA791FFA8753}"/>
              </a:ext>
            </a:extLst>
          </p:cNvPr>
          <p:cNvSpPr txBox="1"/>
          <p:nvPr/>
        </p:nvSpPr>
        <p:spPr>
          <a:xfrm>
            <a:off x="872652" y="3638451"/>
            <a:ext cx="33665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병원에 갈 시간이 없을 경우를 대비해 약국에서 살 수 있는 상비약에 대한 정보를 알려준다</a:t>
            </a:r>
            <a:r>
              <a:rPr lang="en-US" altLang="ko-KR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.(</a:t>
            </a:r>
            <a:r>
              <a:rPr lang="ko-KR" altLang="en-US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설명</a:t>
            </a:r>
            <a:r>
              <a:rPr lang="en-US" altLang="ko-KR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환자의 상태를 입력할 때 증상에 따른 상비약을 추천 해 준다</a:t>
            </a:r>
            <a:r>
              <a:rPr lang="en-US" altLang="ko-KR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.(</a:t>
            </a:r>
            <a:r>
              <a:rPr lang="ko-KR" altLang="en-US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기능</a:t>
            </a:r>
            <a:r>
              <a:rPr lang="en-US" altLang="ko-KR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출력된 약의 부작용</a:t>
            </a:r>
            <a:r>
              <a:rPr lang="en-US" altLang="ko-KR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, </a:t>
            </a:r>
            <a:r>
              <a:rPr lang="ko-KR" altLang="en-US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주의 사항에 대해 알려줌으로써 상비약에 대한 주의점을 알려준다</a:t>
            </a:r>
            <a:r>
              <a:rPr lang="en-US" altLang="ko-KR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. (</a:t>
            </a:r>
            <a:r>
              <a:rPr lang="ko-KR" altLang="en-US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기능</a:t>
            </a:r>
            <a:r>
              <a:rPr lang="en-US" altLang="ko-KR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상비약에 대한 정보를 </a:t>
            </a:r>
            <a:r>
              <a:rPr lang="ko-KR" altLang="en-US" sz="1400" dirty="0" err="1">
                <a:solidFill>
                  <a:srgbClr val="262626"/>
                </a:solidFill>
                <a:latin typeface="한컴 고딕" panose="02000500000000000000" pitchFamily="2" charset="-127"/>
              </a:rPr>
              <a:t>얻어감으로써</a:t>
            </a:r>
            <a:r>
              <a:rPr lang="ko-KR" altLang="en-US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 병원 가지 못하는 때를 대비해 치료할 수 있게 </a:t>
            </a:r>
            <a:r>
              <a:rPr lang="ko-KR" altLang="en-US" sz="1400" dirty="0" err="1">
                <a:solidFill>
                  <a:srgbClr val="262626"/>
                </a:solidFill>
                <a:latin typeface="한컴 고딕" panose="02000500000000000000" pitchFamily="2" charset="-127"/>
              </a:rPr>
              <a:t>도와줌</a:t>
            </a:r>
            <a:r>
              <a:rPr lang="en-US" altLang="ko-KR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(</a:t>
            </a:r>
            <a:r>
              <a:rPr lang="ko-KR" altLang="en-US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결과</a:t>
            </a:r>
            <a:r>
              <a:rPr lang="en-US" altLang="ko-KR" sz="1400" dirty="0">
                <a:solidFill>
                  <a:srgbClr val="262626"/>
                </a:solidFill>
                <a:latin typeface="한컴 고딕" panose="02000500000000000000" pitchFamily="2" charset="-127"/>
              </a:rPr>
              <a:t>)</a:t>
            </a:r>
          </a:p>
        </p:txBody>
      </p:sp>
      <p:sp>
        <p:nvSpPr>
          <p:cNvPr id="50" name="TextBox 32">
            <a:extLst>
              <a:ext uri="{FF2B5EF4-FFF2-40B4-BE49-F238E27FC236}">
                <a16:creationId xmlns="" xmlns:a16="http://schemas.microsoft.com/office/drawing/2014/main" id="{85E9C6D7-2B0D-4F99-B647-15F4D6915E8D}"/>
              </a:ext>
            </a:extLst>
          </p:cNvPr>
          <p:cNvSpPr txBox="1"/>
          <p:nvPr/>
        </p:nvSpPr>
        <p:spPr>
          <a:xfrm>
            <a:off x="8148331" y="3126081"/>
            <a:ext cx="27923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latin typeface="한컴 고딕" panose="02000500000000000000" pitchFamily="2" charset="-127"/>
              </a:rPr>
              <a:t>대략적인 알고리즘</a:t>
            </a:r>
          </a:p>
        </p:txBody>
      </p:sp>
      <p:sp>
        <p:nvSpPr>
          <p:cNvPr id="51" name="TextBox 33">
            <a:extLst>
              <a:ext uri="{FF2B5EF4-FFF2-40B4-BE49-F238E27FC236}">
                <a16:creationId xmlns="" xmlns:a16="http://schemas.microsoft.com/office/drawing/2014/main" id="{BD799196-E090-4193-A639-7F18FCB2D469}"/>
              </a:ext>
            </a:extLst>
          </p:cNvPr>
          <p:cNvSpPr txBox="1"/>
          <p:nvPr/>
        </p:nvSpPr>
        <p:spPr>
          <a:xfrm>
            <a:off x="7959539" y="3615572"/>
            <a:ext cx="33665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ko-KR" altLang="en-US" sz="1500" dirty="0">
                <a:solidFill>
                  <a:srgbClr val="262626"/>
                </a:solidFill>
                <a:latin typeface="한컴 고딕" panose="02000500000000000000" pitchFamily="2" charset="-127"/>
              </a:rPr>
              <a:t>환자 상태에 따른 상비약의 내용을 구분해둔다</a:t>
            </a:r>
            <a:r>
              <a:rPr lang="en-US" altLang="ko-KR" sz="1500" dirty="0">
                <a:solidFill>
                  <a:srgbClr val="262626"/>
                </a:solidFill>
                <a:latin typeface="한컴 고딕" panose="02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500" dirty="0">
                <a:solidFill>
                  <a:srgbClr val="262626"/>
                </a:solidFill>
                <a:latin typeface="한컴 고딕" panose="02000500000000000000" pitchFamily="2" charset="-127"/>
              </a:rPr>
              <a:t>약에 관련된 성분을 저장해둔다</a:t>
            </a:r>
            <a:r>
              <a:rPr lang="en-US" altLang="ko-KR" sz="1500" dirty="0">
                <a:solidFill>
                  <a:srgbClr val="262626"/>
                </a:solidFill>
                <a:latin typeface="한컴 고딕" panose="02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500" dirty="0" err="1">
                <a:solidFill>
                  <a:srgbClr val="262626"/>
                </a:solidFill>
                <a:latin typeface="한컴 고딕" panose="02000500000000000000" pitchFamily="2" charset="-127"/>
              </a:rPr>
              <a:t>입력받은</a:t>
            </a:r>
            <a:r>
              <a:rPr lang="ko-KR" altLang="en-US" sz="1500" dirty="0">
                <a:solidFill>
                  <a:srgbClr val="262626"/>
                </a:solidFill>
                <a:latin typeface="한컴 고딕" panose="02000500000000000000" pitchFamily="2" charset="-127"/>
              </a:rPr>
              <a:t> 값에 따라 약을 추천해주거나 관련내용을 알려준다</a:t>
            </a:r>
            <a:r>
              <a:rPr lang="en-US" altLang="ko-KR" sz="1500" dirty="0">
                <a:solidFill>
                  <a:srgbClr val="262626"/>
                </a:solidFill>
                <a:latin typeface="한컴 고딕" panose="02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500" dirty="0" err="1">
                <a:solidFill>
                  <a:srgbClr val="262626"/>
                </a:solidFill>
                <a:latin typeface="한컴 고딕" panose="02000500000000000000" pitchFamily="2" charset="-127"/>
              </a:rPr>
              <a:t>Pandas,Dictionary,DataFrame</a:t>
            </a:r>
            <a:r>
              <a:rPr lang="en-US" altLang="ko-KR" sz="1500" dirty="0">
                <a:solidFill>
                  <a:srgbClr val="262626"/>
                </a:solidFill>
                <a:latin typeface="한컴 고딕" panose="02000500000000000000" pitchFamily="2" charset="-127"/>
              </a:rPr>
              <a:t>,  </a:t>
            </a:r>
            <a:r>
              <a:rPr lang="en-US" altLang="ko-KR" sz="1500" dirty="0" err="1">
                <a:solidFill>
                  <a:srgbClr val="262626"/>
                </a:solidFill>
                <a:latin typeface="한컴 고딕" panose="02000500000000000000" pitchFamily="2" charset="-127"/>
              </a:rPr>
              <a:t>random,tkinter</a:t>
            </a:r>
            <a:r>
              <a:rPr lang="ko-KR" altLang="en-US" sz="1500" dirty="0">
                <a:solidFill>
                  <a:srgbClr val="262626"/>
                </a:solidFill>
                <a:latin typeface="한컴 고딕" panose="02000500000000000000" pitchFamily="2" charset="-127"/>
              </a:rPr>
              <a:t>을 이용하여 구성</a:t>
            </a:r>
            <a:r>
              <a:rPr lang="en-US" altLang="ko-KR" sz="1500" dirty="0">
                <a:solidFill>
                  <a:srgbClr val="262626"/>
                </a:solidFill>
                <a:latin typeface="한컴 고딕" panose="020005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1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/>
              <a:t>2. </a:t>
            </a:r>
            <a:r>
              <a:rPr lang="ko-KR" altLang="en-US" b="1" dirty="0"/>
              <a:t>본론 </a:t>
            </a:r>
            <a:r>
              <a:rPr lang="en-US" altLang="ko-KR" b="1" dirty="0"/>
              <a:t>– </a:t>
            </a:r>
            <a:r>
              <a:rPr lang="ko-KR" altLang="en-US" b="1" dirty="0"/>
              <a:t>상비약 추천 프로그램</a:t>
            </a:r>
            <a:endParaRPr 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616861" y="1523512"/>
            <a:ext cx="7199784" cy="82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40000"/>
              </a:lnSpc>
            </a:pPr>
            <a:r>
              <a:rPr lang="ko-KR" altLang="en-US" kern="0" spc="-100" dirty="0">
                <a:solidFill>
                  <a:srgbClr val="000000"/>
                </a:solidFill>
                <a:latin typeface="한양신명조"/>
                <a:ea typeface="한양신명조"/>
              </a:rPr>
              <a:t>사용자가 병의 증상을 입력하면 그에 맞는 약을 추천해주는 프로그램이다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  <a:ea typeface="한양신명조"/>
              </a:rPr>
              <a:t>.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  <a:ea typeface="한양신명조"/>
              </a:rPr>
              <a:t> 약에 대한 성분과 복용방법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  <a:ea typeface="한양신명조"/>
              </a:rPr>
              <a:t>, </a:t>
            </a:r>
            <a:r>
              <a:rPr lang="ko-KR" altLang="en-US" kern="0" spc="-100" dirty="0">
                <a:solidFill>
                  <a:srgbClr val="000000"/>
                </a:solidFill>
                <a:latin typeface="한양신명조"/>
                <a:ea typeface="한양신명조"/>
              </a:rPr>
              <a:t>부작용 등의 정보도 제공한다</a:t>
            </a:r>
            <a:r>
              <a:rPr lang="en-US" altLang="ko-KR" kern="0" spc="-100" dirty="0">
                <a:solidFill>
                  <a:srgbClr val="000000"/>
                </a:solidFill>
                <a:latin typeface="한양신명조"/>
                <a:ea typeface="한양신명조"/>
              </a:rPr>
              <a:t>.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8783"/>
              </p:ext>
            </p:extLst>
          </p:nvPr>
        </p:nvGraphicFramePr>
        <p:xfrm>
          <a:off x="2343788" y="2921074"/>
          <a:ext cx="3227612" cy="3434720"/>
        </p:xfrm>
        <a:graphic>
          <a:graphicData uri="http://schemas.openxmlformats.org/drawingml/2006/table">
            <a:tbl>
              <a:tblPr/>
              <a:tblGrid>
                <a:gridCol w="1613806">
                  <a:extLst>
                    <a:ext uri="{9D8B030D-6E8A-4147-A177-3AD203B41FA5}">
                      <a16:colId xmlns="" xmlns:a16="http://schemas.microsoft.com/office/drawing/2014/main" val="569442014"/>
                    </a:ext>
                  </a:extLst>
                </a:gridCol>
                <a:gridCol w="1613806">
                  <a:extLst>
                    <a:ext uri="{9D8B030D-6E8A-4147-A177-3AD203B41FA5}">
                      <a16:colId xmlns="" xmlns:a16="http://schemas.microsoft.com/office/drawing/2014/main" val="427450582"/>
                    </a:ext>
                  </a:extLst>
                </a:gridCol>
              </a:tblGrid>
              <a:tr h="168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1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사용자</a:t>
                      </a:r>
                      <a:endParaRPr lang="ko-KR" altLang="en-US" sz="16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1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추천 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5559316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1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두통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아스피린</a:t>
                      </a:r>
                      <a:endParaRPr lang="ko-KR" altLang="en-US" sz="16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10452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1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복통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베아제정</a:t>
                      </a:r>
                      <a:endParaRPr lang="ko-KR" altLang="en-US" sz="16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47883197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1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감기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10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판콜에스</a:t>
                      </a:r>
                      <a:endParaRPr lang="ko-KR" altLang="en-US" sz="16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0887257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10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구내염</a:t>
                      </a:r>
                      <a:endParaRPr lang="ko-KR" altLang="en-US" sz="16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알보칠</a:t>
                      </a:r>
                      <a:endParaRPr lang="ko-KR" altLang="en-US" sz="16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12765084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1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소화불량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메부라틴정</a:t>
                      </a:r>
                      <a:endParaRPr lang="ko-KR" altLang="en-US" sz="16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43654489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1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생리통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탁센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레이디</a:t>
                      </a:r>
                      <a:endParaRPr lang="ko-KR" altLang="en-US" sz="16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9563857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1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안구 건조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리안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점안액</a:t>
                      </a:r>
                      <a:endParaRPr lang="ko-KR" altLang="en-US" sz="16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3058821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1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화상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미보연고</a:t>
                      </a:r>
                      <a:endParaRPr lang="ko-KR" altLang="en-US" sz="16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451956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1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피로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10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구론산</a:t>
                      </a:r>
                      <a:endParaRPr lang="ko-KR" altLang="en-US" sz="16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892742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19F0E83-0D3E-10C4-613D-D115A584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949" y="1063756"/>
            <a:ext cx="3245882" cy="56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7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/>
              <a:t>2. </a:t>
            </a:r>
            <a:r>
              <a:rPr lang="ko-KR" altLang="en-US" b="1" dirty="0"/>
              <a:t>본론 </a:t>
            </a:r>
            <a:r>
              <a:rPr lang="en-US" altLang="ko-KR" b="1" dirty="0"/>
              <a:t>– </a:t>
            </a:r>
            <a:r>
              <a:rPr lang="ko-KR" altLang="en-US" b="1" dirty="0"/>
              <a:t>상비약 추천 프로그램</a:t>
            </a:r>
            <a:endParaRPr 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23529" y="151238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class Medicine:</a:t>
            </a:r>
          </a:p>
          <a:p>
            <a:r>
              <a:rPr lang="en-US" altLang="ko-KR" sz="1600" dirty="0"/>
              <a:t>    def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name, symptoms, instructions, effects, </a:t>
            </a:r>
            <a:r>
              <a:rPr lang="en-US" altLang="ko-KR" sz="1600" dirty="0" err="1"/>
              <a:t>side_effects</a:t>
            </a:r>
            <a:r>
              <a:rPr lang="en-US" altLang="ko-KR" sz="1600" dirty="0"/>
              <a:t>, ingredients, </a:t>
            </a:r>
            <a:r>
              <a:rPr lang="en-US" altLang="ko-KR" sz="1600" dirty="0" err="1"/>
              <a:t>image_path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    self.name = name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self.symptoms</a:t>
            </a:r>
            <a:r>
              <a:rPr lang="en-US" altLang="ko-KR" sz="1600" dirty="0"/>
              <a:t> = symptoms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self.instructions</a:t>
            </a:r>
            <a:r>
              <a:rPr lang="en-US" altLang="ko-KR" sz="1600" dirty="0"/>
              <a:t> = instructions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self.effects</a:t>
            </a:r>
            <a:r>
              <a:rPr lang="en-US" altLang="ko-KR" sz="1600" dirty="0"/>
              <a:t> = effects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self.side_effects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side_effects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self.ingredients</a:t>
            </a:r>
            <a:r>
              <a:rPr lang="en-US" altLang="ko-KR" sz="1600" dirty="0"/>
              <a:t> = ingredients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self.image_path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image_path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6110127" y="1512380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def </a:t>
            </a:r>
            <a:r>
              <a:rPr lang="en-US" altLang="ko-KR" sz="1600" dirty="0" err="1"/>
              <a:t>load_medicine_db</a:t>
            </a:r>
            <a:r>
              <a:rPr lang="en-US" altLang="ko-KR" sz="1600" dirty="0"/>
              <a:t>(filename):</a:t>
            </a:r>
          </a:p>
          <a:p>
            <a:r>
              <a:rPr lang="en-US" altLang="ko-KR" sz="1600" dirty="0"/>
              <a:t>    global </a:t>
            </a:r>
            <a:r>
              <a:rPr lang="en-US" altLang="ko-KR" sz="1600" dirty="0" err="1"/>
              <a:t>medicine_db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all_symptoms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medicine_db</a:t>
            </a:r>
            <a:r>
              <a:rPr lang="en-US" altLang="ko-KR" sz="1600" dirty="0"/>
              <a:t> = []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all_symptoms</a:t>
            </a:r>
            <a:r>
              <a:rPr lang="en-US" altLang="ko-KR" sz="1600" dirty="0"/>
              <a:t> = set()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pd.read_csv</a:t>
            </a:r>
            <a:r>
              <a:rPr lang="en-US" altLang="ko-KR" sz="1600" dirty="0"/>
              <a:t>(filename)</a:t>
            </a:r>
          </a:p>
          <a:p>
            <a:r>
              <a:rPr lang="en-US" altLang="ko-KR" sz="1600" dirty="0"/>
              <a:t>    for _, row in </a:t>
            </a:r>
            <a:r>
              <a:rPr lang="en-US" altLang="ko-KR" sz="1600" dirty="0" err="1"/>
              <a:t>df.iterrows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symptoms_list</a:t>
            </a:r>
            <a:r>
              <a:rPr lang="en-US" altLang="ko-KR" sz="1600" dirty="0"/>
              <a:t> = row['symptoms'].split(';')</a:t>
            </a:r>
          </a:p>
          <a:p>
            <a:r>
              <a:rPr lang="en-US" altLang="ko-KR" sz="1600" dirty="0"/>
              <a:t>        medicine = Medicine(</a:t>
            </a:r>
          </a:p>
          <a:p>
            <a:r>
              <a:rPr lang="en-US" altLang="ko-KR" sz="1600" dirty="0"/>
              <a:t>            row['name'],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symptoms_list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           row['instructions'],</a:t>
            </a:r>
          </a:p>
          <a:p>
            <a:r>
              <a:rPr lang="en-US" altLang="ko-KR" sz="1600" dirty="0"/>
              <a:t>            row['effects'].split(';'),</a:t>
            </a:r>
          </a:p>
          <a:p>
            <a:r>
              <a:rPr lang="en-US" altLang="ko-KR" sz="1600" dirty="0"/>
              <a:t>            row['</a:t>
            </a:r>
            <a:r>
              <a:rPr lang="en-US" altLang="ko-KR" sz="1600" dirty="0" err="1"/>
              <a:t>side_effects</a:t>
            </a:r>
            <a:r>
              <a:rPr lang="en-US" altLang="ko-KR" sz="1600" dirty="0"/>
              <a:t>'].split(';'),</a:t>
            </a:r>
          </a:p>
          <a:p>
            <a:r>
              <a:rPr lang="en-US" altLang="ko-KR" sz="1600" dirty="0"/>
              <a:t>            row['ingredients'].split(';'),</a:t>
            </a:r>
          </a:p>
          <a:p>
            <a:r>
              <a:rPr lang="en-US" altLang="ko-KR" sz="1600" dirty="0"/>
              <a:t>            row['</a:t>
            </a:r>
            <a:r>
              <a:rPr lang="en-US" altLang="ko-KR" sz="1600" dirty="0" err="1"/>
              <a:t>image_path</a:t>
            </a:r>
            <a:r>
              <a:rPr lang="en-US" altLang="ko-KR" sz="1600" dirty="0"/>
              <a:t>']</a:t>
            </a:r>
          </a:p>
          <a:p>
            <a:r>
              <a:rPr lang="en-US" altLang="ko-KR" sz="1600" dirty="0"/>
              <a:t>        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medicine_db.append</a:t>
            </a:r>
            <a:r>
              <a:rPr lang="en-US" altLang="ko-KR" sz="1600" dirty="0"/>
              <a:t>(medicine)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all_symptoms.update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symptoms_list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status_label.config</a:t>
            </a:r>
            <a:r>
              <a:rPr lang="en-US" altLang="ko-KR" sz="1600" dirty="0"/>
              <a:t>(text="</a:t>
            </a:r>
            <a:r>
              <a:rPr lang="ko-KR" altLang="en-US" sz="1600" dirty="0"/>
              <a:t>데이터베이스 로드 성공</a:t>
            </a:r>
            <a:r>
              <a:rPr lang="en-US" altLang="ko-KR" sz="1600" dirty="0"/>
              <a:t>")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827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/>
              <a:t>2. </a:t>
            </a:r>
            <a:r>
              <a:rPr lang="ko-KR" altLang="en-US" b="1" dirty="0"/>
              <a:t>본론 </a:t>
            </a:r>
            <a:r>
              <a:rPr lang="en-US" altLang="ko-KR" b="1" dirty="0"/>
              <a:t>– </a:t>
            </a:r>
            <a:r>
              <a:rPr lang="ko-KR" altLang="en-US" b="1" dirty="0"/>
              <a:t>상비약 추천 프로그램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6A68985-6C2E-C917-9337-84B887897121}"/>
              </a:ext>
            </a:extLst>
          </p:cNvPr>
          <p:cNvSpPr txBox="1"/>
          <p:nvPr/>
        </p:nvSpPr>
        <p:spPr>
          <a:xfrm>
            <a:off x="225677" y="165331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def </a:t>
            </a:r>
            <a:r>
              <a:rPr lang="en-US" altLang="ko-KR" sz="1600" dirty="0" err="1"/>
              <a:t>recommend_medicine_by_symptom</a:t>
            </a:r>
            <a:r>
              <a:rPr lang="en-US" altLang="ko-KR" sz="1600" dirty="0"/>
              <a:t>(symptom):</a:t>
            </a:r>
          </a:p>
          <a:p>
            <a:r>
              <a:rPr lang="en-US" altLang="ko-KR" sz="1600" dirty="0"/>
              <a:t>    recommendations = [med for med in </a:t>
            </a:r>
            <a:r>
              <a:rPr lang="en-US" altLang="ko-KR" sz="1600" dirty="0" err="1"/>
              <a:t>medicine_db</a:t>
            </a:r>
            <a:r>
              <a:rPr lang="en-US" altLang="ko-KR" sz="1600" dirty="0"/>
              <a:t> if symptom in </a:t>
            </a:r>
            <a:r>
              <a:rPr lang="en-US" altLang="ko-KR" sz="1600" dirty="0" err="1"/>
              <a:t>med.symptoms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if recommendations: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selected_medicine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(recommendations)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5284385-85B6-3F1B-F1BE-55253779A2A3}"/>
              </a:ext>
            </a:extLst>
          </p:cNvPr>
          <p:cNvSpPr txBox="1"/>
          <p:nvPr/>
        </p:nvSpPr>
        <p:spPr>
          <a:xfrm>
            <a:off x="6223820" y="1653314"/>
            <a:ext cx="58206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def </a:t>
            </a:r>
            <a:r>
              <a:rPr lang="en-US" altLang="ko-KR" sz="1600" dirty="0" err="1"/>
              <a:t>keyword_selection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keyword_window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tk.Toplevel</a:t>
            </a:r>
            <a:r>
              <a:rPr lang="en-US" altLang="ko-KR" sz="1600" dirty="0"/>
              <a:t>(root)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keyword_window.title</a:t>
            </a:r>
            <a:r>
              <a:rPr lang="en-US" altLang="ko-KR" sz="1600" dirty="0"/>
              <a:t>("</a:t>
            </a:r>
            <a:r>
              <a:rPr lang="ko-KR" altLang="en-US" sz="1600" dirty="0"/>
              <a:t>증상 선택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keyword_window.geometry</a:t>
            </a:r>
            <a:r>
              <a:rPr lang="en-US" altLang="ko-KR" sz="1600" dirty="0"/>
              <a:t>("700x700")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keyword_frame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ttk.Frame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keyword_window</a:t>
            </a:r>
            <a:r>
              <a:rPr lang="en-US" altLang="ko-KR" sz="1600" dirty="0"/>
              <a:t>, padding="10", style="</a:t>
            </a:r>
            <a:r>
              <a:rPr lang="en-US" altLang="ko-KR" sz="1600" dirty="0" err="1"/>
              <a:t>TFrame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keyword_frame.pack</a:t>
            </a:r>
            <a:r>
              <a:rPr lang="en-US" altLang="ko-KR" sz="1600" dirty="0"/>
              <a:t>(fill="both", expand=True)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keyword_label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ttk.Label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keyword_frame</a:t>
            </a:r>
            <a:r>
              <a:rPr lang="en-US" altLang="ko-KR" sz="1600" dirty="0"/>
              <a:t>, text="</a:t>
            </a:r>
            <a:r>
              <a:rPr lang="ko-KR" altLang="en-US" sz="1600" dirty="0"/>
              <a:t>현재 증상을 선택해주세요</a:t>
            </a:r>
            <a:r>
              <a:rPr lang="en-US" altLang="ko-KR" sz="1600" dirty="0"/>
              <a:t>:", font=</a:t>
            </a:r>
            <a:r>
              <a:rPr lang="en-US" altLang="ko-KR" sz="1600" dirty="0" err="1"/>
              <a:t>label_font</a:t>
            </a:r>
            <a:r>
              <a:rPr lang="en-US" altLang="ko-KR" sz="1600" dirty="0"/>
              <a:t>, style="</a:t>
            </a:r>
            <a:r>
              <a:rPr lang="en-US" altLang="ko-KR" sz="1600" dirty="0" err="1"/>
              <a:t>TLabel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keyword_label.pack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pady</a:t>
            </a:r>
            <a:r>
              <a:rPr lang="en-US" altLang="ko-KR" sz="1600" dirty="0"/>
              <a:t>=5)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canvas = </a:t>
            </a:r>
            <a:r>
              <a:rPr lang="en-US" altLang="ko-KR" sz="1600" dirty="0" err="1"/>
              <a:t>tk.Canvas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keyword_frame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="white", </a:t>
            </a:r>
            <a:r>
              <a:rPr lang="en-US" altLang="ko-KR" sz="1600" dirty="0" err="1"/>
              <a:t>borderwidth</a:t>
            </a:r>
            <a:r>
              <a:rPr lang="en-US" altLang="ko-KR" sz="1600" dirty="0"/>
              <a:t>=0)</a:t>
            </a:r>
          </a:p>
          <a:p>
            <a:r>
              <a:rPr lang="en-US" altLang="ko-KR" sz="1600" dirty="0"/>
              <a:t>    scrollbar = </a:t>
            </a:r>
            <a:r>
              <a:rPr lang="en-US" altLang="ko-KR" sz="1600" dirty="0" err="1"/>
              <a:t>ttk.Scrollbar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keyword_frame</a:t>
            </a:r>
            <a:r>
              <a:rPr lang="en-US" altLang="ko-KR" sz="1600" dirty="0"/>
              <a:t>, orient="vertical", command=</a:t>
            </a:r>
            <a:r>
              <a:rPr lang="en-US" altLang="ko-KR" sz="1600" dirty="0" err="1"/>
              <a:t>canvas.yview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scrollable_frame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ttk.Frame</a:t>
            </a:r>
            <a:r>
              <a:rPr lang="en-US" altLang="ko-KR" sz="1600" dirty="0"/>
              <a:t>(canvas, style="</a:t>
            </a:r>
            <a:r>
              <a:rPr lang="en-US" altLang="ko-KR" sz="1600" dirty="0" err="1"/>
              <a:t>TFrame</a:t>
            </a:r>
            <a:r>
              <a:rPr lang="en-US" altLang="ko-KR" sz="1600" dirty="0"/>
              <a:t>")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3521C0-B333-02E7-3614-24197D341F85}"/>
              </a:ext>
            </a:extLst>
          </p:cNvPr>
          <p:cNvSpPr txBox="1"/>
          <p:nvPr/>
        </p:nvSpPr>
        <p:spPr>
          <a:xfrm>
            <a:off x="225677" y="4547242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def </a:t>
            </a:r>
            <a:r>
              <a:rPr lang="en-US" altLang="ko-KR" sz="1600" dirty="0" err="1"/>
              <a:t>display_all_medicines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symptom_dict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defaultdict</a:t>
            </a:r>
            <a:r>
              <a:rPr lang="en-US" altLang="ko-KR" sz="1600" dirty="0"/>
              <a:t>(list)</a:t>
            </a:r>
          </a:p>
          <a:p>
            <a:r>
              <a:rPr lang="en-US" altLang="ko-KR" sz="1600" dirty="0"/>
              <a:t>    for med in </a:t>
            </a:r>
            <a:r>
              <a:rPr lang="en-US" altLang="ko-KR" sz="1600" dirty="0" err="1"/>
              <a:t>medicine_db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for symptom in </a:t>
            </a:r>
            <a:r>
              <a:rPr lang="en-US" altLang="ko-KR" sz="1600" dirty="0" err="1"/>
              <a:t>med.symptoms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symptom_dict</a:t>
            </a:r>
            <a:r>
              <a:rPr lang="en-US" altLang="ko-KR" sz="1600" dirty="0"/>
              <a:t>[symptom].append(med)</a:t>
            </a:r>
          </a:p>
        </p:txBody>
      </p:sp>
    </p:spTree>
    <p:extLst>
      <p:ext uri="{BB962C8B-B14F-4D97-AF65-F5344CB8AC3E}">
        <p14:creationId xmlns:p14="http://schemas.microsoft.com/office/powerpoint/2010/main" val="184850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1003</Words>
  <Application>Microsoft Office PowerPoint</Application>
  <PresentationFormat>와이드스크린</PresentationFormat>
  <Paragraphs>158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한양신명조</vt:lpstr>
      <vt:lpstr>한컴 고딕</vt:lpstr>
      <vt:lpstr>Arial</vt:lpstr>
      <vt:lpstr>Office 테마</vt:lpstr>
      <vt:lpstr>컴퓨팅적 사고와 코딩기초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RLEE</dc:creator>
  <cp:lastModifiedBy>mini</cp:lastModifiedBy>
  <cp:revision>104</cp:revision>
  <dcterms:created xsi:type="dcterms:W3CDTF">2023-02-02T01:10:32Z</dcterms:created>
  <dcterms:modified xsi:type="dcterms:W3CDTF">2024-06-14T12:18:58Z</dcterms:modified>
</cp:coreProperties>
</file>