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105947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B8A70-664D-4E6B-AF1B-92D870E2FC12}" type="datetimeFigureOut">
              <a:rPr lang="en-IN" smtClean="0"/>
              <a:t>18-10-2020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50904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1309895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7855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1267466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3000582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3509652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88965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70826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350794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65975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BB8A70-664D-4E6B-AF1B-92D870E2FC12}" type="datetimeFigureOut">
              <a:rPr lang="en-IN" smtClean="0"/>
              <a:t>18-10-2020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11500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BB8A70-664D-4E6B-AF1B-92D870E2FC12}" type="datetimeFigureOut">
              <a:rPr lang="en-IN" smtClean="0"/>
              <a:t>18-10-2020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92885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220580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8090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EBB8A70-664D-4E6B-AF1B-92D870E2FC12}" type="datetimeFigureOut">
              <a:rPr lang="en-IN" smtClean="0"/>
              <a:t>18-10-2020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151330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B8A70-664D-4E6B-AF1B-92D870E2FC12}" type="datetimeFigureOut">
              <a:rPr lang="en-IN" smtClean="0"/>
              <a:t>18-10-2020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9A92E0-5D8B-451B-B3A2-32C24BDC1B46}" type="slidenum">
              <a:rPr lang="en-IN" smtClean="0"/>
              <a:t>‹#›</a:t>
            </a:fld>
            <a:endParaRPr lang="en-IN"/>
          </a:p>
        </p:txBody>
      </p:sp>
    </p:spTree>
    <p:extLst>
      <p:ext uri="{BB962C8B-B14F-4D97-AF65-F5344CB8AC3E}">
        <p14:creationId xmlns:p14="http://schemas.microsoft.com/office/powerpoint/2010/main" val="108729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EBB8A70-664D-4E6B-AF1B-92D870E2FC12}" type="datetimeFigureOut">
              <a:rPr lang="en-IN" smtClean="0"/>
              <a:t>18-10-2020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9A92E0-5D8B-451B-B3A2-32C24BDC1B46}" type="slidenum">
              <a:rPr lang="en-IN" smtClean="0"/>
              <a:t>‹#›</a:t>
            </a:fld>
            <a:endParaRPr lang="en-IN"/>
          </a:p>
        </p:txBody>
      </p:sp>
    </p:spTree>
    <p:extLst>
      <p:ext uri="{BB962C8B-B14F-4D97-AF65-F5344CB8AC3E}">
        <p14:creationId xmlns:p14="http://schemas.microsoft.com/office/powerpoint/2010/main" val="317277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ata-seattlecitygis.opendata.arcgis.com/datasets/5b5c745e0f1f48e7a53acec63a0022ab_0.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6443-9AFC-49A6-AFCB-9D6F5C83D2DA}"/>
              </a:ext>
            </a:extLst>
          </p:cNvPr>
          <p:cNvSpPr>
            <a:spLocks noGrp="1"/>
          </p:cNvSpPr>
          <p:nvPr>
            <p:ph type="ctrTitle"/>
          </p:nvPr>
        </p:nvSpPr>
        <p:spPr/>
        <p:txBody>
          <a:bodyPr/>
          <a:lstStyle/>
          <a:p>
            <a:r>
              <a:rPr lang="en-IN" dirty="0">
                <a:latin typeface="Tahoma" panose="020B0604030504040204" pitchFamily="34" charset="0"/>
                <a:ea typeface="Tahoma" panose="020B0604030504040204" pitchFamily="34" charset="0"/>
                <a:cs typeface="Tahoma" panose="020B0604030504040204" pitchFamily="34" charset="0"/>
              </a:rPr>
              <a:t>Can we predict the severity of the collision ?</a:t>
            </a:r>
          </a:p>
        </p:txBody>
      </p:sp>
      <p:sp>
        <p:nvSpPr>
          <p:cNvPr id="3" name="Subtitle 2">
            <a:extLst>
              <a:ext uri="{FF2B5EF4-FFF2-40B4-BE49-F238E27FC236}">
                <a16:creationId xmlns:a16="http://schemas.microsoft.com/office/drawing/2014/main" id="{1B54A64B-0357-4B3D-958F-A653B19C2C92}"/>
              </a:ext>
            </a:extLst>
          </p:cNvPr>
          <p:cNvSpPr>
            <a:spLocks noGrp="1"/>
          </p:cNvSpPr>
          <p:nvPr>
            <p:ph type="subTitle" idx="1"/>
          </p:nvPr>
        </p:nvSpPr>
        <p:spPr/>
        <p:txBody>
          <a:bodyPr/>
          <a:lstStyle/>
          <a:p>
            <a:r>
              <a:rPr lang="en-IN" dirty="0"/>
              <a:t>Seattle collision data</a:t>
            </a:r>
          </a:p>
        </p:txBody>
      </p:sp>
    </p:spTree>
    <p:extLst>
      <p:ext uri="{BB962C8B-B14F-4D97-AF65-F5344CB8AC3E}">
        <p14:creationId xmlns:p14="http://schemas.microsoft.com/office/powerpoint/2010/main" val="343366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E9CC52-B712-4B83-A263-CCE365A91987}"/>
              </a:ext>
            </a:extLst>
          </p:cNvPr>
          <p:cNvPicPr>
            <a:picLocks noChangeAspect="1"/>
          </p:cNvPicPr>
          <p:nvPr/>
        </p:nvPicPr>
        <p:blipFill>
          <a:blip r:embed="rId2"/>
          <a:stretch>
            <a:fillRect/>
          </a:stretch>
        </p:blipFill>
        <p:spPr>
          <a:xfrm>
            <a:off x="1650836" y="0"/>
            <a:ext cx="7699512" cy="5708829"/>
          </a:xfrm>
          <a:prstGeom prst="rect">
            <a:avLst/>
          </a:prstGeom>
        </p:spPr>
      </p:pic>
      <p:sp>
        <p:nvSpPr>
          <p:cNvPr id="3" name="Title 2">
            <a:extLst>
              <a:ext uri="{FF2B5EF4-FFF2-40B4-BE49-F238E27FC236}">
                <a16:creationId xmlns:a16="http://schemas.microsoft.com/office/drawing/2014/main" id="{A838052C-D8DC-4063-9100-7F4524E074BD}"/>
              </a:ext>
            </a:extLst>
          </p:cNvPr>
          <p:cNvSpPr>
            <a:spLocks noGrp="1"/>
          </p:cNvSpPr>
          <p:nvPr>
            <p:ph type="title"/>
          </p:nvPr>
        </p:nvSpPr>
        <p:spPr>
          <a:xfrm>
            <a:off x="1136441" y="5708829"/>
            <a:ext cx="9404723" cy="826117"/>
          </a:xfrm>
        </p:spPr>
        <p:txBody>
          <a:bodyPr/>
          <a:lstStyle/>
          <a:p>
            <a:r>
              <a:rPr lang="en-IN" sz="1800" dirty="0">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Feature importance from </a:t>
            </a:r>
            <a:r>
              <a:rPr lang="en-IN" sz="1800" dirty="0" err="1">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RandomForest</a:t>
            </a:r>
            <a:r>
              <a:rPr lang="en-IN" sz="1800" dirty="0">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 Classifier Showed the collision type, SDOT </a:t>
            </a:r>
            <a:r>
              <a:rPr lang="en-IN" sz="1800" dirty="0" err="1">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COLDesc</a:t>
            </a:r>
            <a:r>
              <a:rPr lang="en-IN" sz="1800" dirty="0">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 followed by </a:t>
            </a:r>
            <a:r>
              <a:rPr lang="en-IN" sz="1800" dirty="0" err="1">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pedcount</a:t>
            </a:r>
            <a:r>
              <a:rPr lang="en-IN" sz="1800" dirty="0">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 </a:t>
            </a:r>
            <a:r>
              <a:rPr lang="en-IN" sz="1800" dirty="0" err="1">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pedcylcount,personcount</a:t>
            </a:r>
            <a:r>
              <a:rPr lang="en-IN" sz="1800" dirty="0">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 and </a:t>
            </a:r>
            <a:r>
              <a:rPr lang="en-IN" sz="1800" dirty="0" err="1">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vehcount</a:t>
            </a:r>
            <a:r>
              <a:rPr lang="en-IN" sz="1800" dirty="0">
                <a:solidFill>
                  <a:schemeClr val="tx1"/>
                </a:solidFill>
                <a:effectLst/>
                <a:latin typeface="Calibri" panose="020F0502020204030204" pitchFamily="34" charset="0"/>
                <a:ea typeface="Times New Roman" panose="02020603050405020304" pitchFamily="18" charset="0"/>
                <a:cs typeface="Calibri Light" panose="020F0302020204030204" pitchFamily="34" charset="0"/>
              </a:rPr>
              <a:t> were the most important features affecting the outcome.</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19764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266C-0266-4ACB-B8BC-D291A907E101}"/>
              </a:ext>
            </a:extLst>
          </p:cNvPr>
          <p:cNvSpPr>
            <a:spLocks noGrp="1"/>
          </p:cNvSpPr>
          <p:nvPr>
            <p:ph type="title"/>
          </p:nvPr>
        </p:nvSpPr>
        <p:spPr>
          <a:xfrm>
            <a:off x="646111" y="452718"/>
            <a:ext cx="9404723" cy="766482"/>
          </a:xfrm>
        </p:spPr>
        <p:txBody>
          <a:bodyPr/>
          <a:lstStyle/>
          <a:p>
            <a:r>
              <a:rPr lang="en-IN" dirty="0"/>
              <a:t>RECOMMENDATION</a:t>
            </a:r>
          </a:p>
        </p:txBody>
      </p:sp>
      <p:sp>
        <p:nvSpPr>
          <p:cNvPr id="3" name="Content Placeholder 2">
            <a:extLst>
              <a:ext uri="{FF2B5EF4-FFF2-40B4-BE49-F238E27FC236}">
                <a16:creationId xmlns:a16="http://schemas.microsoft.com/office/drawing/2014/main" id="{D0633F9A-6461-4A6D-A87E-485A53ED1553}"/>
              </a:ext>
            </a:extLst>
          </p:cNvPr>
          <p:cNvSpPr>
            <a:spLocks noGrp="1"/>
          </p:cNvSpPr>
          <p:nvPr>
            <p:ph idx="1"/>
          </p:nvPr>
        </p:nvSpPr>
        <p:spPr>
          <a:xfrm>
            <a:off x="344557" y="1524000"/>
            <a:ext cx="11582399" cy="5234608"/>
          </a:xfrm>
        </p:spPr>
        <p:txBody>
          <a:bodyPr>
            <a:normAutofit lnSpcReduction="10000"/>
          </a:bodyPr>
          <a:lstStyle/>
          <a:p>
            <a:pPr>
              <a:lnSpc>
                <a:spcPct val="107000"/>
              </a:lnSpc>
              <a:buFont typeface="+mj-lt"/>
              <a:buAutoNum type="arabicPeriod"/>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The locations with maximum number of collisions may require more emergency services and hospitals in the area, so    that the serious injuries and fatalities are kept to minimum.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buFont typeface="+mj-lt"/>
              <a:buAutoNum type="arabicPeriod"/>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As the number of collisions in the year 2020 shows lowest number so far, one because the year is the not over yet and more importantly can be related to corona virus pandemic which may have led to decrease in traffic. So we may indirectly infer that traffic may have been one of the contributing factors for collisions. Hence steps to decrease the traffic at any moment of time and better traffic control may also affect the rate of collisions.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Speeding and under influence was found as a reason  only in small number of  collisions but in both cases nearly 50% led to injuries.  Thus more speeding limits especially at the locations with maximum collisions over the years and more strict regulations for driving </a:t>
            </a:r>
            <a:r>
              <a:rPr lang="en-IN" sz="1800" dirty="0" err="1">
                <a:effectLst/>
                <a:latin typeface="Calibri" panose="020F0502020204030204" pitchFamily="34" charset="0"/>
                <a:ea typeface="Times New Roman" panose="02020603050405020304" pitchFamily="18" charset="0"/>
                <a:cs typeface="Calibri Light" panose="020F0302020204030204" pitchFamily="34" charset="0"/>
              </a:rPr>
              <a:t>underinfluence</a:t>
            </a:r>
            <a:r>
              <a:rPr lang="en-IN" sz="1800" dirty="0">
                <a:effectLst/>
                <a:latin typeface="Calibri" panose="020F0502020204030204" pitchFamily="34" charset="0"/>
                <a:ea typeface="Times New Roman" panose="02020603050405020304" pitchFamily="18" charset="0"/>
                <a:cs typeface="Calibri Light" panose="020F03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We also found the collisions resulting in injuries were found little more in collision at the intersection which may call for different measures at the intersection like speed limits and measures that may provide better visualisation of the other side at the intersection.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Head On collisions, angles and rear end collisions resulted in more injuries than any other type of collision. So more reinforcement from the automobile industry at those places in the vehicle may lead to less injuries in a collision.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By using our predictive model we may be able to predict the outcome based on the variable input </a:t>
            </a:r>
            <a:r>
              <a:rPr lang="en-IN" sz="1800" dirty="0" err="1">
                <a:effectLst/>
                <a:latin typeface="Calibri" panose="020F0502020204030204" pitchFamily="34" charset="0"/>
                <a:ea typeface="Times New Roman" panose="02020603050405020304" pitchFamily="18" charset="0"/>
                <a:cs typeface="Calibri Light" panose="020F0302020204030204" pitchFamily="34" charset="0"/>
              </a:rPr>
              <a:t>upto</a:t>
            </a:r>
            <a:r>
              <a:rPr lang="en-IN" sz="1800" dirty="0">
                <a:effectLst/>
                <a:latin typeface="Calibri" panose="020F0502020204030204" pitchFamily="34" charset="0"/>
                <a:ea typeface="Times New Roman" panose="02020603050405020304" pitchFamily="18" charset="0"/>
                <a:cs typeface="Calibri Light" panose="020F0302020204030204" pitchFamily="34" charset="0"/>
              </a:rPr>
              <a:t> 75% accuracy. We were not able to improve the accuracy by including all the data as </a:t>
            </a:r>
            <a:r>
              <a:rPr lang="en-IN" sz="1800" dirty="0" err="1">
                <a:effectLst/>
                <a:latin typeface="Calibri" panose="020F0502020204030204" pitchFamily="34" charset="0"/>
                <a:ea typeface="Times New Roman" panose="02020603050405020304" pitchFamily="18" charset="0"/>
                <a:cs typeface="Calibri Light" panose="020F0302020204030204" pitchFamily="34" charset="0"/>
              </a:rPr>
              <a:t>possib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04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50E41-2339-4928-BF9B-70FDF898309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503E740-01F1-466B-905C-E656FF4D94B5}"/>
              </a:ext>
            </a:extLst>
          </p:cNvPr>
          <p:cNvSpPr>
            <a:spLocks noGrp="1"/>
          </p:cNvSpPr>
          <p:nvPr>
            <p:ph idx="1"/>
          </p:nvPr>
        </p:nvSpPr>
        <p:spPr>
          <a:xfrm>
            <a:off x="1103312" y="2052918"/>
            <a:ext cx="8946541" cy="3526247"/>
          </a:xfrm>
        </p:spPr>
        <p:txBody>
          <a:bodyPr/>
          <a:lstStyle/>
          <a:p>
            <a:r>
              <a:rPr lang="en-IN" sz="1800" dirty="0">
                <a:effectLst/>
                <a:latin typeface="Calibri" panose="020F0502020204030204" pitchFamily="34" charset="0"/>
                <a:ea typeface="Times New Roman" panose="02020603050405020304" pitchFamily="18" charset="0"/>
                <a:cs typeface="Calibri Light" panose="020F0302020204030204" pitchFamily="34" charset="0"/>
              </a:rPr>
              <a:t>Seattle collision data provides lot of information which we utilized into the prediction model but we strongly believe that there are many other parameters which were not included in data and may have more impact on the type of collision than the others .</a:t>
            </a:r>
          </a:p>
          <a:p>
            <a:r>
              <a:rPr lang="en-IN" sz="1800" dirty="0">
                <a:effectLst/>
                <a:latin typeface="Calibri" panose="020F0502020204030204" pitchFamily="34" charset="0"/>
                <a:ea typeface="Times New Roman" panose="02020603050405020304" pitchFamily="18" charset="0"/>
                <a:cs typeface="Calibri Light" panose="020F0302020204030204" pitchFamily="34" charset="0"/>
              </a:rPr>
              <a:t> We may need to include those parameters in future data collection </a:t>
            </a:r>
            <a:r>
              <a:rPr lang="en-IN" sz="1800" dirty="0" err="1">
                <a:effectLst/>
                <a:latin typeface="Calibri" panose="020F0502020204030204" pitchFamily="34" charset="0"/>
                <a:ea typeface="Times New Roman" panose="02020603050405020304" pitchFamily="18" charset="0"/>
                <a:cs typeface="Calibri Light" panose="020F0302020204030204" pitchFamily="34" charset="0"/>
              </a:rPr>
              <a:t>e.g</a:t>
            </a:r>
            <a:r>
              <a:rPr lang="en-IN" sz="1800" dirty="0">
                <a:effectLst/>
                <a:latin typeface="Calibri" panose="020F0502020204030204" pitchFamily="34" charset="0"/>
                <a:ea typeface="Times New Roman" panose="02020603050405020304" pitchFamily="18" charset="0"/>
                <a:cs typeface="Calibri Light" panose="020F0302020204030204" pitchFamily="34" charset="0"/>
              </a:rPr>
              <a:t> condition of the vehicle, talking on the phone, pedestrian not crossing at zebra crossing etc. These parameters may further improve accuracy of the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6404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4C44-17B8-4E16-A921-5B0EBE208909}"/>
              </a:ext>
            </a:extLst>
          </p:cNvPr>
          <p:cNvSpPr>
            <a:spLocks noGrp="1"/>
          </p:cNvSpPr>
          <p:nvPr>
            <p:ph type="title"/>
          </p:nvPr>
        </p:nvSpPr>
        <p:spPr/>
        <p:txBody>
          <a:bodyPr/>
          <a:lstStyle/>
          <a:p>
            <a:r>
              <a:rPr lang="en-IN" dirty="0">
                <a:latin typeface="Tahoma" panose="020B0604030504040204" pitchFamily="34" charset="0"/>
                <a:ea typeface="Tahoma" panose="020B0604030504040204" pitchFamily="34" charset="0"/>
                <a:cs typeface="Tahoma" panose="020B0604030504040204" pitchFamily="34" charset="0"/>
              </a:rPr>
              <a:t>BACKGROUND</a:t>
            </a:r>
          </a:p>
        </p:txBody>
      </p:sp>
      <p:sp>
        <p:nvSpPr>
          <p:cNvPr id="3" name="Content Placeholder 2">
            <a:extLst>
              <a:ext uri="{FF2B5EF4-FFF2-40B4-BE49-F238E27FC236}">
                <a16:creationId xmlns:a16="http://schemas.microsoft.com/office/drawing/2014/main" id="{F25CEFB8-63FD-4753-ADEE-842AE0DAD0C3}"/>
              </a:ext>
            </a:extLst>
          </p:cNvPr>
          <p:cNvSpPr>
            <a:spLocks noGrp="1"/>
          </p:cNvSpPr>
          <p:nvPr>
            <p:ph idx="1"/>
          </p:nvPr>
        </p:nvSpPr>
        <p:spPr>
          <a:xfrm>
            <a:off x="1103312" y="1086678"/>
            <a:ext cx="8946541" cy="5671931"/>
          </a:xfrm>
        </p:spPr>
        <p:txBody>
          <a:bodyPr>
            <a:normAutofit fontScale="92500"/>
          </a:bodyPr>
          <a:lstStyle/>
          <a:p>
            <a:r>
              <a:rPr lang="en-US" b="1" dirty="0">
                <a:effectLst/>
              </a:rPr>
              <a:t> In the modern world road traffic accidents are very common in each and every part of the world. Seattle is one the busiest cities and as of 2017, there have been more than 11,000 motor vehicle-involved collisions per year. </a:t>
            </a:r>
          </a:p>
          <a:p>
            <a:r>
              <a:rPr lang="en-US" b="1" dirty="0">
                <a:effectLst/>
              </a:rPr>
              <a:t>These collisions not only lead to high property damage but may result in injuries and in worst case scenarios even death. In 2017, a total of 187 fatal and serious injury collisions were reported on Seattle streets. </a:t>
            </a:r>
          </a:p>
          <a:p>
            <a:r>
              <a:rPr lang="en-US" b="1" dirty="0">
                <a:effectLst/>
              </a:rPr>
              <a:t>The causes behind the collisions may range from physical factors like road conditions, lighting, weather, time of day </a:t>
            </a:r>
            <a:r>
              <a:rPr lang="en-US" b="1" dirty="0" err="1">
                <a:effectLst/>
              </a:rPr>
              <a:t>etc</a:t>
            </a:r>
            <a:r>
              <a:rPr lang="en-US" b="1" dirty="0">
                <a:effectLst/>
              </a:rPr>
              <a:t> to human factors like inattention, speeding, under influence. </a:t>
            </a:r>
          </a:p>
          <a:p>
            <a:r>
              <a:rPr lang="en-US" b="1" dirty="0">
                <a:effectLst/>
              </a:rPr>
              <a:t>Various efforts and steps can be taken in order to minimize these collisions. Every city has devised certain traffic rules and regulations to help in this regard. </a:t>
            </a:r>
          </a:p>
          <a:p>
            <a:r>
              <a:rPr lang="en-US" b="1" dirty="0">
                <a:effectLst/>
              </a:rPr>
              <a:t>Even, WHO has given certain recommendation to be followed by the government agencies to have an impact on the rate collisions and more importantly to reduce the cost of property damage as well as of life. Even small regulations sometimes have much greater impact. </a:t>
            </a:r>
          </a:p>
          <a:p>
            <a:endParaRPr lang="en-IN" dirty="0"/>
          </a:p>
        </p:txBody>
      </p:sp>
    </p:spTree>
    <p:extLst>
      <p:ext uri="{BB962C8B-B14F-4D97-AF65-F5344CB8AC3E}">
        <p14:creationId xmlns:p14="http://schemas.microsoft.com/office/powerpoint/2010/main" val="298252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489D-FD8E-4AAA-8219-F61B4B19435F}"/>
              </a:ext>
            </a:extLst>
          </p:cNvPr>
          <p:cNvSpPr>
            <a:spLocks noGrp="1"/>
          </p:cNvSpPr>
          <p:nvPr>
            <p:ph type="title"/>
          </p:nvPr>
        </p:nvSpPr>
        <p:spPr>
          <a:xfrm>
            <a:off x="646111" y="452718"/>
            <a:ext cx="9404723" cy="952012"/>
          </a:xfrm>
        </p:spPr>
        <p:txBody>
          <a:bodyPr/>
          <a:lstStyle/>
          <a:p>
            <a:r>
              <a:rPr lang="en-IN" dirty="0"/>
              <a:t>PROBLEM</a:t>
            </a:r>
          </a:p>
        </p:txBody>
      </p:sp>
      <p:sp>
        <p:nvSpPr>
          <p:cNvPr id="3" name="Content Placeholder 2">
            <a:extLst>
              <a:ext uri="{FF2B5EF4-FFF2-40B4-BE49-F238E27FC236}">
                <a16:creationId xmlns:a16="http://schemas.microsoft.com/office/drawing/2014/main" id="{77260504-D89C-4CBA-8BD1-3F360FEC9BC0}"/>
              </a:ext>
            </a:extLst>
          </p:cNvPr>
          <p:cNvSpPr>
            <a:spLocks noGrp="1"/>
          </p:cNvSpPr>
          <p:nvPr>
            <p:ph idx="1"/>
          </p:nvPr>
        </p:nvSpPr>
        <p:spPr>
          <a:xfrm>
            <a:off x="1103312" y="1298714"/>
            <a:ext cx="8946541" cy="4949686"/>
          </a:xfrm>
        </p:spPr>
        <p:txBody>
          <a:bodyPr>
            <a:normAutofit fontScale="92500" lnSpcReduction="20000"/>
          </a:bodyPr>
          <a:lstStyle/>
          <a:p>
            <a:r>
              <a:rPr lang="en-US" b="1" dirty="0">
                <a:effectLst/>
              </a:rPr>
              <a:t>PROBLEM: To predict the severity of collision based on the various physical and human factors. And make recommendations and take necessary actions based on those predictions like improving the road conditions, lighting, regulations on speed in various area etc.</a:t>
            </a:r>
          </a:p>
          <a:p>
            <a:r>
              <a:rPr lang="en-US" b="1" dirty="0">
                <a:effectLst/>
              </a:rPr>
              <a:t>STAKEHOLDERS: </a:t>
            </a:r>
          </a:p>
          <a:p>
            <a:r>
              <a:rPr lang="en-US" b="1" dirty="0">
                <a:effectLst/>
              </a:rPr>
              <a:t>General Public- vehicle drivers and pedestrians to take necessary precautions in certain circumstances.</a:t>
            </a:r>
          </a:p>
          <a:p>
            <a:r>
              <a:rPr lang="en-US" b="1" dirty="0">
                <a:effectLst/>
              </a:rPr>
              <a:t>Seattle Traffic department- to prepare plans regarding improving road conditions, lightning, speeding limits, </a:t>
            </a:r>
            <a:r>
              <a:rPr lang="en-US" b="1" dirty="0" err="1">
                <a:effectLst/>
              </a:rPr>
              <a:t>etc</a:t>
            </a:r>
            <a:endParaRPr lang="en-US" b="1" dirty="0">
              <a:effectLst/>
            </a:endParaRPr>
          </a:p>
          <a:p>
            <a:r>
              <a:rPr lang="en-US" b="1" dirty="0">
                <a:effectLst/>
              </a:rPr>
              <a:t>Car manufacturing industry- To increase car re-enforcements at the different sites of cars which are frequently involved and especially responsible for the most serious injuries and fatalities.</a:t>
            </a:r>
          </a:p>
          <a:p>
            <a:r>
              <a:rPr lang="en-US" b="1" dirty="0">
                <a:effectLst/>
              </a:rPr>
              <a:t>Weather department- to make necessary updates and caution messages for different locations depending upon weather.</a:t>
            </a:r>
          </a:p>
          <a:p>
            <a:r>
              <a:rPr lang="en-US" b="1" dirty="0">
                <a:effectLst/>
              </a:rPr>
              <a:t>Health and paramedical departments- to take necessary steps to provide faster emergencies services in the areas more prone to accidents to reduce the loss of life.</a:t>
            </a:r>
          </a:p>
          <a:p>
            <a:endParaRPr lang="en-IN" dirty="0"/>
          </a:p>
        </p:txBody>
      </p:sp>
    </p:spTree>
    <p:extLst>
      <p:ext uri="{BB962C8B-B14F-4D97-AF65-F5344CB8AC3E}">
        <p14:creationId xmlns:p14="http://schemas.microsoft.com/office/powerpoint/2010/main" val="28595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424D-8069-48D9-A804-0956AC334B5E}"/>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ADE23C61-182E-4515-B5E4-FB06B02EB3C6}"/>
              </a:ext>
            </a:extLst>
          </p:cNvPr>
          <p:cNvSpPr>
            <a:spLocks noGrp="1"/>
          </p:cNvSpPr>
          <p:nvPr>
            <p:ph idx="1"/>
          </p:nvPr>
        </p:nvSpPr>
        <p:spPr/>
        <p:txBody>
          <a:bodyPr/>
          <a:lstStyle/>
          <a:p>
            <a:r>
              <a:rPr lang="en-US" b="1" dirty="0">
                <a:effectLst/>
              </a:rPr>
              <a:t>DATA. </a:t>
            </a:r>
          </a:p>
          <a:p>
            <a:r>
              <a:rPr lang="en-US" b="1" dirty="0">
                <a:effectLst/>
              </a:rPr>
              <a:t>Data utilized for this analysis was downloaded from Kaggle Seattle collision dataset as csv file.</a:t>
            </a:r>
          </a:p>
          <a:p>
            <a:r>
              <a:rPr lang="en-US" u="sng" dirty="0">
                <a:effectLst/>
                <a:hlinkClick r:id="rId2">
                  <a:extLst>
                    <a:ext uri="{A12FA001-AC4F-418D-AE19-62706E023703}">
                      <ahyp:hlinkClr xmlns:ahyp="http://schemas.microsoft.com/office/drawing/2018/hyperlinkcolor" val="tx"/>
                    </a:ext>
                  </a:extLst>
                </a:hlinkClick>
              </a:rPr>
              <a:t>http://data-seattlecitygis.opendata.arcgis.com/datasets/5b5c745e0f1f48e7a53acec63a0022ab_0.csv</a:t>
            </a:r>
            <a:r>
              <a:rPr lang="en-US" dirty="0">
                <a:effectLst/>
              </a:rPr>
              <a:t> </a:t>
            </a:r>
          </a:p>
          <a:p>
            <a:endParaRPr lang="en-IN" dirty="0"/>
          </a:p>
        </p:txBody>
      </p:sp>
    </p:spTree>
    <p:extLst>
      <p:ext uri="{BB962C8B-B14F-4D97-AF65-F5344CB8AC3E}">
        <p14:creationId xmlns:p14="http://schemas.microsoft.com/office/powerpoint/2010/main" val="139745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C745-5624-4AD5-A702-23781080E868}"/>
              </a:ext>
            </a:extLst>
          </p:cNvPr>
          <p:cNvSpPr>
            <a:spLocks noGrp="1"/>
          </p:cNvSpPr>
          <p:nvPr>
            <p:ph type="title"/>
          </p:nvPr>
        </p:nvSpPr>
        <p:spPr>
          <a:xfrm>
            <a:off x="646111" y="452718"/>
            <a:ext cx="9404723" cy="1097786"/>
          </a:xfrm>
        </p:spPr>
        <p:txBody>
          <a:bodyPr/>
          <a:lstStyle/>
          <a:p>
            <a:r>
              <a:rPr lang="en-IN" dirty="0">
                <a:effectLst/>
              </a:rPr>
              <a:t>DATA UNDERSTANDING AND CLEANING</a:t>
            </a:r>
            <a:br>
              <a:rPr lang="en-IN" dirty="0">
                <a:effectLst/>
              </a:rPr>
            </a:br>
            <a:endParaRPr lang="en-IN" dirty="0"/>
          </a:p>
        </p:txBody>
      </p:sp>
      <p:sp>
        <p:nvSpPr>
          <p:cNvPr id="3" name="Content Placeholder 2">
            <a:extLst>
              <a:ext uri="{FF2B5EF4-FFF2-40B4-BE49-F238E27FC236}">
                <a16:creationId xmlns:a16="http://schemas.microsoft.com/office/drawing/2014/main" id="{4230837C-C81C-4FE6-BA1C-A02AA98E0C26}"/>
              </a:ext>
            </a:extLst>
          </p:cNvPr>
          <p:cNvSpPr>
            <a:spLocks noGrp="1"/>
          </p:cNvSpPr>
          <p:nvPr>
            <p:ph idx="1"/>
          </p:nvPr>
        </p:nvSpPr>
        <p:spPr>
          <a:xfrm>
            <a:off x="1103312" y="2052918"/>
            <a:ext cx="8946541" cy="4520160"/>
          </a:xfrm>
        </p:spPr>
        <p:txBody>
          <a:bodyPr>
            <a:normAutofit fontScale="85000" lnSpcReduction="20000"/>
          </a:bodyPr>
          <a:lstStyle/>
          <a:p>
            <a:r>
              <a:rPr lang="en-US" b="1" dirty="0">
                <a:effectLst/>
              </a:rPr>
              <a:t>PARAMETERS NOT USEFUL. After exploring the data, we found it to have 40 parameters, among those some were found to be least </a:t>
            </a:r>
            <a:r>
              <a:rPr lang="en-US" b="1" dirty="0" err="1">
                <a:effectLst/>
              </a:rPr>
              <a:t>relevant.Since</a:t>
            </a:r>
            <a:r>
              <a:rPr lang="en-US" b="1" dirty="0">
                <a:effectLst/>
              </a:rPr>
              <a:t> SEVERITY DESC AND SEVERITYCODE have the same information. SEVERITYCODE was dropped. Also, the unknown values of SEVERITYDESC were replaced by NAN and dropped. SEVERITYDESC values were also put into two categories PROPERTY DAMAGE ONLY=1 INJURIES, SERIOUS INJURIES AND FATALITIES=2</a:t>
            </a:r>
          </a:p>
          <a:p>
            <a:endParaRPr lang="en-US" b="1" dirty="0">
              <a:effectLst/>
            </a:endParaRPr>
          </a:p>
          <a:p>
            <a:r>
              <a:rPr lang="en-US" b="1" dirty="0">
                <a:effectLst/>
              </a:rPr>
              <a:t>DEALING WITH MISSING DATA</a:t>
            </a:r>
          </a:p>
          <a:p>
            <a:r>
              <a:rPr lang="en-US" b="1" dirty="0">
                <a:effectLst/>
              </a:rPr>
              <a:t>We found that in our data there were lot of parameters with very high number of missing values. Dropping all those values would result in loss of lot of information but including all of them would result in increased noise and give biased analysis. So, we decided to make two different datasets </a:t>
            </a:r>
          </a:p>
          <a:p>
            <a:r>
              <a:rPr lang="en-US" b="1" dirty="0">
                <a:effectLst/>
              </a:rPr>
              <a:t>1. DATA INCLUDING UNKNOWN, OTHERS, NOT MENTIONED VALUES</a:t>
            </a:r>
          </a:p>
          <a:p>
            <a:r>
              <a:rPr lang="en-US" b="1" dirty="0">
                <a:effectLst/>
              </a:rPr>
              <a:t>We tried to include as much data as possible for the analysis. </a:t>
            </a:r>
          </a:p>
          <a:p>
            <a:r>
              <a:rPr lang="en-US" b="1" dirty="0">
                <a:effectLst/>
              </a:rPr>
              <a:t>2. DATA WHERE ALL NAN, UNKNOWN, OTHER AND NOT MENTIONED VALUES WERE REMOVED</a:t>
            </a:r>
          </a:p>
          <a:p>
            <a:r>
              <a:rPr lang="en-US" b="1" dirty="0">
                <a:effectLst/>
              </a:rPr>
              <a:t>DATA INCLUDING UNKNOWN, OTHERS, NOT MENTIONED VALUES</a:t>
            </a:r>
          </a:p>
          <a:p>
            <a:endParaRPr lang="en-IN" dirty="0"/>
          </a:p>
        </p:txBody>
      </p:sp>
    </p:spTree>
    <p:extLst>
      <p:ext uri="{BB962C8B-B14F-4D97-AF65-F5344CB8AC3E}">
        <p14:creationId xmlns:p14="http://schemas.microsoft.com/office/powerpoint/2010/main" val="269178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BD67-5855-4C1C-BF38-D1FE6E9E14C0}"/>
              </a:ext>
            </a:extLst>
          </p:cNvPr>
          <p:cNvSpPr>
            <a:spLocks noGrp="1"/>
          </p:cNvSpPr>
          <p:nvPr>
            <p:ph type="title"/>
          </p:nvPr>
        </p:nvSpPr>
        <p:spPr/>
        <p:txBody>
          <a:bodyPr/>
          <a:lstStyle/>
          <a:p>
            <a:r>
              <a:rPr lang="en-IN" dirty="0"/>
              <a:t>HEATMAP</a:t>
            </a:r>
          </a:p>
        </p:txBody>
      </p:sp>
      <p:pic>
        <p:nvPicPr>
          <p:cNvPr id="4" name="Content Placeholder 3">
            <a:extLst>
              <a:ext uri="{FF2B5EF4-FFF2-40B4-BE49-F238E27FC236}">
                <a16:creationId xmlns:a16="http://schemas.microsoft.com/office/drawing/2014/main" id="{C8FAF838-79AC-4626-AC22-2AA5C17C5E1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139" y="2067244"/>
            <a:ext cx="8666922" cy="4790756"/>
          </a:xfrm>
          <a:prstGeom prst="rect">
            <a:avLst/>
          </a:prstGeom>
          <a:noFill/>
          <a:ln>
            <a:noFill/>
          </a:ln>
        </p:spPr>
      </p:pic>
    </p:spTree>
    <p:extLst>
      <p:ext uri="{BB962C8B-B14F-4D97-AF65-F5344CB8AC3E}">
        <p14:creationId xmlns:p14="http://schemas.microsoft.com/office/powerpoint/2010/main" val="248443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03F921-9ED8-42DB-8401-26D449341E96}"/>
              </a:ext>
            </a:extLst>
          </p:cNvPr>
          <p:cNvPicPr>
            <a:picLocks noChangeAspect="1"/>
          </p:cNvPicPr>
          <p:nvPr/>
        </p:nvPicPr>
        <p:blipFill>
          <a:blip r:embed="rId2"/>
          <a:stretch>
            <a:fillRect/>
          </a:stretch>
        </p:blipFill>
        <p:spPr>
          <a:xfrm>
            <a:off x="-246831" y="239561"/>
            <a:ext cx="5145470" cy="2133785"/>
          </a:xfrm>
          <a:prstGeom prst="rect">
            <a:avLst/>
          </a:prstGeom>
        </p:spPr>
      </p:pic>
      <p:pic>
        <p:nvPicPr>
          <p:cNvPr id="5" name="Picture 4">
            <a:extLst>
              <a:ext uri="{FF2B5EF4-FFF2-40B4-BE49-F238E27FC236}">
                <a16:creationId xmlns:a16="http://schemas.microsoft.com/office/drawing/2014/main" id="{81303D7E-6DEB-4435-BEFC-D075DCEDD8A7}"/>
              </a:ext>
            </a:extLst>
          </p:cNvPr>
          <p:cNvPicPr>
            <a:picLocks noChangeAspect="1"/>
          </p:cNvPicPr>
          <p:nvPr/>
        </p:nvPicPr>
        <p:blipFill>
          <a:blip r:embed="rId3"/>
          <a:stretch>
            <a:fillRect/>
          </a:stretch>
        </p:blipFill>
        <p:spPr>
          <a:xfrm>
            <a:off x="5180298" y="76093"/>
            <a:ext cx="5236918" cy="2438611"/>
          </a:xfrm>
          <a:prstGeom prst="rect">
            <a:avLst/>
          </a:prstGeom>
        </p:spPr>
      </p:pic>
      <p:pic>
        <p:nvPicPr>
          <p:cNvPr id="6" name="Picture 5">
            <a:extLst>
              <a:ext uri="{FF2B5EF4-FFF2-40B4-BE49-F238E27FC236}">
                <a16:creationId xmlns:a16="http://schemas.microsoft.com/office/drawing/2014/main" id="{C2AA0DC5-2E45-4136-889E-711BF917DA46}"/>
              </a:ext>
            </a:extLst>
          </p:cNvPr>
          <p:cNvPicPr>
            <a:picLocks noChangeAspect="1"/>
          </p:cNvPicPr>
          <p:nvPr/>
        </p:nvPicPr>
        <p:blipFill>
          <a:blip r:embed="rId4"/>
          <a:stretch>
            <a:fillRect/>
          </a:stretch>
        </p:blipFill>
        <p:spPr>
          <a:xfrm>
            <a:off x="-107830" y="2458698"/>
            <a:ext cx="5218628" cy="2219136"/>
          </a:xfrm>
          <a:prstGeom prst="rect">
            <a:avLst/>
          </a:prstGeom>
        </p:spPr>
      </p:pic>
      <p:pic>
        <p:nvPicPr>
          <p:cNvPr id="7" name="Picture 6">
            <a:extLst>
              <a:ext uri="{FF2B5EF4-FFF2-40B4-BE49-F238E27FC236}">
                <a16:creationId xmlns:a16="http://schemas.microsoft.com/office/drawing/2014/main" id="{CEBD3104-906A-472B-9A1A-181C483FE9B7}"/>
              </a:ext>
            </a:extLst>
          </p:cNvPr>
          <p:cNvPicPr>
            <a:picLocks noChangeAspect="1"/>
          </p:cNvPicPr>
          <p:nvPr/>
        </p:nvPicPr>
        <p:blipFill>
          <a:blip r:embed="rId5"/>
          <a:stretch>
            <a:fillRect/>
          </a:stretch>
        </p:blipFill>
        <p:spPr>
          <a:xfrm>
            <a:off x="4616979" y="2458698"/>
            <a:ext cx="5730737" cy="2950720"/>
          </a:xfrm>
          <a:prstGeom prst="rect">
            <a:avLst/>
          </a:prstGeom>
        </p:spPr>
      </p:pic>
      <p:pic>
        <p:nvPicPr>
          <p:cNvPr id="8" name="Picture 7">
            <a:extLst>
              <a:ext uri="{FF2B5EF4-FFF2-40B4-BE49-F238E27FC236}">
                <a16:creationId xmlns:a16="http://schemas.microsoft.com/office/drawing/2014/main" id="{7CB31498-7E1B-40B2-8788-A06583DAEEA3}"/>
              </a:ext>
            </a:extLst>
          </p:cNvPr>
          <p:cNvPicPr>
            <a:picLocks noChangeAspect="1"/>
          </p:cNvPicPr>
          <p:nvPr/>
        </p:nvPicPr>
        <p:blipFill>
          <a:blip r:embed="rId6"/>
          <a:stretch>
            <a:fillRect/>
          </a:stretch>
        </p:blipFill>
        <p:spPr>
          <a:xfrm>
            <a:off x="477078" y="4677834"/>
            <a:ext cx="4249623" cy="2219137"/>
          </a:xfrm>
          <a:prstGeom prst="rect">
            <a:avLst/>
          </a:prstGeom>
        </p:spPr>
      </p:pic>
    </p:spTree>
    <p:extLst>
      <p:ext uri="{BB962C8B-B14F-4D97-AF65-F5344CB8AC3E}">
        <p14:creationId xmlns:p14="http://schemas.microsoft.com/office/powerpoint/2010/main" val="317911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55E42-7D8A-432F-BC2F-6A73D8AD0DE6}"/>
              </a:ext>
            </a:extLst>
          </p:cNvPr>
          <p:cNvPicPr>
            <a:picLocks noChangeAspect="1"/>
          </p:cNvPicPr>
          <p:nvPr/>
        </p:nvPicPr>
        <p:blipFill>
          <a:blip r:embed="rId2"/>
          <a:stretch>
            <a:fillRect/>
          </a:stretch>
        </p:blipFill>
        <p:spPr>
          <a:xfrm>
            <a:off x="-201682" y="0"/>
            <a:ext cx="4217091" cy="3503775"/>
          </a:xfrm>
          <a:prstGeom prst="rect">
            <a:avLst/>
          </a:prstGeom>
        </p:spPr>
      </p:pic>
      <p:pic>
        <p:nvPicPr>
          <p:cNvPr id="3" name="Picture 2">
            <a:extLst>
              <a:ext uri="{FF2B5EF4-FFF2-40B4-BE49-F238E27FC236}">
                <a16:creationId xmlns:a16="http://schemas.microsoft.com/office/drawing/2014/main" id="{46EF4C4B-60F7-42A3-857D-34D8796A4796}"/>
              </a:ext>
            </a:extLst>
          </p:cNvPr>
          <p:cNvPicPr>
            <a:picLocks noChangeAspect="1"/>
          </p:cNvPicPr>
          <p:nvPr/>
        </p:nvPicPr>
        <p:blipFill>
          <a:blip r:embed="rId3"/>
          <a:stretch>
            <a:fillRect/>
          </a:stretch>
        </p:blipFill>
        <p:spPr>
          <a:xfrm>
            <a:off x="3853484" y="0"/>
            <a:ext cx="3660500" cy="3851313"/>
          </a:xfrm>
          <a:prstGeom prst="rect">
            <a:avLst/>
          </a:prstGeom>
        </p:spPr>
      </p:pic>
      <p:pic>
        <p:nvPicPr>
          <p:cNvPr id="4" name="Picture 3">
            <a:extLst>
              <a:ext uri="{FF2B5EF4-FFF2-40B4-BE49-F238E27FC236}">
                <a16:creationId xmlns:a16="http://schemas.microsoft.com/office/drawing/2014/main" id="{66170167-D4AA-47EE-9919-1B4773B63CE9}"/>
              </a:ext>
            </a:extLst>
          </p:cNvPr>
          <p:cNvPicPr>
            <a:picLocks noChangeAspect="1"/>
          </p:cNvPicPr>
          <p:nvPr/>
        </p:nvPicPr>
        <p:blipFill>
          <a:blip r:embed="rId4"/>
          <a:stretch>
            <a:fillRect/>
          </a:stretch>
        </p:blipFill>
        <p:spPr>
          <a:xfrm>
            <a:off x="7513984" y="0"/>
            <a:ext cx="4512102" cy="4598504"/>
          </a:xfrm>
          <a:prstGeom prst="rect">
            <a:avLst/>
          </a:prstGeom>
        </p:spPr>
      </p:pic>
      <p:pic>
        <p:nvPicPr>
          <p:cNvPr id="5" name="Picture 4">
            <a:extLst>
              <a:ext uri="{FF2B5EF4-FFF2-40B4-BE49-F238E27FC236}">
                <a16:creationId xmlns:a16="http://schemas.microsoft.com/office/drawing/2014/main" id="{8E7A1D12-B299-452D-81C3-E85F1D3BD800}"/>
              </a:ext>
            </a:extLst>
          </p:cNvPr>
          <p:cNvPicPr>
            <a:picLocks noChangeAspect="1"/>
          </p:cNvPicPr>
          <p:nvPr/>
        </p:nvPicPr>
        <p:blipFill>
          <a:blip r:embed="rId5"/>
          <a:stretch>
            <a:fillRect/>
          </a:stretch>
        </p:blipFill>
        <p:spPr>
          <a:xfrm>
            <a:off x="165914" y="3503775"/>
            <a:ext cx="3292337" cy="3835222"/>
          </a:xfrm>
          <a:prstGeom prst="rect">
            <a:avLst/>
          </a:prstGeom>
        </p:spPr>
      </p:pic>
      <p:pic>
        <p:nvPicPr>
          <p:cNvPr id="6" name="Picture 5">
            <a:extLst>
              <a:ext uri="{FF2B5EF4-FFF2-40B4-BE49-F238E27FC236}">
                <a16:creationId xmlns:a16="http://schemas.microsoft.com/office/drawing/2014/main" id="{5FF430E5-AF9F-4B23-9158-21B2AFF8D559}"/>
              </a:ext>
            </a:extLst>
          </p:cNvPr>
          <p:cNvPicPr>
            <a:picLocks noChangeAspect="1"/>
          </p:cNvPicPr>
          <p:nvPr/>
        </p:nvPicPr>
        <p:blipFill>
          <a:blip r:embed="rId6"/>
          <a:stretch>
            <a:fillRect/>
          </a:stretch>
        </p:blipFill>
        <p:spPr>
          <a:xfrm>
            <a:off x="3783015" y="4091516"/>
            <a:ext cx="3406205" cy="2659739"/>
          </a:xfrm>
          <a:prstGeom prst="rect">
            <a:avLst/>
          </a:prstGeom>
        </p:spPr>
      </p:pic>
    </p:spTree>
    <p:extLst>
      <p:ext uri="{BB962C8B-B14F-4D97-AF65-F5344CB8AC3E}">
        <p14:creationId xmlns:p14="http://schemas.microsoft.com/office/powerpoint/2010/main" val="84217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7767-C897-4C22-B066-56B159C307F8}"/>
              </a:ext>
            </a:extLst>
          </p:cNvPr>
          <p:cNvSpPr>
            <a:spLocks noGrp="1"/>
          </p:cNvSpPr>
          <p:nvPr>
            <p:ph type="title"/>
          </p:nvPr>
        </p:nvSpPr>
        <p:spPr/>
        <p:txBody>
          <a:bodyPr/>
          <a:lstStyle/>
          <a:p>
            <a:r>
              <a:rPr lang="en-IN" dirty="0"/>
              <a:t>MODEL DEVELOPMENT</a:t>
            </a:r>
          </a:p>
        </p:txBody>
      </p:sp>
      <p:sp>
        <p:nvSpPr>
          <p:cNvPr id="3" name="Content Placeholder 2">
            <a:extLst>
              <a:ext uri="{FF2B5EF4-FFF2-40B4-BE49-F238E27FC236}">
                <a16:creationId xmlns:a16="http://schemas.microsoft.com/office/drawing/2014/main" id="{BA8DC663-CB49-482D-B6C8-F41DA44338EE}"/>
              </a:ext>
            </a:extLst>
          </p:cNvPr>
          <p:cNvSpPr>
            <a:spLocks noGrp="1"/>
          </p:cNvSpPr>
          <p:nvPr>
            <p:ph idx="1"/>
          </p:nvPr>
        </p:nvSpPr>
        <p:spPr>
          <a:xfrm>
            <a:off x="1103312" y="1205948"/>
            <a:ext cx="8946541" cy="5042451"/>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MODEL DEVELOPMENT: We first developed the machine learning classification models with as much data as possible to include. We found the model showing the best accuracy metric was </a:t>
            </a:r>
            <a:r>
              <a:rPr lang="en-IN" sz="1800" dirty="0" err="1">
                <a:effectLst/>
                <a:latin typeface="Calibri" panose="020F0502020204030204" pitchFamily="34" charset="0"/>
                <a:ea typeface="Times New Roman" panose="02020603050405020304" pitchFamily="18" charset="0"/>
                <a:cs typeface="Calibri Light" panose="020F0302020204030204" pitchFamily="34" charset="0"/>
              </a:rPr>
              <a:t>Decission</a:t>
            </a:r>
            <a:r>
              <a:rPr lang="en-IN" sz="1800" dirty="0">
                <a:effectLst/>
                <a:latin typeface="Calibri" panose="020F0502020204030204" pitchFamily="34" charset="0"/>
                <a:ea typeface="Times New Roman" panose="02020603050405020304" pitchFamily="18" charset="0"/>
                <a:cs typeface="Calibri Light" panose="020F0302020204030204" pitchFamily="34" charset="0"/>
              </a:rPr>
              <a:t> Tree Model  with </a:t>
            </a:r>
            <a:r>
              <a:rPr lang="en-IN" sz="1800" dirty="0" err="1">
                <a:effectLst/>
                <a:latin typeface="Calibri" panose="020F0502020204030204" pitchFamily="34" charset="0"/>
                <a:ea typeface="Times New Roman" panose="02020603050405020304" pitchFamily="18" charset="0"/>
                <a:cs typeface="Calibri Light" panose="020F0302020204030204" pitchFamily="34" charset="0"/>
              </a:rPr>
              <a:t>jaccard</a:t>
            </a:r>
            <a:r>
              <a:rPr lang="en-IN" sz="1800" dirty="0">
                <a:effectLst/>
                <a:latin typeface="Calibri" panose="020F0502020204030204" pitchFamily="34" charset="0"/>
                <a:ea typeface="Times New Roman" panose="02020603050405020304" pitchFamily="18" charset="0"/>
                <a:cs typeface="Calibri Light" panose="020F0302020204030204" pitchFamily="34" charset="0"/>
              </a:rPr>
              <a:t> score of 0.71 in this specific data(after balancing the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We also used the Random Tree Classifier on the imbalanced dataset of the same data and found the accuracy score of 0.75.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In our second dataset, in which all of the missing, unknown, not mentioned values were dropped  we found that SVM model with </a:t>
            </a:r>
            <a:r>
              <a:rPr lang="en-IN" sz="1800" dirty="0" err="1">
                <a:effectLst/>
                <a:latin typeface="Calibri" panose="020F0502020204030204" pitchFamily="34" charset="0"/>
                <a:ea typeface="Times New Roman" panose="02020603050405020304" pitchFamily="18" charset="0"/>
                <a:cs typeface="Calibri Light" panose="020F0302020204030204" pitchFamily="34" charset="0"/>
              </a:rPr>
              <a:t>rbf</a:t>
            </a:r>
            <a:r>
              <a:rPr lang="en-IN" sz="1800" dirty="0">
                <a:effectLst/>
                <a:latin typeface="Calibri" panose="020F0502020204030204" pitchFamily="34" charset="0"/>
                <a:ea typeface="Times New Roman" panose="02020603050405020304" pitchFamily="18" charset="0"/>
                <a:cs typeface="Calibri Light" panose="020F0302020204030204" pitchFamily="34" charset="0"/>
              </a:rPr>
              <a:t>  </a:t>
            </a:r>
            <a:r>
              <a:rPr lang="en-IN" sz="1800" dirty="0">
                <a:latin typeface="Calibri" panose="020F0502020204030204" pitchFamily="34" charset="0"/>
                <a:ea typeface="Times New Roman" panose="02020603050405020304" pitchFamily="18" charset="0"/>
                <a:cs typeface="Calibri Light" panose="020F0302020204030204" pitchFamily="34" charset="0"/>
              </a:rPr>
              <a:t>and Random forest model </a:t>
            </a:r>
            <a:r>
              <a:rPr lang="en-IN" sz="1800" dirty="0">
                <a:effectLst/>
                <a:latin typeface="Calibri" panose="020F0502020204030204" pitchFamily="34" charset="0"/>
                <a:ea typeface="Times New Roman" panose="02020603050405020304" pitchFamily="18" charset="0"/>
                <a:cs typeface="Calibri Light" panose="020F0302020204030204" pitchFamily="34" charset="0"/>
              </a:rPr>
              <a:t>showed highest </a:t>
            </a:r>
            <a:r>
              <a:rPr lang="en-IN" sz="1800" dirty="0" err="1">
                <a:effectLst/>
                <a:latin typeface="Calibri" panose="020F0502020204030204" pitchFamily="34" charset="0"/>
                <a:ea typeface="Times New Roman" panose="02020603050405020304" pitchFamily="18" charset="0"/>
                <a:cs typeface="Calibri Light" panose="020F0302020204030204" pitchFamily="34" charset="0"/>
              </a:rPr>
              <a:t>jaccard</a:t>
            </a:r>
            <a:r>
              <a:rPr lang="en-IN" sz="1800" dirty="0">
                <a:effectLst/>
                <a:latin typeface="Calibri" panose="020F0502020204030204" pitchFamily="34" charset="0"/>
                <a:ea typeface="Times New Roman" panose="02020603050405020304" pitchFamily="18" charset="0"/>
                <a:cs typeface="Calibri Light" panose="020F0302020204030204" pitchFamily="34" charset="0"/>
              </a:rPr>
              <a:t> score of 0.73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We concluded that for the best model was for data including all Nan, UNKNOWN  values and imbalanced data with Random Forest classifier (0.75) and had the best </a:t>
            </a:r>
            <a:r>
              <a:rPr lang="en-IN" sz="1800">
                <a:effectLst/>
                <a:latin typeface="Calibri" panose="020F0502020204030204" pitchFamily="34" charset="0"/>
                <a:ea typeface="Times New Roman" panose="02020603050405020304" pitchFamily="18" charset="0"/>
                <a:cs typeface="Calibri Light" panose="020F0302020204030204" pitchFamily="34" charset="0"/>
              </a:rPr>
              <a:t>predictive outcome.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Light" panose="020F0302020204030204" pitchFamily="34" charset="0"/>
              </a:rPr>
              <a:t>Random Forest classifier was also used to  find features most contributing to the information gain.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5126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161</TotalTime>
  <Words>1144</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Tahoma</vt:lpstr>
      <vt:lpstr>Wingdings 3</vt:lpstr>
      <vt:lpstr>Ion</vt:lpstr>
      <vt:lpstr>Can we predict the severity of the collision ?</vt:lpstr>
      <vt:lpstr>BACKGROUND</vt:lpstr>
      <vt:lpstr>PROBLEM</vt:lpstr>
      <vt:lpstr>DATA</vt:lpstr>
      <vt:lpstr>DATA UNDERSTANDING AND CLEANING </vt:lpstr>
      <vt:lpstr>HEATMAP</vt:lpstr>
      <vt:lpstr>PowerPoint Presentation</vt:lpstr>
      <vt:lpstr>PowerPoint Presentation</vt:lpstr>
      <vt:lpstr>MODEL DEVELOPMENT</vt:lpstr>
      <vt:lpstr>Feature importance from RandomForest Classifier Showed the collision type, SDOT COLDesc followed by pedcount, pedcylcount,personcount and vehcount were the most important features affecting the outcome. </vt:lpstr>
      <vt:lpstr>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predict the severity of the collision ?</dc:title>
  <dc:creator>heeba altaf</dc:creator>
  <cp:lastModifiedBy>heeba altaf</cp:lastModifiedBy>
  <cp:revision>5</cp:revision>
  <dcterms:created xsi:type="dcterms:W3CDTF">2020-10-18T10:37:31Z</dcterms:created>
  <dcterms:modified xsi:type="dcterms:W3CDTF">2020-10-18T13:19:06Z</dcterms:modified>
</cp:coreProperties>
</file>