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8" r:id="rId2"/>
    <p:sldId id="271" r:id="rId3"/>
    <p:sldId id="269" r:id="rId4"/>
    <p:sldId id="270" r:id="rId5"/>
    <p:sldId id="278" r:id="rId6"/>
    <p:sldId id="272" r:id="rId7"/>
    <p:sldId id="280" r:id="rId8"/>
    <p:sldId id="281" r:id="rId9"/>
    <p:sldId id="282" r:id="rId10"/>
    <p:sldId id="283" r:id="rId11"/>
    <p:sldId id="297" r:id="rId12"/>
    <p:sldId id="284" r:id="rId13"/>
    <p:sldId id="273" r:id="rId14"/>
    <p:sldId id="298" r:id="rId15"/>
    <p:sldId id="286" r:id="rId16"/>
    <p:sldId id="287" r:id="rId17"/>
    <p:sldId id="274" r:id="rId18"/>
    <p:sldId id="289" r:id="rId19"/>
    <p:sldId id="292" r:id="rId20"/>
    <p:sldId id="291" r:id="rId21"/>
    <p:sldId id="293" r:id="rId22"/>
    <p:sldId id="295" r:id="rId23"/>
    <p:sldId id="275" r:id="rId24"/>
    <p:sldId id="294" r:id="rId25"/>
    <p:sldId id="277" r:id="rId26"/>
    <p:sldId id="299" r:id="rId27"/>
    <p:sldId id="260" r:id="rId28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FCC00"/>
    <a:srgbClr val="1B6AD3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9" autoAdjust="0"/>
    <p:restoredTop sz="78862" autoAdjust="0"/>
  </p:normalViewPr>
  <p:slideViewPr>
    <p:cSldViewPr>
      <p:cViewPr varScale="1">
        <p:scale>
          <a:sx n="90" d="100"/>
          <a:sy n="90" d="100"/>
        </p:scale>
        <p:origin x="211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점수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81</c:v>
                </c:pt>
                <c:pt idx="1">
                  <c:v>93</c:v>
                </c:pt>
                <c:pt idx="2">
                  <c:v>91</c:v>
                </c:pt>
                <c:pt idx="3">
                  <c:v>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988-4B10-83CD-938279C5C82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357691824"/>
        <c:axId val="1357689648"/>
      </c:scatterChart>
      <c:valAx>
        <c:axId val="1357691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7689648"/>
        <c:crosses val="autoZero"/>
        <c:crossBetween val="midCat"/>
      </c:valAx>
      <c:valAx>
        <c:axId val="135768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7691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aseline="0"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성적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81</c:v>
                </c:pt>
                <c:pt idx="1">
                  <c:v>93</c:v>
                </c:pt>
                <c:pt idx="2">
                  <c:v>91</c:v>
                </c:pt>
                <c:pt idx="3">
                  <c:v>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F7-453B-98E5-DBE9AEED52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예측 값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83.6</c:v>
                </c:pt>
                <c:pt idx="1">
                  <c:v>88.2</c:v>
                </c:pt>
                <c:pt idx="2">
                  <c:v>92.8</c:v>
                </c:pt>
                <c:pt idx="3">
                  <c:v>97.4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7F7-453B-98E5-DBE9AEED52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7694000"/>
        <c:axId val="1357696176"/>
      </c:scatterChart>
      <c:valAx>
        <c:axId val="1357694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7696176"/>
        <c:crosses val="autoZero"/>
        <c:crossBetween val="midCat"/>
      </c:valAx>
      <c:valAx>
        <c:axId val="1357696176"/>
        <c:scaling>
          <c:orientation val="minMax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76940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442013059033468E-2"/>
          <c:y val="5.3564636450639247E-2"/>
          <c:w val="0.72947244968953506"/>
          <c:h val="0.8231393094647984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성적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81</c:v>
                </c:pt>
                <c:pt idx="1">
                  <c:v>93</c:v>
                </c:pt>
                <c:pt idx="2">
                  <c:v>91</c:v>
                </c:pt>
                <c:pt idx="3">
                  <c:v>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F7-453B-98E5-DBE9AEED52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예측 값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82</c:v>
                </c:pt>
                <c:pt idx="1">
                  <c:v>88</c:v>
                </c:pt>
                <c:pt idx="2">
                  <c:v>94</c:v>
                </c:pt>
                <c:pt idx="3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7F7-453B-98E5-DBE9AEED52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7690192"/>
        <c:axId val="1357690736"/>
      </c:scatterChart>
      <c:valAx>
        <c:axId val="1357690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7690736"/>
        <c:crosses val="autoZero"/>
        <c:crossBetween val="midCat"/>
      </c:valAx>
      <c:valAx>
        <c:axId val="1357690736"/>
        <c:scaling>
          <c:orientation val="minMax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76901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점수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81</c:v>
                </c:pt>
                <c:pt idx="1">
                  <c:v>93</c:v>
                </c:pt>
                <c:pt idx="2">
                  <c:v>91</c:v>
                </c:pt>
                <c:pt idx="3">
                  <c:v>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BB9-4815-88C2-C4706B60383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357693456"/>
        <c:axId val="1357696720"/>
      </c:scatterChart>
      <c:valAx>
        <c:axId val="1357693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7696720"/>
        <c:crosses val="autoZero"/>
        <c:crossBetween val="midCat"/>
      </c:valAx>
      <c:valAx>
        <c:axId val="1357696720"/>
        <c:scaling>
          <c:orientation val="minMax"/>
          <c:max val="110"/>
          <c:min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76934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aseline="0"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점수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81</c:v>
                </c:pt>
                <c:pt idx="1">
                  <c:v>93</c:v>
                </c:pt>
                <c:pt idx="2">
                  <c:v>91</c:v>
                </c:pt>
                <c:pt idx="3">
                  <c:v>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A74-46F6-B59D-E5768B9B405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357697264"/>
        <c:axId val="1357697808"/>
      </c:scatterChart>
      <c:valAx>
        <c:axId val="1357697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7697808"/>
        <c:crosses val="autoZero"/>
        <c:crossBetween val="midCat"/>
      </c:valAx>
      <c:valAx>
        <c:axId val="1357697808"/>
        <c:scaling>
          <c:orientation val="minMax"/>
          <c:max val="110"/>
          <c:min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7697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aseline="0"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2815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2021-06-05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2743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442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4276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0948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6259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6637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5588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8930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7208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6212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5861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2059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1836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5201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5776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6637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6963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5485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0906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792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607175"/>
            <a:ext cx="574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5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0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2019.12.06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30021"/>
            <a:ext cx="8645525" cy="137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38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 charset="-127"/>
              </a:rPr>
              <a:t>Deep Learning</a:t>
            </a:r>
          </a:p>
          <a:p>
            <a:pPr eaLnBrk="1" latinLnBrk="1" hangingPunct="1">
              <a:spcBef>
                <a:spcPts val="600"/>
              </a:spcBef>
              <a:defRPr/>
            </a:pP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평균 제곱근 오차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오차를 평가하는 방법 중 가장 많이 사용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96869" y="2258616"/>
            <a:ext cx="6264696" cy="3673018"/>
            <a:chOff x="1115616" y="2348880"/>
            <a:chExt cx="5496272" cy="2608064"/>
          </a:xfrm>
        </p:grpSpPr>
        <p:graphicFrame>
          <p:nvGraphicFramePr>
            <p:cNvPr id="6" name="차트 5"/>
            <p:cNvGraphicFramePr/>
            <p:nvPr>
              <p:extLst>
                <p:ext uri="{D42A27DB-BD31-4B8C-83A1-F6EECF244321}">
                  <p14:modId xmlns:p14="http://schemas.microsoft.com/office/powerpoint/2010/main" val="285692251"/>
                </p:ext>
              </p:extLst>
            </p:nvPr>
          </p:nvGraphicFramePr>
          <p:xfrm>
            <a:off x="1115616" y="2348880"/>
            <a:ext cx="5496272" cy="26080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3" name="직선 연결선 2"/>
            <p:cNvCxnSpPr/>
            <p:nvPr/>
          </p:nvCxnSpPr>
          <p:spPr bwMode="auto">
            <a:xfrm>
              <a:off x="4788024" y="2934470"/>
              <a:ext cx="0" cy="2160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직선 연결선 14"/>
            <p:cNvCxnSpPr/>
            <p:nvPr/>
          </p:nvCxnSpPr>
          <p:spPr bwMode="auto">
            <a:xfrm>
              <a:off x="3982418" y="3432191"/>
              <a:ext cx="0" cy="2556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/>
            <p:cNvCxnSpPr/>
            <p:nvPr/>
          </p:nvCxnSpPr>
          <p:spPr bwMode="auto">
            <a:xfrm>
              <a:off x="3178346" y="3510377"/>
              <a:ext cx="0" cy="46017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/>
            <p:cNvCxnSpPr/>
            <p:nvPr/>
          </p:nvCxnSpPr>
          <p:spPr bwMode="auto">
            <a:xfrm>
              <a:off x="2383182" y="4471016"/>
              <a:ext cx="0" cy="720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2800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 회귀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2699792" y="1738703"/>
            <a:ext cx="1658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y = 3x + 76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251520" y="6093296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직선에서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실제값의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거리의 합이 작을수록 잘 그어진 직선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직선에서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실제값의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거리의 합이 클수록 잘못 그어진 직선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494548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텍스트 개체 틀 2"/>
          <p:cNvSpPr txBox="1">
            <a:spLocks/>
          </p:cNvSpPr>
          <p:nvPr/>
        </p:nvSpPr>
        <p:spPr>
          <a:xfrm>
            <a:off x="863588" y="5187388"/>
            <a:ext cx="3096343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커질수록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ctr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오차가 커짐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4752020" y="5187388"/>
            <a:ext cx="3096343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작을수록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ctr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오차가 커짐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467544" y="1745189"/>
            <a:ext cx="3888432" cy="3123971"/>
            <a:chOff x="467544" y="1745189"/>
            <a:chExt cx="3888432" cy="3123971"/>
          </a:xfrm>
        </p:grpSpPr>
        <p:grpSp>
          <p:nvGrpSpPr>
            <p:cNvPr id="8" name="그룹 7"/>
            <p:cNvGrpSpPr/>
            <p:nvPr/>
          </p:nvGrpSpPr>
          <p:grpSpPr>
            <a:xfrm>
              <a:off x="467544" y="1745189"/>
              <a:ext cx="3888432" cy="3123971"/>
              <a:chOff x="467544" y="853611"/>
              <a:chExt cx="6096000" cy="4015549"/>
            </a:xfrm>
          </p:grpSpPr>
          <p:graphicFrame>
            <p:nvGraphicFramePr>
              <p:cNvPr id="10" name="차트 9"/>
              <p:cNvGraphicFramePr/>
              <p:nvPr/>
            </p:nvGraphicFramePr>
            <p:xfrm>
              <a:off x="467544" y="1772816"/>
              <a:ext cx="6096000" cy="309634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cxnSp>
            <p:nvCxnSpPr>
              <p:cNvPr id="5" name="직선 연결선 4"/>
              <p:cNvCxnSpPr/>
              <p:nvPr/>
            </p:nvCxnSpPr>
            <p:spPr bwMode="auto">
              <a:xfrm flipV="1">
                <a:off x="1563252" y="853611"/>
                <a:ext cx="3766227" cy="294758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" name="텍스트 개체 틀 2"/>
            <p:cNvSpPr txBox="1">
              <a:spLocks/>
            </p:cNvSpPr>
            <p:nvPr/>
          </p:nvSpPr>
          <p:spPr>
            <a:xfrm>
              <a:off x="2051718" y="2019317"/>
              <a:ext cx="936105" cy="295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y = ax + b</a:t>
              </a:r>
              <a:endParaRPr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 bwMode="auto">
            <a:xfrm flipH="1" flipV="1">
              <a:off x="1573064" y="3658380"/>
              <a:ext cx="1" cy="34033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직선 연결선 30"/>
            <p:cNvCxnSpPr/>
            <p:nvPr/>
          </p:nvCxnSpPr>
          <p:spPr bwMode="auto">
            <a:xfrm flipV="1">
              <a:off x="2208436" y="3046735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직선 연결선 31"/>
            <p:cNvCxnSpPr/>
            <p:nvPr/>
          </p:nvCxnSpPr>
          <p:spPr bwMode="auto">
            <a:xfrm flipV="1">
              <a:off x="2846983" y="2436763"/>
              <a:ext cx="0" cy="10801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직선 연결선 32"/>
            <p:cNvCxnSpPr/>
            <p:nvPr/>
          </p:nvCxnSpPr>
          <p:spPr bwMode="auto">
            <a:xfrm flipV="1">
              <a:off x="3491880" y="1822599"/>
              <a:ext cx="0" cy="138193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" name="그룹 48"/>
          <p:cNvGrpSpPr/>
          <p:nvPr/>
        </p:nvGrpSpPr>
        <p:grpSpPr>
          <a:xfrm>
            <a:off x="4355976" y="2017124"/>
            <a:ext cx="3888432" cy="2852037"/>
            <a:chOff x="4355976" y="2017124"/>
            <a:chExt cx="3888432" cy="2852037"/>
          </a:xfrm>
        </p:grpSpPr>
        <p:grpSp>
          <p:nvGrpSpPr>
            <p:cNvPr id="19" name="그룹 18"/>
            <p:cNvGrpSpPr/>
            <p:nvPr/>
          </p:nvGrpSpPr>
          <p:grpSpPr>
            <a:xfrm>
              <a:off x="4355976" y="2460302"/>
              <a:ext cx="3888432" cy="2408859"/>
              <a:chOff x="467544" y="1772816"/>
              <a:chExt cx="6096000" cy="3096344"/>
            </a:xfrm>
          </p:grpSpPr>
          <p:graphicFrame>
            <p:nvGraphicFramePr>
              <p:cNvPr id="20" name="차트 19"/>
              <p:cNvGraphicFramePr/>
              <p:nvPr/>
            </p:nvGraphicFramePr>
            <p:xfrm>
              <a:off x="467544" y="1772816"/>
              <a:ext cx="6096000" cy="309634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cxnSp>
            <p:nvCxnSpPr>
              <p:cNvPr id="21" name="직선 연결선 20"/>
              <p:cNvCxnSpPr/>
              <p:nvPr/>
            </p:nvCxnSpPr>
            <p:spPr bwMode="auto">
              <a:xfrm flipV="1">
                <a:off x="1525851" y="3873274"/>
                <a:ext cx="4586136" cy="44849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7" name="텍스트 개체 틀 2"/>
            <p:cNvSpPr txBox="1">
              <a:spLocks/>
            </p:cNvSpPr>
            <p:nvPr/>
          </p:nvSpPr>
          <p:spPr>
            <a:xfrm>
              <a:off x="6133664" y="2017124"/>
              <a:ext cx="1030623" cy="295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y = ax + b</a:t>
              </a:r>
              <a:endParaRPr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 bwMode="auto">
            <a:xfrm flipV="1">
              <a:off x="5458321" y="3990691"/>
              <a:ext cx="0" cy="39879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직선 연결선 34"/>
            <p:cNvCxnSpPr/>
            <p:nvPr/>
          </p:nvCxnSpPr>
          <p:spPr bwMode="auto">
            <a:xfrm flipV="1">
              <a:off x="6100043" y="3448050"/>
              <a:ext cx="0" cy="86409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직선 연결선 35"/>
            <p:cNvCxnSpPr/>
            <p:nvPr/>
          </p:nvCxnSpPr>
          <p:spPr bwMode="auto">
            <a:xfrm flipV="1">
              <a:off x="6738590" y="3510533"/>
              <a:ext cx="0" cy="73147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직선 연결선 36"/>
            <p:cNvCxnSpPr/>
            <p:nvPr/>
          </p:nvCxnSpPr>
          <p:spPr bwMode="auto">
            <a:xfrm flipV="1">
              <a:off x="7377137" y="3239455"/>
              <a:ext cx="0" cy="9223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텍스트 개체 틀 2"/>
          <p:cNvSpPr txBox="1">
            <a:spLocks/>
          </p:cNvSpPr>
          <p:nvPr/>
        </p:nvSpPr>
        <p:spPr>
          <a:xfrm>
            <a:off x="251520" y="90872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오차의 관계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8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2800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 회귀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1115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 회귀</a:t>
            </a: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임의의 선의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오차값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015551"/>
              </p:ext>
            </p:extLst>
          </p:nvPr>
        </p:nvGraphicFramePr>
        <p:xfrm>
          <a:off x="395535" y="2039972"/>
          <a:ext cx="4608513" cy="14407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2129">
                  <a:extLst>
                    <a:ext uri="{9D8B030D-6E8A-4147-A177-3AD203B41FA5}">
                      <a16:colId xmlns:a16="http://schemas.microsoft.com/office/drawing/2014/main" val="326835514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30777117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48883977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77218469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114721603"/>
                    </a:ext>
                  </a:extLst>
                </a:gridCol>
              </a:tblGrid>
              <a:tr h="327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공부한 시간</a:t>
                      </a:r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142909"/>
                  </a:ext>
                </a:extLst>
              </a:tr>
              <a:tr h="327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성적</a:t>
                      </a:r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실제 값</a:t>
                      </a:r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,y)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81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93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835690"/>
                  </a:ext>
                </a:extLst>
              </a:tr>
              <a:tr h="327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예측 값</a:t>
                      </a:r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(p)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82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88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94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289829"/>
                  </a:ext>
                </a:extLst>
              </a:tr>
              <a:tr h="327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-5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97785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5535" y="3717032"/>
            <a:ext cx="32717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오차의 합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= 1 + (-5) + 3 + 3 = 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1026584" y="1511279"/>
            <a:ext cx="1658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y = 3x + 76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8560" y="4365104"/>
            <a:ext cx="6382388" cy="931656"/>
            <a:chOff x="388560" y="4550583"/>
            <a:chExt cx="6382388" cy="931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88560" y="4550583"/>
                  <a:ext cx="6382388" cy="3926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평균 제곱 오차</a:t>
                  </a:r>
                  <a:r>
                    <a:rPr lang="en-US" altLang="ko-KR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(Mean Squared Error, MSE)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a14:m>
                  <a:endPara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560" y="4550583"/>
                  <a:ext cx="6382388" cy="392608"/>
                </a:xfrm>
                <a:prstGeom prst="rect">
                  <a:avLst/>
                </a:prstGeom>
                <a:blipFill>
                  <a:blip r:embed="rId3"/>
                  <a:stretch>
                    <a:fillRect l="-2292" t="-109375" b="-17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35660" y="5051865"/>
                  <a:ext cx="5248937" cy="4303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MSE</a:t>
                  </a:r>
                  <a:r>
                    <a: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82−81)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+(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93−88)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+(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91−94)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+(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100−97)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a14:m>
                  <a:r>
                    <a: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44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a14:m>
                  <a:r>
                    <a: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= 11</a:t>
                  </a:r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660" y="5051865"/>
                  <a:ext cx="5248937" cy="430374"/>
                </a:xfrm>
                <a:prstGeom prst="rect">
                  <a:avLst/>
                </a:prstGeom>
                <a:blipFill>
                  <a:blip r:embed="rId4"/>
                  <a:stretch>
                    <a:fillRect l="-2787" r="-1045" b="-1831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그룹 4"/>
          <p:cNvGrpSpPr/>
          <p:nvPr/>
        </p:nvGrpSpPr>
        <p:grpSpPr>
          <a:xfrm>
            <a:off x="388560" y="5547777"/>
            <a:ext cx="7599196" cy="903504"/>
            <a:chOff x="388560" y="5733256"/>
            <a:chExt cx="7599196" cy="9035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88560" y="5733256"/>
                  <a:ext cx="7599196" cy="5636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평균 제곱근 오차</a:t>
                  </a:r>
                  <a:r>
                    <a:rPr lang="en-US" altLang="ko-KR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(Root Mean Squared Error, RMSE) =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a14:m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560" y="5733256"/>
                  <a:ext cx="7599196" cy="563680"/>
                </a:xfrm>
                <a:prstGeom prst="rect">
                  <a:avLst/>
                </a:prstGeom>
                <a:blipFill>
                  <a:blip r:embed="rId5"/>
                  <a:stretch>
                    <a:fillRect l="-1926" b="-21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35660" y="6332766"/>
                  <a:ext cx="2608984" cy="3039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RMSE</a:t>
                  </a:r>
                  <a:r>
                    <a: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=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rad>
                    </m:oMath>
                  </a14:m>
                  <a:r>
                    <a: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= 3.3166…</a:t>
                  </a:r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660" y="6332766"/>
                  <a:ext cx="2608984" cy="303994"/>
                </a:xfrm>
                <a:prstGeom prst="rect">
                  <a:avLst/>
                </a:prstGeom>
                <a:blipFill>
                  <a:blip r:embed="rId6"/>
                  <a:stretch>
                    <a:fillRect l="-5607" t="-16000" r="-3738" b="-4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26" name="Picture 2" descr="055_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72"/>
          <a:stretch/>
        </p:blipFill>
        <p:spPr bwMode="auto">
          <a:xfrm>
            <a:off x="5148064" y="1578135"/>
            <a:ext cx="3757392" cy="21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854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경사 </a:t>
            </a:r>
            <a:r>
              <a:rPr lang="ko-KR" altLang="en-US" sz="3800" kern="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하강법</a:t>
            </a:r>
            <a:endParaRPr lang="ko-KR" altLang="en-US" sz="3800" kern="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03.</a:t>
            </a:r>
            <a:endParaRPr lang="ko-KR" altLang="en-US" sz="3800" kern="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1875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경사 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하강법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기울기를 구하여 기울기가 낮은 쪽으로 계속 이동시켜서 </a:t>
            </a:r>
            <a:r>
              <a:rPr lang="ko-KR" altLang="en-US" sz="18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극값에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이를 때까지 반복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1029783" y="1412776"/>
            <a:ext cx="2775125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   →  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</a:t>
            </a:r>
          </a:p>
          <a:p>
            <a:pPr algn="l">
              <a:defRPr/>
            </a:pP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↓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→  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↑</a:t>
            </a:r>
            <a:endParaRPr lang="ko-KR" altLang="en-US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23528" y="2348880"/>
            <a:ext cx="4029684" cy="3026922"/>
            <a:chOff x="323528" y="3429000"/>
            <a:chExt cx="4029684" cy="302692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650" y="3429000"/>
              <a:ext cx="3323392" cy="2893690"/>
            </a:xfrm>
            <a:prstGeom prst="rect">
              <a:avLst/>
            </a:prstGeom>
          </p:spPr>
        </p:pic>
        <p:sp>
          <p:nvSpPr>
            <p:cNvPr id="13" name="텍스트 개체 틀 2"/>
            <p:cNvSpPr txBox="1">
              <a:spLocks/>
            </p:cNvSpPr>
            <p:nvPr/>
          </p:nvSpPr>
          <p:spPr>
            <a:xfrm>
              <a:off x="323528" y="3453142"/>
              <a:ext cx="504056" cy="332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ko-KR" altLang="en-US" sz="18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오차</a:t>
              </a:r>
              <a:endParaRPr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  <p:sp>
          <p:nvSpPr>
            <p:cNvPr id="14" name="텍스트 개체 틀 2"/>
            <p:cNvSpPr txBox="1">
              <a:spLocks/>
            </p:cNvSpPr>
            <p:nvPr/>
          </p:nvSpPr>
          <p:spPr>
            <a:xfrm>
              <a:off x="3849156" y="6151222"/>
              <a:ext cx="504056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ko-KR" altLang="en-US" sz="18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en-US" altLang="ko-KR" sz="18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a</a:t>
              </a:r>
              <a:endParaRPr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  <p:sp>
          <p:nvSpPr>
            <p:cNvPr id="15" name="텍스트 개체 틀 2"/>
            <p:cNvSpPr txBox="1">
              <a:spLocks/>
            </p:cNvSpPr>
            <p:nvPr/>
          </p:nvSpPr>
          <p:spPr>
            <a:xfrm>
              <a:off x="3026645" y="6151223"/>
              <a:ext cx="504056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ko-KR" altLang="en-US" sz="18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en-US" altLang="ko-KR" sz="18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a1</a:t>
              </a:r>
              <a:endParaRPr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174451" y="2348880"/>
            <a:ext cx="4029684" cy="3026922"/>
            <a:chOff x="323528" y="3429000"/>
            <a:chExt cx="4029684" cy="3026922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650" y="3429000"/>
              <a:ext cx="3323392" cy="2893690"/>
            </a:xfrm>
            <a:prstGeom prst="rect">
              <a:avLst/>
            </a:prstGeom>
          </p:spPr>
        </p:pic>
        <p:sp>
          <p:nvSpPr>
            <p:cNvPr id="19" name="텍스트 개체 틀 2"/>
            <p:cNvSpPr txBox="1">
              <a:spLocks/>
            </p:cNvSpPr>
            <p:nvPr/>
          </p:nvSpPr>
          <p:spPr>
            <a:xfrm>
              <a:off x="323528" y="3453142"/>
              <a:ext cx="504056" cy="332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ko-KR" altLang="en-US" sz="18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오차</a:t>
              </a:r>
              <a:endParaRPr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  <p:sp>
          <p:nvSpPr>
            <p:cNvPr id="20" name="텍스트 개체 틀 2"/>
            <p:cNvSpPr txBox="1">
              <a:spLocks/>
            </p:cNvSpPr>
            <p:nvPr/>
          </p:nvSpPr>
          <p:spPr>
            <a:xfrm>
              <a:off x="3849156" y="6151222"/>
              <a:ext cx="504056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ko-KR" altLang="en-US" sz="18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en-US" altLang="ko-KR" sz="18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b</a:t>
              </a:r>
              <a:endParaRPr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  <p:sp>
          <p:nvSpPr>
            <p:cNvPr id="21" name="텍스트 개체 틀 2"/>
            <p:cNvSpPr txBox="1">
              <a:spLocks/>
            </p:cNvSpPr>
            <p:nvPr/>
          </p:nvSpPr>
          <p:spPr>
            <a:xfrm>
              <a:off x="3026645" y="6151223"/>
              <a:ext cx="504056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ko-KR" altLang="en-US" sz="18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en-US" altLang="ko-KR" sz="18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b1</a:t>
              </a:r>
              <a:endParaRPr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</p:grpSp>
      <p:sp>
        <p:nvSpPr>
          <p:cNvPr id="22" name="텍스트 개체 틀 2"/>
          <p:cNvSpPr txBox="1">
            <a:spLocks/>
          </p:cNvSpPr>
          <p:nvPr/>
        </p:nvSpPr>
        <p:spPr>
          <a:xfrm>
            <a:off x="4880706" y="1412776"/>
            <a:ext cx="2775125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절편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   →  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</a:t>
            </a:r>
          </a:p>
          <a:p>
            <a:pPr algn="l">
              <a:defRPr/>
            </a:pP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절편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↓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→  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↑</a:t>
            </a:r>
            <a:endParaRPr lang="ko-KR" altLang="en-US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3" name="텍스트 개체 틀 2"/>
          <p:cNvSpPr txBox="1">
            <a:spLocks/>
          </p:cNvSpPr>
          <p:nvPr/>
        </p:nvSpPr>
        <p:spPr>
          <a:xfrm>
            <a:off x="251520" y="5782906"/>
            <a:ext cx="8640960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a1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의 점에서 미분한 값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순간 변화율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접선의 기울기 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24232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경사 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하강법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기울기를 구하여 기울기가 낮은 쪽으로 계속 이동시켜서 </a:t>
            </a:r>
            <a:r>
              <a:rPr lang="ko-KR" altLang="en-US" sz="18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극값에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이를 때까지 반복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564904"/>
            <a:ext cx="3803401" cy="3240360"/>
          </a:xfrm>
          <a:prstGeom prst="rect">
            <a:avLst/>
          </a:prstGeom>
        </p:spPr>
      </p:pic>
      <p:pic>
        <p:nvPicPr>
          <p:cNvPr id="1028" name="Picture 4" descr="06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2"/>
          <a:stretch/>
        </p:blipFill>
        <p:spPr bwMode="auto">
          <a:xfrm>
            <a:off x="5076056" y="2668071"/>
            <a:ext cx="3624206" cy="311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텍스트 개체 틀 2"/>
          <p:cNvSpPr txBox="1">
            <a:spLocks/>
          </p:cNvSpPr>
          <p:nvPr/>
        </p:nvSpPr>
        <p:spPr>
          <a:xfrm>
            <a:off x="909673" y="1896485"/>
            <a:ext cx="2775125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a1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→a2 →a3 → m</a:t>
            </a:r>
            <a:endParaRPr lang="ko-KR" altLang="en-US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5180314" y="1896485"/>
            <a:ext cx="3415689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순간 변화율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</a:t>
            </a:r>
          </a:p>
        </p:txBody>
      </p:sp>
    </p:spTree>
    <p:extLst>
      <p:ext uri="{BB962C8B-B14F-4D97-AF65-F5344CB8AC3E}">
        <p14:creationId xmlns:p14="http://schemas.microsoft.com/office/powerpoint/2010/main" val="2833897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경사 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하강법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4644008" y="1589257"/>
            <a:ext cx="3888779" cy="286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lnSpc>
                <a:spcPct val="150000"/>
              </a:lnSpc>
              <a:buAutoNum type="arabicPeriod"/>
              <a:defRPr/>
            </a:pPr>
            <a:r>
              <a:rPr 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a1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에서 미분을 구한다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.</a:t>
            </a:r>
          </a:p>
          <a:p>
            <a:pPr marL="228600" indent="-228600" algn="l">
              <a:lnSpc>
                <a:spcPct val="150000"/>
              </a:lnSpc>
              <a:buAutoNum type="arabicPeriod"/>
              <a:defRPr/>
            </a:pP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구해진 기울기의 반대 방향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기울기가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+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면 음의 방향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-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면 양의 방향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으로 얼마간 이동시킨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a2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에서 미분을 구한다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.</a:t>
            </a:r>
          </a:p>
          <a:p>
            <a:pPr marL="228600" indent="-228600" algn="l">
              <a:lnSpc>
                <a:spcPct val="150000"/>
              </a:lnSpc>
              <a:buAutoNum type="arabicPeriod"/>
              <a:defRPr/>
            </a:pPr>
            <a:r>
              <a:rPr 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에서 구한 </a:t>
            </a:r>
            <a:r>
              <a:rPr lang="ko-KR" altLang="en-US" sz="18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미분값이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 아니면 위 과정을 반복한다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.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7170" name="Picture 2" descr="경사하강법 이미지 검색결과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1"/>
          <a:stretch/>
        </p:blipFill>
        <p:spPr bwMode="auto">
          <a:xfrm>
            <a:off x="604539" y="1412776"/>
            <a:ext cx="3541689" cy="321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텍스트 개체 틀 2"/>
          <p:cNvSpPr txBox="1">
            <a:spLocks/>
          </p:cNvSpPr>
          <p:nvPr/>
        </p:nvSpPr>
        <p:spPr>
          <a:xfrm>
            <a:off x="755896" y="5315077"/>
            <a:ext cx="1658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y = 3x + 76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755896" y="5877272"/>
            <a:ext cx="5184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y = 2.3x + 79  </a:t>
            </a: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← </a:t>
            </a: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오차가 더 작은 직선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로지스틱</a:t>
            </a:r>
            <a:r>
              <a:rPr lang="ko-KR" altLang="en-US" sz="3800" kern="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 회귀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04.</a:t>
            </a:r>
            <a:endParaRPr lang="ko-KR" altLang="en-US" sz="3800" kern="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71375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로지스틱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회귀</a:t>
            </a: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로지스틱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회귀의 정의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독립 변수의 선형 결합을 이용하여 사건의 발생 가능성을 예측하는 통계 기법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선형회귀와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마찬가지로 적절한 선을 그려가는 과정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285241"/>
              </p:ext>
            </p:extLst>
          </p:nvPr>
        </p:nvGraphicFramePr>
        <p:xfrm>
          <a:off x="395536" y="1685610"/>
          <a:ext cx="806489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2200">
                  <a:extLst>
                    <a:ext uri="{9D8B030D-6E8A-4147-A177-3AD203B41FA5}">
                      <a16:colId xmlns:a16="http://schemas.microsoft.com/office/drawing/2014/main" val="3268355146"/>
                    </a:ext>
                  </a:extLst>
                </a:gridCol>
                <a:gridCol w="896099">
                  <a:extLst>
                    <a:ext uri="{9D8B030D-6E8A-4147-A177-3AD203B41FA5}">
                      <a16:colId xmlns:a16="http://schemas.microsoft.com/office/drawing/2014/main" val="2307771175"/>
                    </a:ext>
                  </a:extLst>
                </a:gridCol>
                <a:gridCol w="896099">
                  <a:extLst>
                    <a:ext uri="{9D8B030D-6E8A-4147-A177-3AD203B41FA5}">
                      <a16:colId xmlns:a16="http://schemas.microsoft.com/office/drawing/2014/main" val="914204968"/>
                    </a:ext>
                  </a:extLst>
                </a:gridCol>
                <a:gridCol w="896099">
                  <a:extLst>
                    <a:ext uri="{9D8B030D-6E8A-4147-A177-3AD203B41FA5}">
                      <a16:colId xmlns:a16="http://schemas.microsoft.com/office/drawing/2014/main" val="3488839776"/>
                    </a:ext>
                  </a:extLst>
                </a:gridCol>
                <a:gridCol w="896099">
                  <a:extLst>
                    <a:ext uri="{9D8B030D-6E8A-4147-A177-3AD203B41FA5}">
                      <a16:colId xmlns:a16="http://schemas.microsoft.com/office/drawing/2014/main" val="601034506"/>
                    </a:ext>
                  </a:extLst>
                </a:gridCol>
                <a:gridCol w="896099">
                  <a:extLst>
                    <a:ext uri="{9D8B030D-6E8A-4147-A177-3AD203B41FA5}">
                      <a16:colId xmlns:a16="http://schemas.microsoft.com/office/drawing/2014/main" val="2772184697"/>
                    </a:ext>
                  </a:extLst>
                </a:gridCol>
                <a:gridCol w="896099">
                  <a:extLst>
                    <a:ext uri="{9D8B030D-6E8A-4147-A177-3AD203B41FA5}">
                      <a16:colId xmlns:a16="http://schemas.microsoft.com/office/drawing/2014/main" val="3592914188"/>
                    </a:ext>
                  </a:extLst>
                </a:gridCol>
                <a:gridCol w="896099">
                  <a:extLst>
                    <a:ext uri="{9D8B030D-6E8A-4147-A177-3AD203B41FA5}">
                      <a16:colId xmlns:a16="http://schemas.microsoft.com/office/drawing/2014/main" val="3114721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공부한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14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합격여부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불합격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불합격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불합격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835690"/>
                  </a:ext>
                </a:extLst>
              </a:tr>
            </a:tbl>
          </a:graphicData>
        </a:graphic>
      </p:graphicFrame>
      <p:pic>
        <p:nvPicPr>
          <p:cNvPr id="4098" name="Picture 2" descr="08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01"/>
          <a:stretch/>
        </p:blipFill>
        <p:spPr bwMode="auto">
          <a:xfrm>
            <a:off x="539552" y="3284984"/>
            <a:ext cx="3158289" cy="153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081_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94"/>
          <a:stretch/>
        </p:blipFill>
        <p:spPr bwMode="auto">
          <a:xfrm>
            <a:off x="4716016" y="3284984"/>
            <a:ext cx="3158290" cy="153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966056" y="5517232"/>
            <a:ext cx="4419725" cy="637097"/>
            <a:chOff x="731133" y="5784505"/>
            <a:chExt cx="4419725" cy="6370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347864" y="5838204"/>
                  <a:ext cx="1802994" cy="529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7864" y="5838204"/>
                  <a:ext cx="1802994" cy="5296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텍스트 개체 틀 2"/>
            <p:cNvSpPr txBox="1">
              <a:spLocks/>
            </p:cNvSpPr>
            <p:nvPr/>
          </p:nvSpPr>
          <p:spPr>
            <a:xfrm>
              <a:off x="731133" y="5784505"/>
              <a:ext cx="2184683" cy="637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8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시그모이드</a:t>
              </a:r>
              <a:r>
                <a:rPr lang="ko-KR" altLang="en-US" sz="18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함수</a:t>
              </a:r>
              <a:endPara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  <a:p>
              <a:pPr algn="ctr">
                <a:defRPr/>
              </a:pPr>
              <a:r>
                <a:rPr lang="en-US" altLang="ko-KR" sz="18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(Sigmoid function)</a:t>
              </a:r>
              <a:endPara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4105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로지스틱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회귀</a:t>
            </a:r>
          </a:p>
        </p:txBody>
      </p:sp>
      <p:pic>
        <p:nvPicPr>
          <p:cNvPr id="12290" name="Picture 2" descr="082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11"/>
          <a:stretch/>
        </p:blipFill>
        <p:spPr bwMode="auto">
          <a:xfrm>
            <a:off x="217917" y="2492896"/>
            <a:ext cx="4662237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974" y="1988840"/>
            <a:ext cx="4012974" cy="3327635"/>
          </a:xfrm>
          <a:prstGeom prst="rect">
            <a:avLst/>
          </a:prstGeom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908720"/>
            <a:ext cx="8640960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 오차와의 상관 관계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275856" y="5500507"/>
            <a:ext cx="2775125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   →  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↑</a:t>
            </a:r>
            <a:endParaRPr lang="en-US" altLang="ko-KR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l">
              <a:defRPr/>
            </a:pP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↓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→  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↑</a:t>
            </a:r>
            <a:endParaRPr lang="ko-KR" altLang="en-US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3510" y="1418133"/>
                <a:ext cx="1802994" cy="529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10" y="1418133"/>
                <a:ext cx="1802994" cy="5296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35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>
            <a:extLst>
              <a:ext uri="{FF2B5EF4-FFF2-40B4-BE49-F238E27FC236}">
                <a16:creationId xmlns:a16="http://schemas.microsoft.com/office/drawing/2014/main" id="{CD1AC35C-15D0-4946-AAE5-32C7DA9996E2}"/>
              </a:ext>
            </a:extLst>
          </p:cNvPr>
          <p:cNvSpPr txBox="1"/>
          <p:nvPr/>
        </p:nvSpPr>
        <p:spPr>
          <a:xfrm>
            <a:off x="2857500" y="2239982"/>
            <a:ext cx="6264275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02. </a:t>
            </a:r>
            <a:r>
              <a:rPr lang="ko-KR" altLang="en-US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선형 회귀</a:t>
            </a:r>
            <a:endParaRPr lang="en-US" altLang="ko-KR" sz="3000" spc="-150" dirty="0">
              <a:solidFill>
                <a:schemeClr val="bg1">
                  <a:lumMod val="50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500" y="1628795"/>
            <a:ext cx="6264275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01. </a:t>
            </a:r>
            <a:r>
              <a:rPr lang="ko-KR" altLang="en-US" b="1" spc="-150" dirty="0" err="1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딥러닝이란</a:t>
            </a:r>
            <a:r>
              <a:rPr lang="en-US" altLang="ko-KR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?</a:t>
            </a:r>
            <a:r>
              <a:rPr lang="en-US" altLang="ko-KR" sz="3000" b="1" spc="-15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</a:p>
        </p:txBody>
      </p:sp>
      <p:sp>
        <p:nvSpPr>
          <p:cNvPr id="10" name="텍스트 상자 1">
            <a:extLst>
              <a:ext uri="{FF2B5EF4-FFF2-40B4-BE49-F238E27FC236}">
                <a16:creationId xmlns:a16="http://schemas.microsoft.com/office/drawing/2014/main" id="{4822F36E-30E7-5441-8010-5AC67857190F}"/>
              </a:ext>
            </a:extLst>
          </p:cNvPr>
          <p:cNvSpPr txBox="1"/>
          <p:nvPr/>
        </p:nvSpPr>
        <p:spPr>
          <a:xfrm>
            <a:off x="2857500" y="3463925"/>
            <a:ext cx="6264275" cy="55403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04. </a:t>
            </a:r>
            <a:r>
              <a:rPr lang="ko-KR" altLang="en-US" b="1" spc="-150" dirty="0" err="1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로지스틱</a:t>
            </a:r>
            <a:r>
              <a:rPr lang="ko-KR" altLang="en-US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회귀</a:t>
            </a:r>
            <a:r>
              <a:rPr lang="en-US" altLang="ko-KR" sz="30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</a:p>
        </p:txBody>
      </p:sp>
      <p:sp>
        <p:nvSpPr>
          <p:cNvPr id="11" name="텍스트 상자 1">
            <a:extLst>
              <a:ext uri="{FF2B5EF4-FFF2-40B4-BE49-F238E27FC236}">
                <a16:creationId xmlns:a16="http://schemas.microsoft.com/office/drawing/2014/main" id="{54B672C5-0CCE-3840-83A6-5C2FCB32D947}"/>
              </a:ext>
            </a:extLst>
          </p:cNvPr>
          <p:cNvSpPr txBox="1"/>
          <p:nvPr/>
        </p:nvSpPr>
        <p:spPr>
          <a:xfrm>
            <a:off x="2857500" y="2852738"/>
            <a:ext cx="6264275" cy="554037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03. </a:t>
            </a:r>
            <a:r>
              <a:rPr lang="ko-KR" altLang="en-US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경사 </a:t>
            </a:r>
            <a:r>
              <a:rPr lang="ko-KR" altLang="en-US" b="1" spc="-150" dirty="0" err="1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하강법</a:t>
            </a:r>
            <a:r>
              <a:rPr lang="en-US" altLang="ko-KR" sz="3000" b="1" spc="-15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</a:p>
        </p:txBody>
      </p:sp>
      <p:sp>
        <p:nvSpPr>
          <p:cNvPr id="13" name="텍스트 상자 1">
            <a:extLst>
              <a:ext uri="{FF2B5EF4-FFF2-40B4-BE49-F238E27FC236}">
                <a16:creationId xmlns:a16="http://schemas.microsoft.com/office/drawing/2014/main" id="{52AC6471-D7E5-5040-A382-E9BFAE83C367}"/>
              </a:ext>
            </a:extLst>
          </p:cNvPr>
          <p:cNvSpPr txBox="1"/>
          <p:nvPr/>
        </p:nvSpPr>
        <p:spPr>
          <a:xfrm>
            <a:off x="2857500" y="4076700"/>
            <a:ext cx="6264275" cy="55403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05. </a:t>
            </a:r>
            <a:r>
              <a:rPr lang="ko-KR" altLang="en-US" b="1" spc="-150" dirty="0" err="1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퍼셉트론</a:t>
            </a:r>
            <a:r>
              <a:rPr lang="en-US" altLang="ko-KR" sz="30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로지스틱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회귀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95536" y="1772816"/>
            <a:ext cx="8748464" cy="3456384"/>
            <a:chOff x="395536" y="1988840"/>
            <a:chExt cx="8748464" cy="3456384"/>
          </a:xfrm>
        </p:grpSpPr>
        <p:pic>
          <p:nvPicPr>
            <p:cNvPr id="3" name="Picture 2" descr="082_1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492"/>
            <a:stretch/>
          </p:blipFill>
          <p:spPr bwMode="auto">
            <a:xfrm>
              <a:off x="395536" y="2744924"/>
              <a:ext cx="3921924" cy="1872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4" name="Picture 4" descr="082_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85"/>
            <a:stretch/>
          </p:blipFill>
          <p:spPr bwMode="auto">
            <a:xfrm>
              <a:off x="4590783" y="1988840"/>
              <a:ext cx="4553217" cy="3456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908720"/>
            <a:ext cx="8640960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 오차와의 상관 관계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3275856" y="5572515"/>
            <a:ext cx="2775125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   →  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↓</a:t>
            </a:r>
            <a:endParaRPr lang="en-US" altLang="ko-KR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l">
              <a:defRPr/>
            </a:pP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↓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→  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↑</a:t>
            </a:r>
            <a:endParaRPr lang="ko-KR" altLang="en-US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3510" y="1418133"/>
                <a:ext cx="1802994" cy="529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10" y="1418133"/>
                <a:ext cx="1802994" cy="5296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605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로지스틱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회귀</a:t>
            </a: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로그함수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11560" y="2348880"/>
            <a:ext cx="4029809" cy="3960441"/>
            <a:chOff x="611560" y="2348880"/>
            <a:chExt cx="4029809" cy="3960441"/>
          </a:xfrm>
        </p:grpSpPr>
        <p:pic>
          <p:nvPicPr>
            <p:cNvPr id="13314" name="Picture 2" descr="084_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33"/>
            <a:stretch/>
          </p:blipFill>
          <p:spPr bwMode="auto">
            <a:xfrm>
              <a:off x="611560" y="2348880"/>
              <a:ext cx="4029809" cy="396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 bwMode="auto">
            <a:xfrm>
              <a:off x="1837016" y="4221088"/>
              <a:ext cx="429409" cy="43204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solidFill>
                    <a:srgbClr val="1B6AD3"/>
                  </a:solidFill>
                </a:rPr>
                <a:t>A</a:t>
              </a:r>
              <a:endParaRPr kumimoji="1" lang="ko-KR" altLang="en-US" sz="1800" b="0" i="0" u="none" strike="noStrike" cap="none" normalizeH="0" dirty="0">
                <a:ln>
                  <a:noFill/>
                </a:ln>
                <a:solidFill>
                  <a:srgbClr val="1B6AD3"/>
                </a:solidFill>
                <a:effectLst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3491880" y="4221088"/>
              <a:ext cx="429409" cy="43204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solidFill>
                    <a:srgbClr val="FF0000"/>
                  </a:solidFill>
                </a:rPr>
                <a:t>B</a:t>
              </a:r>
              <a:endParaRPr kumimoji="1" lang="ko-KR" altLang="en-US" sz="18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16186" y="2420888"/>
                <a:ext cx="24091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b="0" dirty="0">
                    <a:solidFill>
                      <a:schemeClr val="tx1"/>
                    </a:solidFill>
                  </a:rPr>
                  <a:t>실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제</m:t>
                    </m:r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값</m:t>
                    </m:r>
                    <m:r>
                      <a:rPr lang="ko-KR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이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1,   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𝑙𝑜𝑔h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186" y="2420888"/>
                <a:ext cx="2409121" cy="276999"/>
              </a:xfrm>
              <a:prstGeom prst="rect">
                <a:avLst/>
              </a:prstGeom>
              <a:blipFill>
                <a:blip r:embed="rId4"/>
                <a:stretch>
                  <a:fillRect l="-6076" t="-32609" r="-3544" b="-45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16186" y="2858452"/>
                <a:ext cx="30286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tx1"/>
                    </a:solidFill>
                  </a:rPr>
                  <a:t>실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제값이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⁡(1−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186" y="2858452"/>
                <a:ext cx="3028650" cy="276999"/>
              </a:xfrm>
              <a:prstGeom prst="rect">
                <a:avLst/>
              </a:prstGeom>
              <a:blipFill>
                <a:blip r:embed="rId5"/>
                <a:stretch>
                  <a:fillRect l="-4839" t="-33333" r="-2823" b="-4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/>
          <p:cNvGrpSpPr/>
          <p:nvPr/>
        </p:nvGrpSpPr>
        <p:grpSpPr>
          <a:xfrm>
            <a:off x="5220072" y="3573016"/>
            <a:ext cx="3104183" cy="792088"/>
            <a:chOff x="5220072" y="3573016"/>
            <a:chExt cx="3104183" cy="7920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5220072" y="3573016"/>
                  <a:ext cx="31041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−{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𝑦𝑙𝑜𝑔h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3573016"/>
                  <a:ext cx="3104183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1961" b="-413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직선 연결선 7"/>
            <p:cNvCxnSpPr/>
            <p:nvPr/>
          </p:nvCxnSpPr>
          <p:spPr bwMode="auto">
            <a:xfrm>
              <a:off x="5508104" y="3933056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/>
            <p:cNvCxnSpPr/>
            <p:nvPr/>
          </p:nvCxnSpPr>
          <p:spPr bwMode="auto">
            <a:xfrm>
              <a:off x="6444208" y="3933056"/>
              <a:ext cx="17281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직사각형 17"/>
            <p:cNvSpPr/>
            <p:nvPr/>
          </p:nvSpPr>
          <p:spPr bwMode="auto">
            <a:xfrm>
              <a:off x="5585679" y="3920815"/>
              <a:ext cx="429409" cy="43204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solidFill>
                    <a:srgbClr val="1B6AD3"/>
                  </a:solidFill>
                </a:rPr>
                <a:t>A</a:t>
              </a:r>
              <a:endParaRPr kumimoji="1" lang="ko-KR" altLang="en-US" sz="1800" b="0" i="0" u="none" strike="noStrike" cap="none" normalizeH="0" dirty="0">
                <a:ln>
                  <a:noFill/>
                </a:ln>
                <a:solidFill>
                  <a:srgbClr val="1B6AD3"/>
                </a:solidFill>
                <a:effectLst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7093599" y="3933056"/>
              <a:ext cx="429409" cy="43204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solidFill>
                    <a:srgbClr val="FF0000"/>
                  </a:solidFill>
                </a:rPr>
                <a:t>B</a:t>
              </a:r>
              <a:endParaRPr kumimoji="1" lang="ko-KR" altLang="en-US" sz="18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sp>
        <p:nvSpPr>
          <p:cNvPr id="20" name="텍스트 개체 틀 2"/>
          <p:cNvSpPr txBox="1">
            <a:spLocks/>
          </p:cNvSpPr>
          <p:nvPr/>
        </p:nvSpPr>
        <p:spPr>
          <a:xfrm>
            <a:off x="251520" y="1224733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함수의 특징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y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값이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사이의 값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135473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로지스틱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회귀</a:t>
            </a:r>
          </a:p>
        </p:txBody>
      </p:sp>
      <p:pic>
        <p:nvPicPr>
          <p:cNvPr id="16386" name="Picture 2" descr="09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1"/>
          <a:stretch/>
        </p:blipFill>
        <p:spPr bwMode="auto">
          <a:xfrm>
            <a:off x="2003167" y="2348880"/>
            <a:ext cx="5137666" cy="247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58165" y="1268760"/>
                <a:ext cx="34276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165" y="1268760"/>
                <a:ext cx="342767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텍스트 개체 틀 2"/>
          <p:cNvSpPr txBox="1">
            <a:spLocks/>
          </p:cNvSpPr>
          <p:nvPr/>
        </p:nvSpPr>
        <p:spPr>
          <a:xfrm>
            <a:off x="0" y="5400857"/>
            <a:ext cx="9144000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1957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년 프랑크 </a:t>
            </a:r>
            <a:r>
              <a:rPr lang="ko-KR" altLang="en-US" sz="18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로젠블라트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“</a:t>
            </a:r>
            <a:r>
              <a:rPr lang="ko-KR" altLang="en-US" sz="18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”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발표</a:t>
            </a:r>
          </a:p>
        </p:txBody>
      </p:sp>
    </p:spTree>
    <p:extLst>
      <p:ext uri="{BB962C8B-B14F-4D97-AF65-F5344CB8AC3E}">
        <p14:creationId xmlns:p14="http://schemas.microsoft.com/office/powerpoint/2010/main" val="628732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퍼셉트론</a:t>
            </a:r>
            <a:endParaRPr lang="ko-KR" altLang="en-US" sz="3800" kern="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05.</a:t>
            </a:r>
            <a:endParaRPr lang="ko-KR" altLang="en-US" sz="3800" kern="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53521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pic>
        <p:nvPicPr>
          <p:cNvPr id="14338" name="Picture 2" descr="09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6"/>
          <a:stretch/>
        </p:blipFill>
        <p:spPr bwMode="auto">
          <a:xfrm>
            <a:off x="827584" y="1484784"/>
            <a:ext cx="4449971" cy="353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1039736" y="5386486"/>
            <a:ext cx="4025666" cy="808439"/>
            <a:chOff x="1979712" y="5517232"/>
            <a:chExt cx="4025666" cy="8084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2416254" y="5517232"/>
                  <a:ext cx="35891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는</m:t>
                      </m:r>
                    </m:oMath>
                  </a14:m>
                  <a:r>
                    <a:rPr lang="ko-KR" altLang="en-US" dirty="0"/>
                    <a:t> 기울기</a:t>
                  </a:r>
                  <a:r>
                    <a:rPr lang="en-US" altLang="ko-KR" dirty="0"/>
                    <a:t>, b</a:t>
                  </a:r>
                  <a:r>
                    <a:rPr lang="ko-KR" altLang="en-US" dirty="0"/>
                    <a:t>는 </a:t>
                  </a:r>
                  <a:r>
                    <a:rPr lang="en-US" altLang="ko-KR" dirty="0"/>
                    <a:t>y</a:t>
                  </a:r>
                  <a:r>
                    <a:rPr lang="ko-KR" altLang="en-US" dirty="0"/>
                    <a:t>절편</a:t>
                  </a:r>
                  <a:r>
                    <a:rPr lang="en-US" altLang="ko-KR" dirty="0"/>
                    <a:t>)</a:t>
                  </a: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254" y="5517232"/>
                  <a:ext cx="358912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377" t="-33333" r="-3396" b="-488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416254" y="6048672"/>
                  <a:ext cx="34358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가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중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바</m:t>
                      </m:r>
                    </m:oMath>
                  </a14:m>
                  <a:r>
                    <a:rPr lang="ko-KR" altLang="en-US" dirty="0"/>
                    <a:t>이어스</a:t>
                  </a:r>
                  <a:r>
                    <a:rPr lang="en-US" altLang="ko-KR" dirty="0"/>
                    <a:t>)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254" y="6048672"/>
                  <a:ext cx="343581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482" t="-32609" r="-3546" b="-456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직선 화살표 연결선 13"/>
            <p:cNvCxnSpPr/>
            <p:nvPr/>
          </p:nvCxnSpPr>
          <p:spPr bwMode="auto">
            <a:xfrm>
              <a:off x="1979712" y="6187171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" name="텍스트 개체 틀 2"/>
          <p:cNvSpPr txBox="1">
            <a:spLocks/>
          </p:cNvSpPr>
          <p:nvPr/>
        </p:nvSpPr>
        <p:spPr>
          <a:xfrm>
            <a:off x="5796136" y="1514394"/>
            <a:ext cx="3347864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약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1000</a:t>
            </a:r>
            <a:r>
              <a:rPr lang="ko-KR" altLang="en-US" sz="18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억개의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뉴런</a:t>
            </a:r>
            <a:endParaRPr lang="en-US" altLang="ko-KR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전위가 </a:t>
            </a:r>
            <a:r>
              <a:rPr lang="ko-KR" altLang="en-US" sz="18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임계값을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넘으면 다른 뉴런</a:t>
            </a:r>
            <a:endParaRPr lang="en-US" altLang="ko-KR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넘지 않으면 반응이 없음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5796136" y="3429000"/>
            <a:ext cx="3347864" cy="132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입력값을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넣고</a:t>
            </a:r>
            <a:endParaRPr lang="en-US" altLang="ko-KR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8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함수에 의해 일정한 수준을 넘으면 참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1</a:t>
            </a:r>
          </a:p>
          <a:p>
            <a:pPr algn="l">
              <a:defRPr/>
            </a:pP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넘지 않으면 거짓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0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117476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향후 세미나 계획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06.</a:t>
            </a:r>
            <a:endParaRPr lang="ko-KR" altLang="en-US" sz="3800" kern="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97278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세미나 계획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251520" y="1224733"/>
            <a:ext cx="8640960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  <a:defRPr/>
            </a:pPr>
            <a:r>
              <a:rPr lang="en-US" altLang="ko-KR" sz="2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5. </a:t>
            </a:r>
            <a:r>
              <a:rPr lang="ko-KR" altLang="en-US" sz="2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endParaRPr lang="en-US" altLang="ko-KR" sz="2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퍼셉트론의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한계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(XOR)</a:t>
            </a:r>
          </a:p>
          <a:p>
            <a:pPr algn="l">
              <a:lnSpc>
                <a:spcPct val="200000"/>
              </a:lnSpc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해결방법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sz="2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6. </a:t>
            </a:r>
            <a:r>
              <a:rPr lang="ko-KR" altLang="en-US" sz="2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 </a:t>
            </a:r>
            <a:r>
              <a:rPr lang="ko-KR" altLang="en-US" sz="2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</a:t>
            </a:r>
            <a:endParaRPr lang="en-US" altLang="ko-KR" sz="2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sz="2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7. </a:t>
            </a:r>
            <a:r>
              <a:rPr lang="ko-KR" altLang="en-US" sz="2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신경망에서 </a:t>
            </a:r>
            <a:r>
              <a:rPr lang="ko-KR" altLang="en-US" sz="2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딥러닝으로</a:t>
            </a:r>
            <a:endParaRPr lang="en-US" altLang="ko-KR" sz="2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8. </a:t>
            </a:r>
            <a:r>
              <a:rPr lang="ko-KR" altLang="en-US" sz="2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</a:t>
            </a:r>
            <a:r>
              <a:rPr lang="ko-KR" altLang="en-US" sz="2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활용</a:t>
            </a:r>
            <a:endParaRPr lang="en-US" altLang="ko-KR" sz="2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9. CNN, RNN</a:t>
            </a:r>
            <a:endParaRPr sz="2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29861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딥러닝이란</a:t>
            </a:r>
            <a:r>
              <a:rPr lang="en-US" altLang="ko-KR" sz="3800" kern="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?</a:t>
            </a:r>
            <a:endParaRPr lang="ko-KR" altLang="en-US" sz="3800" kern="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01.</a:t>
            </a:r>
            <a:endParaRPr lang="ko-KR" altLang="en-US" sz="3800" kern="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딥러닝이란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403648" y="2636912"/>
            <a:ext cx="6264696" cy="1728192"/>
            <a:chOff x="899592" y="1123351"/>
            <a:chExt cx="6264696" cy="1728192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2627784" y="1123351"/>
              <a:ext cx="2808312" cy="1728192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일반 프로그래밍</a:t>
              </a:r>
              <a:endPara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/>
                <a:t>    </a:t>
              </a: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/>
                <a:t>        </a:t>
              </a:r>
              <a:r>
                <a:rPr lang="en-US" altLang="ko-KR" sz="1600" dirty="0" err="1"/>
                <a:t>Int</a:t>
              </a:r>
              <a:r>
                <a:rPr lang="en-US" altLang="ko-KR" sz="1600" dirty="0"/>
                <a:t> main()</a:t>
              </a: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       {    for (……)</a:t>
              </a: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/>
                <a:t>            return ;</a:t>
              </a: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/>
                <a:t>        }</a:t>
              </a:r>
            </a:p>
          </p:txBody>
        </p:sp>
        <p:sp>
          <p:nvSpPr>
            <p:cNvPr id="2" name="모서리가 둥근 직사각형 1"/>
            <p:cNvSpPr/>
            <p:nvPr/>
          </p:nvSpPr>
          <p:spPr bwMode="auto">
            <a:xfrm>
              <a:off x="899592" y="1628800"/>
              <a:ext cx="1008112" cy="720080"/>
            </a:xfrm>
            <a:prstGeom prst="roundRect">
              <a:avLst/>
            </a:prstGeom>
            <a:solidFill>
              <a:srgbClr val="FF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</a:t>
              </a:r>
            </a:p>
          </p:txBody>
        </p:sp>
        <p:sp>
          <p:nvSpPr>
            <p:cNvPr id="6" name="모서리가 둥근 직사각형 5"/>
            <p:cNvSpPr/>
            <p:nvPr/>
          </p:nvSpPr>
          <p:spPr bwMode="auto">
            <a:xfrm>
              <a:off x="6156176" y="1627407"/>
              <a:ext cx="1008112" cy="720080"/>
            </a:xfrm>
            <a:prstGeom prst="round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결과</a:t>
              </a: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오른쪽 화살표 6"/>
            <p:cNvSpPr/>
            <p:nvPr/>
          </p:nvSpPr>
          <p:spPr bwMode="auto">
            <a:xfrm>
              <a:off x="2074992" y="1663411"/>
              <a:ext cx="432048" cy="64807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9" name="오른쪽 화살표 8"/>
            <p:cNvSpPr/>
            <p:nvPr/>
          </p:nvSpPr>
          <p:spPr bwMode="auto">
            <a:xfrm>
              <a:off x="5556840" y="1672545"/>
              <a:ext cx="432048" cy="64807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403648" y="4653136"/>
            <a:ext cx="6264696" cy="1728192"/>
            <a:chOff x="899592" y="3288723"/>
            <a:chExt cx="6264696" cy="1728192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2627784" y="3288723"/>
              <a:ext cx="2808312" cy="1728192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b="1" dirty="0" err="1"/>
                <a:t>머신러닝</a:t>
              </a:r>
              <a:r>
                <a:rPr lang="en-US" altLang="ko-KR" dirty="0"/>
                <a:t>    </a:t>
              </a: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/>
                <a:t>        </a:t>
              </a: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/>
                <a:t>        0 : 001100</a:t>
              </a: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/>
                <a:t>        1 : 110000</a:t>
              </a: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/>
                <a:t>        0 : 000011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 bwMode="auto">
            <a:xfrm>
              <a:off x="899592" y="3301982"/>
              <a:ext cx="1008112" cy="720080"/>
            </a:xfrm>
            <a:prstGeom prst="roundRect">
              <a:avLst/>
            </a:prstGeom>
            <a:solidFill>
              <a:srgbClr val="FF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 bwMode="auto">
            <a:xfrm>
              <a:off x="6156176" y="3792779"/>
              <a:ext cx="1008112" cy="720080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규칙</a:t>
              </a: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오른쪽 화살표 12"/>
            <p:cNvSpPr/>
            <p:nvPr/>
          </p:nvSpPr>
          <p:spPr bwMode="auto">
            <a:xfrm>
              <a:off x="2074992" y="3828783"/>
              <a:ext cx="432048" cy="64807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4" name="오른쪽 화살표 13"/>
            <p:cNvSpPr/>
            <p:nvPr/>
          </p:nvSpPr>
          <p:spPr bwMode="auto">
            <a:xfrm>
              <a:off x="5556840" y="3837917"/>
              <a:ext cx="432048" cy="64807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 bwMode="auto">
            <a:xfrm>
              <a:off x="899592" y="4164685"/>
              <a:ext cx="1008112" cy="720080"/>
            </a:xfrm>
            <a:prstGeom prst="round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결과</a:t>
              </a: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여러 비선형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변환기법의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조합을 통해 높은 수준의 추상화를 시도하는 기계학습 알고리즘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   사람의 사고방식을 컴퓨터에게 가르치는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기계학습의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한 분야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251520" y="1862013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“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기존 환자의 데이터를 이용해 새로운 환자의 생사를 예측하는 프로그램을 짜봐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!”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166880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3528" y="3429623"/>
            <a:ext cx="9118090" cy="2417569"/>
            <a:chOff x="607903" y="3048257"/>
            <a:chExt cx="9118090" cy="2417569"/>
          </a:xfrm>
        </p:grpSpPr>
        <p:sp>
          <p:nvSpPr>
            <p:cNvPr id="43" name="직사각형 42"/>
            <p:cNvSpPr/>
            <p:nvPr/>
          </p:nvSpPr>
          <p:spPr>
            <a:xfrm>
              <a:off x="5139921" y="3428970"/>
              <a:ext cx="13685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latinLnBrk="1" hangingPunct="1"/>
              <a:r>
                <a:rPr lang="ko-KR" altLang="en-US" sz="1400" dirty="0">
                  <a:solidFill>
                    <a:srgbClr val="00B0F0"/>
                  </a:solidFill>
                </a:rPr>
                <a:t>생존</a:t>
              </a: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3563888" y="3356992"/>
              <a:ext cx="3312745" cy="1656184"/>
              <a:chOff x="3563888" y="3356992"/>
              <a:chExt cx="3312745" cy="1656184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5508104" y="4390485"/>
                <a:ext cx="136852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latinLnBrk="1" hangingPunct="1"/>
                <a:r>
                  <a:rPr lang="ko-KR" altLang="en-US" sz="1400" dirty="0">
                    <a:solidFill>
                      <a:srgbClr val="FF0000"/>
                    </a:solidFill>
                  </a:rPr>
                  <a:t>규칙 발견</a:t>
                </a:r>
              </a:p>
            </p:txBody>
          </p:sp>
          <p:grpSp>
            <p:nvGrpSpPr>
              <p:cNvPr id="61" name="그룹 60"/>
              <p:cNvGrpSpPr/>
              <p:nvPr/>
            </p:nvGrpSpPr>
            <p:grpSpPr>
              <a:xfrm>
                <a:off x="3563888" y="3356992"/>
                <a:ext cx="2079848" cy="1656184"/>
                <a:chOff x="3563888" y="3356992"/>
                <a:chExt cx="2079848" cy="1656184"/>
              </a:xfrm>
            </p:grpSpPr>
            <p:cxnSp>
              <p:nvCxnSpPr>
                <p:cNvPr id="20" name="직선 화살표 연결선 19"/>
                <p:cNvCxnSpPr/>
                <p:nvPr/>
              </p:nvCxnSpPr>
              <p:spPr bwMode="auto">
                <a:xfrm flipV="1">
                  <a:off x="3779912" y="3356992"/>
                  <a:ext cx="0" cy="1656184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24" name="직선 화살표 연결선 23"/>
                <p:cNvCxnSpPr/>
                <p:nvPr/>
              </p:nvCxnSpPr>
              <p:spPr bwMode="auto">
                <a:xfrm flipV="1">
                  <a:off x="3563888" y="4867405"/>
                  <a:ext cx="2079848" cy="8384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29" name="타원 28"/>
                <p:cNvSpPr/>
                <p:nvPr/>
              </p:nvSpPr>
              <p:spPr bwMode="auto">
                <a:xfrm>
                  <a:off x="4454448" y="3437384"/>
                  <a:ext cx="256221" cy="216024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4" name="타원 33"/>
                <p:cNvSpPr/>
                <p:nvPr/>
              </p:nvSpPr>
              <p:spPr bwMode="auto">
                <a:xfrm>
                  <a:off x="4756211" y="3653408"/>
                  <a:ext cx="256221" cy="216024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5" name="타원 34"/>
                <p:cNvSpPr/>
                <p:nvPr/>
              </p:nvSpPr>
              <p:spPr bwMode="auto">
                <a:xfrm>
                  <a:off x="5251021" y="3869432"/>
                  <a:ext cx="256221" cy="216024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6" name="타원 35"/>
                <p:cNvSpPr/>
                <p:nvPr/>
              </p:nvSpPr>
              <p:spPr bwMode="auto">
                <a:xfrm>
                  <a:off x="4063751" y="4044383"/>
                  <a:ext cx="256221" cy="216024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7" name="타원 36"/>
                <p:cNvSpPr/>
                <p:nvPr/>
              </p:nvSpPr>
              <p:spPr bwMode="auto">
                <a:xfrm>
                  <a:off x="4368550" y="4138715"/>
                  <a:ext cx="256221" cy="216024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8" name="타원 37"/>
                <p:cNvSpPr/>
                <p:nvPr/>
              </p:nvSpPr>
              <p:spPr bwMode="auto">
                <a:xfrm>
                  <a:off x="4499990" y="4476788"/>
                  <a:ext cx="256221" cy="216024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cxnSp>
              <p:nvCxnSpPr>
                <p:cNvPr id="39" name="직선 화살표 연결선 38"/>
                <p:cNvCxnSpPr/>
                <p:nvPr/>
              </p:nvCxnSpPr>
              <p:spPr bwMode="auto">
                <a:xfrm flipH="1" flipV="1">
                  <a:off x="4096857" y="3579645"/>
                  <a:ext cx="1410385" cy="1071736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0000"/>
                  </a:solidFill>
                  <a:prstDash val="sysDash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44" name="직사각형 43"/>
                <p:cNvSpPr/>
                <p:nvPr/>
              </p:nvSpPr>
              <p:spPr>
                <a:xfrm>
                  <a:off x="3868222" y="4410777"/>
                  <a:ext cx="1368529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eaLnBrk="1" latinLnBrk="1" hangingPunct="1"/>
                  <a:r>
                    <a:rPr lang="ko-KR" altLang="en-US" sz="1400" dirty="0">
                      <a:solidFill>
                        <a:srgbClr val="92D050"/>
                      </a:solidFill>
                    </a:rPr>
                    <a:t>사망</a:t>
                  </a:r>
                </a:p>
              </p:txBody>
            </p:sp>
          </p:grpSp>
        </p:grpSp>
        <p:sp>
          <p:nvSpPr>
            <p:cNvPr id="54" name="직사각형 53"/>
            <p:cNvSpPr/>
            <p:nvPr/>
          </p:nvSpPr>
          <p:spPr>
            <a:xfrm>
              <a:off x="6996102" y="3048257"/>
              <a:ext cx="27298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latinLnBrk="1" hangingPunct="1"/>
              <a:r>
                <a:rPr lang="ko-KR" altLang="en-US" sz="1400" dirty="0">
                  <a:solidFill>
                    <a:srgbClr val="FF0000"/>
                  </a:solidFill>
                </a:rPr>
                <a:t>새로운 환자</a:t>
              </a:r>
              <a:r>
                <a:rPr lang="en-US" altLang="ko-KR" sz="1400" dirty="0">
                  <a:solidFill>
                    <a:srgbClr val="FF0000"/>
                  </a:solidFill>
                </a:rPr>
                <a:t>? </a:t>
              </a:r>
              <a:r>
                <a:rPr lang="ko-KR" altLang="en-US" sz="1400" dirty="0">
                  <a:solidFill>
                    <a:srgbClr val="FF0000"/>
                  </a:solidFill>
                </a:rPr>
                <a:t>생존할 것</a:t>
              </a:r>
              <a:r>
                <a:rPr lang="en-US" altLang="ko-KR" sz="1400" dirty="0">
                  <a:solidFill>
                    <a:srgbClr val="FF0000"/>
                  </a:solidFill>
                </a:rPr>
                <a:t>!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6765662" y="3356992"/>
              <a:ext cx="2079848" cy="1656184"/>
              <a:chOff x="6765662" y="3356992"/>
              <a:chExt cx="2079848" cy="1656184"/>
            </a:xfrm>
          </p:grpSpPr>
          <p:cxnSp>
            <p:nvCxnSpPr>
              <p:cNvPr id="45" name="직선 화살표 연결선 44"/>
              <p:cNvCxnSpPr/>
              <p:nvPr/>
            </p:nvCxnSpPr>
            <p:spPr bwMode="auto">
              <a:xfrm flipV="1">
                <a:off x="6981686" y="3356992"/>
                <a:ext cx="0" cy="1656184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6" name="직선 화살표 연결선 45"/>
              <p:cNvCxnSpPr/>
              <p:nvPr/>
            </p:nvCxnSpPr>
            <p:spPr bwMode="auto">
              <a:xfrm flipV="1">
                <a:off x="6765662" y="4867405"/>
                <a:ext cx="2079848" cy="8384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7" name="타원 46"/>
              <p:cNvSpPr/>
              <p:nvPr/>
            </p:nvSpPr>
            <p:spPr bwMode="auto">
              <a:xfrm>
                <a:off x="7656222" y="3437384"/>
                <a:ext cx="256221" cy="216024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7957985" y="3653408"/>
                <a:ext cx="256221" cy="216024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 bwMode="auto">
              <a:xfrm>
                <a:off x="8452795" y="3869432"/>
                <a:ext cx="256221" cy="216024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7265525" y="4044383"/>
                <a:ext cx="256221" cy="216024"/>
              </a:xfrm>
              <a:prstGeom prst="ellipse">
                <a:avLst/>
              </a:prstGeom>
              <a:noFill/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 bwMode="auto">
              <a:xfrm>
                <a:off x="7570324" y="4138715"/>
                <a:ext cx="256221" cy="216024"/>
              </a:xfrm>
              <a:prstGeom prst="ellipse">
                <a:avLst/>
              </a:prstGeom>
              <a:noFill/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2" name="타원 51"/>
              <p:cNvSpPr/>
              <p:nvPr/>
            </p:nvSpPr>
            <p:spPr bwMode="auto">
              <a:xfrm>
                <a:off x="7701764" y="4476788"/>
                <a:ext cx="256221" cy="216024"/>
              </a:xfrm>
              <a:prstGeom prst="ellipse">
                <a:avLst/>
              </a:prstGeom>
              <a:noFill/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cxnSp>
            <p:nvCxnSpPr>
              <p:cNvPr id="53" name="직선 화살표 연결선 52"/>
              <p:cNvCxnSpPr/>
              <p:nvPr/>
            </p:nvCxnSpPr>
            <p:spPr bwMode="auto">
              <a:xfrm flipH="1" flipV="1">
                <a:off x="7298631" y="3579645"/>
                <a:ext cx="1410385" cy="1071736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56" name="직사각형 55"/>
              <p:cNvSpPr/>
              <p:nvPr/>
            </p:nvSpPr>
            <p:spPr>
              <a:xfrm>
                <a:off x="7069996" y="4410777"/>
                <a:ext cx="136852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latinLnBrk="1" hangingPunct="1"/>
                <a:r>
                  <a:rPr lang="ko-KR" altLang="en-US" sz="1400" dirty="0">
                    <a:solidFill>
                      <a:srgbClr val="92D050"/>
                    </a:solidFill>
                  </a:rPr>
                  <a:t>사망</a:t>
                </a:r>
              </a:p>
            </p:txBody>
          </p:sp>
          <p:sp>
            <p:nvSpPr>
              <p:cNvPr id="57" name="타원 56"/>
              <p:cNvSpPr/>
              <p:nvPr/>
            </p:nvSpPr>
            <p:spPr bwMode="auto">
              <a:xfrm>
                <a:off x="8201848" y="3408009"/>
                <a:ext cx="256221" cy="216024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607903" y="3372670"/>
              <a:ext cx="2091889" cy="2093156"/>
              <a:chOff x="607903" y="3372670"/>
              <a:chExt cx="2091889" cy="2093156"/>
            </a:xfrm>
          </p:grpSpPr>
          <p:sp>
            <p:nvSpPr>
              <p:cNvPr id="17" name="모서리가 둥근 직사각형 16"/>
              <p:cNvSpPr/>
              <p:nvPr/>
            </p:nvSpPr>
            <p:spPr bwMode="auto">
              <a:xfrm>
                <a:off x="607903" y="3372670"/>
                <a:ext cx="2088232" cy="445307"/>
              </a:xfrm>
              <a:prstGeom prst="roundRect">
                <a:avLst/>
              </a:prstGeom>
              <a:solidFill>
                <a:srgbClr val="FFCC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진료기록 </a:t>
                </a:r>
                <a:r>
                  <a:rPr kumimoji="1" lang="en-US" altLang="ko-KR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 : </a:t>
                </a:r>
                <a:r>
                  <a:rPr kumimoji="1" lang="ko-KR" altLang="en-US" sz="18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사망</a:t>
                </a:r>
              </a:p>
            </p:txBody>
          </p:sp>
          <p:sp>
            <p:nvSpPr>
              <p:cNvPr id="18" name="모서리가 둥근 직사각형 17"/>
              <p:cNvSpPr/>
              <p:nvPr/>
            </p:nvSpPr>
            <p:spPr bwMode="auto">
              <a:xfrm>
                <a:off x="611560" y="3919797"/>
                <a:ext cx="2088232" cy="445307"/>
              </a:xfrm>
              <a:prstGeom prst="roundRect">
                <a:avLst/>
              </a:pr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latinLnBrk="1" hangingPunct="1"/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진료기록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 : </a:t>
                </a:r>
                <a:r>
                  <a:rPr lang="ko-KR" altLang="en-US" dirty="0">
                    <a:solidFill>
                      <a:schemeClr val="tx2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생존</a:t>
                </a:r>
              </a:p>
            </p:txBody>
          </p:sp>
          <p:sp>
            <p:nvSpPr>
              <p:cNvPr id="19" name="모서리가 둥근 직사각형 18"/>
              <p:cNvSpPr/>
              <p:nvPr/>
            </p:nvSpPr>
            <p:spPr bwMode="auto">
              <a:xfrm>
                <a:off x="611560" y="4470158"/>
                <a:ext cx="2088232" cy="445307"/>
              </a:xfrm>
              <a:prstGeom prst="roundRect">
                <a:avLst/>
              </a:prstGeom>
              <a:solidFill>
                <a:srgbClr val="FFCC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latinLnBrk="1" hangingPunct="1"/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진료기록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 : </a:t>
                </a:r>
                <a:r>
                  <a:rPr lang="ko-KR" altLang="en-US" dirty="0">
                    <a:solidFill>
                      <a:srgbClr val="FF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사망</a:t>
                </a:r>
              </a:p>
            </p:txBody>
          </p:sp>
          <p:sp>
            <p:nvSpPr>
              <p:cNvPr id="58" name="모서리가 둥근 직사각형 57"/>
              <p:cNvSpPr/>
              <p:nvPr/>
            </p:nvSpPr>
            <p:spPr bwMode="auto">
              <a:xfrm>
                <a:off x="611560" y="5020519"/>
                <a:ext cx="2088232" cy="445307"/>
              </a:xfrm>
              <a:prstGeom prst="round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latinLnBrk="1" hangingPunct="1"/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algn="ctr" eaLnBrk="1" latinLnBrk="1" hangingPunct="1"/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algn="ctr" eaLnBrk="1" latinLnBrk="1" hangingPunct="1"/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59" name="오른쪽 화살표 58"/>
            <p:cNvSpPr/>
            <p:nvPr/>
          </p:nvSpPr>
          <p:spPr bwMode="auto">
            <a:xfrm>
              <a:off x="2927587" y="3791477"/>
              <a:ext cx="432048" cy="64807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0" name="오른쪽 화살표 59"/>
            <p:cNvSpPr/>
            <p:nvPr/>
          </p:nvSpPr>
          <p:spPr bwMode="auto">
            <a:xfrm>
              <a:off x="6156176" y="3797130"/>
              <a:ext cx="432048" cy="64807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5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  <a:r>
              <a:rPr lang="ko-KR" altLang="en-US" sz="2800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딥러닝이란</a:t>
            </a:r>
            <a:r>
              <a:rPr lang="en-US" altLang="ko-KR" sz="2800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4" name="텍스트 개체 틀 2"/>
          <p:cNvSpPr txBox="1">
            <a:spLocks/>
          </p:cNvSpPr>
          <p:nvPr/>
        </p:nvSpPr>
        <p:spPr>
          <a:xfrm>
            <a:off x="279466" y="1412776"/>
            <a:ext cx="8640960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기존 환자의 데이터를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머신러닝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알고리즘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머신러닝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안에서 분석된 패턴과 규칙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분석 결과를 새로운 환자의 데이터와 비교하여 생존 가능성 예측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5" name="텍스트 개체 틀 2"/>
          <p:cNvSpPr txBox="1">
            <a:spLocks/>
          </p:cNvSpPr>
          <p:nvPr/>
        </p:nvSpPr>
        <p:spPr>
          <a:xfrm>
            <a:off x="251520" y="908720"/>
            <a:ext cx="8640960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새로운 수술환자의 생존 가능성은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6" name="텍스트 개체 틀 2"/>
          <p:cNvSpPr txBox="1">
            <a:spLocks/>
          </p:cNvSpPr>
          <p:nvPr/>
        </p:nvSpPr>
        <p:spPr>
          <a:xfrm>
            <a:off x="251520" y="2780928"/>
            <a:ext cx="864096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- - - - </a:t>
            </a:r>
            <a:r>
              <a:rPr lang="ko-KR" altLang="en-US" sz="2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학습 </a:t>
            </a:r>
            <a:r>
              <a:rPr lang="en-US" altLang="ko-KR" sz="2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- - - -</a:t>
            </a:r>
            <a:endParaRPr sz="2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7" name="텍스트 개체 틀 2"/>
          <p:cNvSpPr txBox="1">
            <a:spLocks/>
          </p:cNvSpPr>
          <p:nvPr/>
        </p:nvSpPr>
        <p:spPr>
          <a:xfrm>
            <a:off x="251520" y="6227667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머신러닝의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예측 성공률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정확한 경계선 긋기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26388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선형 회귀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02.</a:t>
            </a:r>
            <a:endParaRPr lang="ko-KR" altLang="en-US" sz="3800" kern="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3625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647849"/>
              </p:ext>
            </p:extLst>
          </p:nvPr>
        </p:nvGraphicFramePr>
        <p:xfrm>
          <a:off x="395536" y="1700808"/>
          <a:ext cx="54006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326835514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30777117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48883977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77218469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114721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공부한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14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81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93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835690"/>
                  </a:ext>
                </a:extLst>
              </a:tr>
            </a:tbl>
          </a:graphicData>
        </a:graphic>
      </p:graphicFrame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980596957"/>
              </p:ext>
            </p:extLst>
          </p:nvPr>
        </p:nvGraphicFramePr>
        <p:xfrm>
          <a:off x="403920" y="3042980"/>
          <a:ext cx="5392216" cy="309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2800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 회귀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6588224" y="1850049"/>
            <a:ext cx="2376264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 = {2, 4, 6, 8}</a:t>
            </a:r>
          </a:p>
          <a:p>
            <a:pPr algn="l">
              <a:defRPr/>
            </a:pPr>
            <a:r>
              <a:rPr 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Y = {81, 93, 91, 97}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403920" y="106112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선형 회귀의 정의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가장 훌륭한 예측선 긋기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6588224" y="4378786"/>
            <a:ext cx="2088232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패턴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우상향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y = ax + b</a:t>
            </a:r>
          </a:p>
        </p:txBody>
      </p:sp>
      <p:cxnSp>
        <p:nvCxnSpPr>
          <p:cNvPr id="5" name="직선 연결선 4"/>
          <p:cNvCxnSpPr/>
          <p:nvPr/>
        </p:nvCxnSpPr>
        <p:spPr bwMode="auto">
          <a:xfrm flipV="1">
            <a:off x="1331640" y="3042980"/>
            <a:ext cx="3240360" cy="23302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7128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최소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제곱법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회귀 분석에서 사용되는 표준 방식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87667"/>
              </p:ext>
            </p:extLst>
          </p:nvPr>
        </p:nvGraphicFramePr>
        <p:xfrm>
          <a:off x="395536" y="1685610"/>
          <a:ext cx="6096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26835514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077711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8883977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7218469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4721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공부한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14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81</a:t>
                      </a:r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93</a:t>
                      </a:r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</a:t>
                      </a:r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</a:t>
                      </a:r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835690"/>
                  </a:ext>
                </a:extLst>
              </a:tr>
            </a:tbl>
          </a:graphicData>
        </a:graphic>
      </p:graphicFrame>
      <p:pic>
        <p:nvPicPr>
          <p:cNvPr id="1026" name="Picture 2" descr="047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9" t="2683" r="21881" b="29903"/>
          <a:stretch/>
        </p:blipFill>
        <p:spPr bwMode="auto">
          <a:xfrm>
            <a:off x="611560" y="2636912"/>
            <a:ext cx="3240360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99592" y="3774655"/>
                <a:ext cx="2400303" cy="5368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4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ko-KR" sz="1400" b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1400" b="1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𝒙</m:t>
                            </m:r>
                            <m:r>
                              <a:rPr lang="en-US" altLang="ko-KR" sz="1400" b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𝒙</m:t>
                            </m:r>
                            <m:r>
                              <a:rPr lang="ko-KR" altLang="en-US" sz="1400" b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평균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𝒚</m:t>
                            </m:r>
                            <m:r>
                              <a:rPr lang="en-US" altLang="ko-KR" sz="1400" b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𝒚</m:t>
                            </m:r>
                            <m:r>
                              <a:rPr lang="ko-KR" altLang="en-US" sz="1400" b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평균</m:t>
                            </m:r>
                          </m:e>
                        </m:d>
                        <m:r>
                          <a:rPr lang="ko-KR" altLang="en-US" sz="1400" b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의합</m:t>
                        </m:r>
                      </m:num>
                      <m:den>
                        <m:sSup>
                          <m:sSupPr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400" b="1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1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𝒙</m:t>
                                </m:r>
                                <m:r>
                                  <a:rPr lang="en-US" altLang="ko-KR" sz="1400" b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−</m:t>
                                </m:r>
                                <m:r>
                                  <a:rPr lang="en-US" altLang="ko-KR" sz="1400" b="1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𝒙</m:t>
                                </m:r>
                                <m:r>
                                  <a:rPr lang="ko-KR" altLang="en-US" sz="1400" b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평균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</m:sup>
                        </m:sSup>
                        <m:r>
                          <a:rPr lang="ko-KR" altLang="en-US" sz="1400" b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의</m:t>
                        </m:r>
                        <m:r>
                          <a:rPr lang="en-US" altLang="ko-KR" sz="1400" b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 </m:t>
                        </m:r>
                        <m:r>
                          <a:rPr lang="ko-KR" altLang="en-US" sz="1400" b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합</m:t>
                        </m:r>
                      </m:den>
                    </m:f>
                  </m:oMath>
                </a14:m>
                <a:endParaRPr lang="ko-KR" altLang="en-US" sz="14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774655"/>
                <a:ext cx="2400303" cy="536878"/>
              </a:xfrm>
              <a:prstGeom prst="rect">
                <a:avLst/>
              </a:prstGeom>
              <a:blipFill>
                <a:blip r:embed="rId4"/>
                <a:stretch>
                  <a:fillRect l="-4580" b="-1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개체 틀 2"/>
              <p:cNvSpPr txBox="1">
                <a:spLocks/>
              </p:cNvSpPr>
              <p:nvPr/>
            </p:nvSpPr>
            <p:spPr>
              <a:xfrm>
                <a:off x="899592" y="4364437"/>
                <a:ext cx="5184576" cy="4185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lvl1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1pPr>
                <a:lvl2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2pPr>
                <a:lvl3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3pPr>
                <a:lvl4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4pPr>
                <a:lvl5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defRPr/>
                </a:pPr>
                <a:r>
                  <a:rPr lang="en-US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𝟖𝟏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𝟗𝟎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.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𝟗𝟑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𝟗𝟎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.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𝟔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𝟗𝟏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𝟗𝟎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.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𝟖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𝟗𝟕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𝟗𝟎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.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(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(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(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𝟔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(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𝟖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2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364437"/>
                <a:ext cx="5184576" cy="418513"/>
              </a:xfrm>
              <a:prstGeom prst="rect">
                <a:avLst/>
              </a:prstGeom>
              <a:blipFill>
                <a:blip r:embed="rId5"/>
                <a:stretch>
                  <a:fillRect l="-2118" b="-144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개체 틀 2"/>
              <p:cNvSpPr txBox="1">
                <a:spLocks/>
              </p:cNvSpPr>
              <p:nvPr/>
            </p:nvSpPr>
            <p:spPr>
              <a:xfrm>
                <a:off x="899592" y="4871986"/>
                <a:ext cx="5184576" cy="357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lvl1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1pPr>
                <a:lvl2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2pPr>
                <a:lvl3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3pPr>
                <a:lvl4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4pPr>
                <a:lvl5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defRPr/>
                </a:pPr>
                <a:r>
                  <a:rPr lang="en-US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𝟒𝟔</m:t>
                        </m:r>
                      </m:num>
                      <m:den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𝟐𝟎</m:t>
                        </m:r>
                      </m:den>
                    </m:f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𝟐</m:t>
                    </m:r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.</m:t>
                    </m:r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𝟑</m:t>
                    </m:r>
                  </m:oMath>
                </a14:m>
                <a:endParaRPr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3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871986"/>
                <a:ext cx="5184576" cy="357214"/>
              </a:xfrm>
              <a:prstGeom prst="rect">
                <a:avLst/>
              </a:prstGeom>
              <a:blipFill>
                <a:blip r:embed="rId6"/>
                <a:stretch>
                  <a:fillRect l="-2118" b="-152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724128" y="3639329"/>
                <a:ext cx="3168352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𝐛</m:t>
                      </m:r>
                      <m:r>
                        <a:rPr lang="en-US" altLang="ko-KR" b="1" dirty="0" smtClean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=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𝐦𝐞𝐚𝐧</m:t>
                      </m:r>
                      <m:d>
                        <m:d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dirty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𝒚</m:t>
                          </m:r>
                        </m:e>
                      </m:d>
                      <m:r>
                        <a:rPr lang="en-US" altLang="ko-KR" b="1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−(</m:t>
                      </m:r>
                      <m:r>
                        <a:rPr lang="en-US" altLang="ko-KR" b="1" i="1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𝐦𝐞𝐚𝐧</m:t>
                      </m:r>
                      <m:d>
                        <m:d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dirty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𝒙</m:t>
                          </m:r>
                        </m:e>
                      </m:d>
                      <m:r>
                        <a:rPr lang="en-US" altLang="ko-KR" b="1" i="1" dirty="0" smtClean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)</m:t>
                      </m:r>
                      <m:r>
                        <a:rPr lang="en-US" altLang="ko-KR" b="1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∗</m:t>
                      </m:r>
                      <m:r>
                        <a:rPr lang="en-US" altLang="ko-KR" b="1" i="1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𝐚</m:t>
                      </m:r>
                    </m:oMath>
                  </m:oMathPara>
                </a14:m>
                <a:endParaRPr lang="ko-KR" altLang="en-US" sz="14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3639329"/>
                <a:ext cx="3168352" cy="270652"/>
              </a:xfrm>
              <a:prstGeom prst="rect">
                <a:avLst/>
              </a:prstGeom>
              <a:blipFill>
                <a:blip r:embed="rId7"/>
                <a:stretch>
                  <a:fillRect l="-1538" r="-577" b="-4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724128" y="4365684"/>
                <a:ext cx="31683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𝑏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=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𝑦</m:t>
                      </m:r>
                      <m:r>
                        <a:rPr lang="ko-KR" altLang="en-US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의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 </m:t>
                      </m:r>
                      <m:r>
                        <a:rPr lang="ko-KR" altLang="en-US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평균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 −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𝑥</m:t>
                      </m:r>
                      <m:r>
                        <a:rPr lang="ko-KR" altLang="en-US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의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 </m:t>
                      </m:r>
                      <m:r>
                        <a:rPr lang="ko-KR" altLang="en-US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평균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 ∗ </m:t>
                      </m:r>
                      <m:r>
                        <a:rPr lang="ko-KR" altLang="en-US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기울기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𝑎</m:t>
                      </m:r>
                    </m:oMath>
                  </m:oMathPara>
                </a14:m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4365684"/>
                <a:ext cx="3168352" cy="215444"/>
              </a:xfrm>
              <a:prstGeom prst="rect">
                <a:avLst/>
              </a:prstGeom>
              <a:blipFill>
                <a:blip r:embed="rId8"/>
                <a:stretch>
                  <a:fillRect l="-2115" t="-5714" b="-3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724128" y="4941748"/>
                <a:ext cx="31683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𝑏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=90.5 −</m:t>
                      </m:r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dirty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23 ∗5</m:t>
                          </m:r>
                        </m:e>
                      </m:d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=79</m:t>
                      </m:r>
                    </m:oMath>
                  </m:oMathPara>
                </a14:m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4941748"/>
                <a:ext cx="3168352" cy="215444"/>
              </a:xfrm>
              <a:prstGeom prst="rect">
                <a:avLst/>
              </a:prstGeom>
              <a:blipFill>
                <a:blip r:embed="rId9"/>
                <a:stretch>
                  <a:fillRect l="-2115" b="-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텍스트 개체 틀 2"/>
          <p:cNvSpPr txBox="1">
            <a:spLocks/>
          </p:cNvSpPr>
          <p:nvPr/>
        </p:nvSpPr>
        <p:spPr>
          <a:xfrm>
            <a:off x="899592" y="5877272"/>
            <a:ext cx="16588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y = 2.3x + 79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2800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 회귀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6357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839277"/>
              </p:ext>
            </p:extLst>
          </p:nvPr>
        </p:nvGraphicFramePr>
        <p:xfrm>
          <a:off x="395536" y="1556792"/>
          <a:ext cx="6096000" cy="9194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26835514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077711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8883977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7218469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4721603"/>
                    </a:ext>
                  </a:extLst>
                </a:gridCol>
              </a:tblGrid>
              <a:tr h="306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공부한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142909"/>
                  </a:ext>
                </a:extLst>
              </a:tr>
              <a:tr h="306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81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93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835690"/>
                  </a:ext>
                </a:extLst>
              </a:tr>
              <a:tr h="306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예측 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83.6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88.2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92.8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97.4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94369"/>
                  </a:ext>
                </a:extLst>
              </a:tr>
            </a:tbl>
          </a:graphicData>
        </a:graphic>
      </p:graphicFrame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2952398570"/>
              </p:ext>
            </p:extLst>
          </p:nvPr>
        </p:nvGraphicFramePr>
        <p:xfrm>
          <a:off x="395536" y="2708920"/>
          <a:ext cx="6096000" cy="3086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2800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 회귀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90872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최소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제곱법을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통해서 예측선 긋기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251520" y="6165304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딥러닝은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보통 여러 개의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입력값이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존재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6938027" y="3582124"/>
            <a:ext cx="194421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y = 2.3x + 79</a:t>
            </a:r>
          </a:p>
          <a:p>
            <a:pPr algn="l">
              <a:defRPr/>
            </a:pP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가장 적절한 직선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972929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7814</TotalTime>
  <Words>987</Words>
  <Application>Microsoft Office PowerPoint</Application>
  <PresentationFormat>화면 슬라이드 쇼(4:3)</PresentationFormat>
  <Paragraphs>261</Paragraphs>
  <Slides>27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KoPub돋움체 Bold</vt:lpstr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Cambria Math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hclee</cp:lastModifiedBy>
  <cp:revision>547</cp:revision>
  <dcterms:created xsi:type="dcterms:W3CDTF">2007-11-11T16:17:21Z</dcterms:created>
  <dcterms:modified xsi:type="dcterms:W3CDTF">2021-06-04T22:49:43Z</dcterms:modified>
</cp:coreProperties>
</file>