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8" r:id="rId2"/>
    <p:sldId id="271" r:id="rId3"/>
    <p:sldId id="269" r:id="rId4"/>
    <p:sldId id="348" r:id="rId5"/>
    <p:sldId id="341" r:id="rId6"/>
    <p:sldId id="307" r:id="rId7"/>
    <p:sldId id="329" r:id="rId8"/>
    <p:sldId id="330" r:id="rId9"/>
    <p:sldId id="331" r:id="rId10"/>
    <p:sldId id="332" r:id="rId11"/>
    <p:sldId id="333" r:id="rId12"/>
    <p:sldId id="334" r:id="rId13"/>
    <p:sldId id="349" r:id="rId14"/>
    <p:sldId id="350" r:id="rId15"/>
    <p:sldId id="351" r:id="rId16"/>
    <p:sldId id="352" r:id="rId17"/>
    <p:sldId id="353" r:id="rId18"/>
    <p:sldId id="343" r:id="rId19"/>
    <p:sldId id="344" r:id="rId20"/>
    <p:sldId id="336" r:id="rId21"/>
    <p:sldId id="345" r:id="rId22"/>
    <p:sldId id="354" r:id="rId23"/>
    <p:sldId id="346" r:id="rId24"/>
    <p:sldId id="347" r:id="rId25"/>
    <p:sldId id="260" r:id="rId26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0C0"/>
    <a:srgbClr val="FFCC00"/>
    <a:srgbClr val="1B6AD3"/>
    <a:srgbClr val="3A88C6"/>
    <a:srgbClr val="E66540"/>
    <a:srgbClr val="E4673B"/>
    <a:srgbClr val="F55306"/>
    <a:srgbClr val="F45507"/>
    <a:srgbClr val="FF7B0F"/>
    <a:srgbClr val="F35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9" autoAdjust="0"/>
    <p:restoredTop sz="58653" autoAdjust="0"/>
  </p:normalViewPr>
  <p:slideViewPr>
    <p:cSldViewPr>
      <p:cViewPr varScale="1">
        <p:scale>
          <a:sx n="67" d="100"/>
          <a:sy n="67" d="100"/>
        </p:scale>
        <p:origin x="27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351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DB234C6-97B6-0E40-9A9F-F7BDE583B7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E7BF2E2D-1AC1-F74F-AA9F-211838B1A3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6951528D-0B28-3B46-81A4-FEA8579637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effectLst/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365" name="Rectangle 5">
            <a:extLst>
              <a:ext uri="{FF2B5EF4-FFF2-40B4-BE49-F238E27FC236}">
                <a16:creationId xmlns:a16="http://schemas.microsoft.com/office/drawing/2014/main" id="{DB771FA0-2DD0-5948-A3A8-9AD84E90FB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F772F060-CC82-44CF-911E-C1C0749D0A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0285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B6377E-D9EA-0C43-8ABD-8E11920C4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9DA735-01F8-B84B-A63C-CC954E3184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EC0B190E-D02F-4472-8C8C-451EA86349DB}" type="datetimeFigureOut">
              <a:rPr lang="ko-KR" altLang="en-US"/>
              <a:pPr>
                <a:defRPr/>
              </a:pPr>
              <a:t>2021-06-05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E796D9CD-78ED-8742-8F20-97E7FC783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51D12D42-F9E6-4C43-AFF5-444A08AC6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36FD2-AFF0-164C-AE0E-ADB1379FE7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1A755-443F-BD4F-ACF7-231486D65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effectLst/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9D68B6D5-5156-4E45-A33A-C4CBF52788B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6171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kumimoji="1" lang="ko-KR" altLang="en-US"/>
          </a:p>
        </p:txBody>
      </p:sp>
      <p:sp>
        <p:nvSpPr>
          <p:cNvPr id="717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0DE284A0-5F0F-4366-A4A5-C3FD789A8EEF}" type="slidenum">
              <a:rPr lang="ko-KR" altLang="en-US" smtClean="0">
                <a:latin typeface="굴림" panose="020B0600000101010101" pitchFamily="50" charset="-127"/>
                <a:ea typeface="굴림" panose="020B0600000101010101" pitchFamily="50" charset="-127"/>
              </a:rPr>
              <a:pPr>
                <a:spcBef>
                  <a:spcPct val="0"/>
                </a:spcBef>
              </a:pPr>
              <a:t>1</a:t>
            </a:fld>
            <a:endParaRPr lang="en-US" altLang="ko-KR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31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3941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7052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0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675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1330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3232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775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15343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5912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6702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608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05167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424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8056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8288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0480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257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4322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en-US" altLang="ko-KR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6308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슬라이드 노트 개체 틀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kumimoji="1" lang="ko-KR" altLang="en-US" dirty="0"/>
          </a:p>
        </p:txBody>
      </p:sp>
      <p:sp>
        <p:nvSpPr>
          <p:cNvPr id="11268" name="슬라이드 번호 개체 틀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969F08EA-942F-48FB-B6FD-D4FF8599C3D1}" type="slidenum">
              <a:rPr lang="ko-KR" altLang="en-US" smtClean="0"/>
              <a:pPr/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9717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313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84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6607175"/>
            <a:ext cx="5746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55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5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89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8">
            <a:extLst>
              <a:ext uri="{FF2B5EF4-FFF2-40B4-BE49-F238E27FC236}">
                <a16:creationId xmlns:a16="http://schemas.microsoft.com/office/drawing/2014/main" id="{0963EC9C-2568-B049-A73D-74FA92CFA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949950"/>
            <a:ext cx="30241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spcBef>
                <a:spcPts val="600"/>
              </a:spcBef>
              <a:defRPr/>
            </a:pPr>
            <a:r>
              <a:rPr lang="en-US" altLang="ko-K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2019.12.27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34FAEFD2-4303-844B-B2E2-B0A0E43B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630021"/>
            <a:ext cx="8645525" cy="1370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bIns="4680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1" hangingPunct="1">
              <a:spcBef>
                <a:spcPts val="600"/>
              </a:spcBef>
              <a:defRPr/>
            </a:pPr>
            <a:r>
              <a:rPr lang="en-US" altLang="ko-KR" sz="3800" dirty="0"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 charset="-127"/>
              </a:rPr>
              <a:t>Deep Learning</a:t>
            </a:r>
          </a:p>
          <a:p>
            <a:pPr eaLnBrk="1" latinLnBrk="1" hangingPunct="1">
              <a:spcBef>
                <a:spcPts val="600"/>
              </a:spcBef>
              <a:defRPr/>
            </a:pPr>
            <a:endParaRPr lang="en-US" altLang="ko-KR" sz="4000" dirty="0">
              <a:latin typeface="NanumSquareOTF" panose="020B0600000101010101" pitchFamily="34" charset="-127"/>
              <a:ea typeface="NanumSquareOTF" panose="020B0600000101010101" pitchFamily="34" charset="-127"/>
              <a:cs typeface="Nanum Gothic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067175" y="1052513"/>
            <a:ext cx="647700" cy="539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스트라이드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(Stride)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필터를 적용하는 위치의 간격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72411"/>
              </p:ext>
            </p:extLst>
          </p:nvPr>
        </p:nvGraphicFramePr>
        <p:xfrm>
          <a:off x="705677" y="1844824"/>
          <a:ext cx="2044014" cy="212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3808087286"/>
                    </a:ext>
                  </a:extLst>
                </a:gridCol>
              </a:tblGrid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88945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274031"/>
              </p:ext>
            </p:extLst>
          </p:nvPr>
        </p:nvGraphicFramePr>
        <p:xfrm>
          <a:off x="3945245" y="2420888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41" name="텍스트 개체 틀 2"/>
          <p:cNvSpPr txBox="1">
            <a:spLocks/>
          </p:cNvSpPr>
          <p:nvPr/>
        </p:nvSpPr>
        <p:spPr>
          <a:xfrm>
            <a:off x="2879416" y="2721809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>
            <a:off x="5580112" y="2722720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09133"/>
              </p:ext>
            </p:extLst>
          </p:nvPr>
        </p:nvGraphicFramePr>
        <p:xfrm>
          <a:off x="705677" y="4167199"/>
          <a:ext cx="2044014" cy="2123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0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  <a:gridCol w="292002">
                  <a:extLst>
                    <a:ext uri="{9D8B030D-6E8A-4147-A177-3AD203B41FA5}">
                      <a16:colId xmlns:a16="http://schemas.microsoft.com/office/drawing/2014/main" val="3808087286"/>
                    </a:ext>
                  </a:extLst>
                </a:gridCol>
              </a:tblGrid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7811" marR="67811" marT="33906" marB="339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  <a:tr h="3033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51037" marR="51037" marT="25518" marB="255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88945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61426"/>
              </p:ext>
            </p:extLst>
          </p:nvPr>
        </p:nvGraphicFramePr>
        <p:xfrm>
          <a:off x="6479672" y="2420888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55068"/>
              </p:ext>
            </p:extLst>
          </p:nvPr>
        </p:nvGraphicFramePr>
        <p:xfrm>
          <a:off x="3945245" y="4741397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879416" y="5042318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22" name="오른쪽 화살표 21"/>
          <p:cNvSpPr/>
          <p:nvPr/>
        </p:nvSpPr>
        <p:spPr bwMode="auto">
          <a:xfrm>
            <a:off x="5580112" y="5043229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25938"/>
              </p:ext>
            </p:extLst>
          </p:nvPr>
        </p:nvGraphicFramePr>
        <p:xfrm>
          <a:off x="6479672" y="4741397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2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풀링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(pooling)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827812"/>
              </p:ext>
            </p:extLst>
          </p:nvPr>
        </p:nvGraphicFramePr>
        <p:xfrm>
          <a:off x="378486" y="173234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23314"/>
              </p:ext>
            </p:extLst>
          </p:nvPr>
        </p:nvGraphicFramePr>
        <p:xfrm>
          <a:off x="3106701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2393092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풀링은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공간을 줄이는 연산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530671"/>
              </p:ext>
            </p:extLst>
          </p:nvPr>
        </p:nvGraphicFramePr>
        <p:xfrm>
          <a:off x="378486" y="335699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83898"/>
              </p:ext>
            </p:extLst>
          </p:nvPr>
        </p:nvGraphicFramePr>
        <p:xfrm>
          <a:off x="3106701" y="3802084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2393092" y="396447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29702"/>
              </p:ext>
            </p:extLst>
          </p:nvPr>
        </p:nvGraphicFramePr>
        <p:xfrm>
          <a:off x="4789480" y="173234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197040"/>
              </p:ext>
            </p:extLst>
          </p:nvPr>
        </p:nvGraphicFramePr>
        <p:xfrm>
          <a:off x="7517695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4" name="오른쪽 화살표 33"/>
          <p:cNvSpPr/>
          <p:nvPr/>
        </p:nvSpPr>
        <p:spPr bwMode="auto">
          <a:xfrm>
            <a:off x="6804086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578539"/>
              </p:ext>
            </p:extLst>
          </p:nvPr>
        </p:nvGraphicFramePr>
        <p:xfrm>
          <a:off x="4789480" y="3356992"/>
          <a:ext cx="1676332" cy="141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083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19083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3528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5845" marR="65845" marT="32923" marB="3292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80046"/>
              </p:ext>
            </p:extLst>
          </p:nvPr>
        </p:nvGraphicFramePr>
        <p:xfrm>
          <a:off x="7517695" y="3802084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7" name="오른쪽 화살표 36"/>
          <p:cNvSpPr/>
          <p:nvPr/>
        </p:nvSpPr>
        <p:spPr bwMode="auto">
          <a:xfrm>
            <a:off x="6804086" y="396447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251520" y="515719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맥스풀링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2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스트라이드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적용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맥스풀링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(max pooling) –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영역에서 가장 큰 값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평균풀링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(average pooling) –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영역에서 평균값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380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드롭아웃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(drop out)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90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드롭아웃은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은닉층에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배치된 노드 중 일부를 임의로 꺼주는 역할</a:t>
            </a:r>
          </a:p>
        </p:txBody>
      </p:sp>
      <p:sp>
        <p:nvSpPr>
          <p:cNvPr id="38" name="텍스트 개체 틀 2"/>
          <p:cNvSpPr txBox="1">
            <a:spLocks/>
          </p:cNvSpPr>
          <p:nvPr/>
        </p:nvSpPr>
        <p:spPr>
          <a:xfrm>
            <a:off x="251520" y="5590981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과적합을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피해주는 기법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랜덤하게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노드를 끔으로써 학습 데이터에 지나치게 치우쳐서 학습되는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방지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11898"/>
            <a:ext cx="6682507" cy="31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339" y="1299797"/>
            <a:ext cx="5618446" cy="536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2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1556792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입력층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(224 * 224 * 3)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2414317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(96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(224 * 224 * 3)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- 96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(11 * 11 * 3)   (zero-padding = 0, stride = 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(55 * 55 *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(max pooling = (3, 3), stride =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(27 * 27 * 96)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4602206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(256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(27 * 27 * 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- 256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(5 * 5 * 96)   (zero-padding = 1, stride = 1)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(27 * 27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(max pooling = (3, 3), stride =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256)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06448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628800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(384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- 384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256)   (zero-padding = 1, stride = 1)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384)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3816689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 (384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- 384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384)   (zero-padding = 1, stride = 1)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384)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26020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700808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(256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384)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- 256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 * 3 * 384)   (zero-padding = 1, stride = 1)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(13 * 13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(max pooling = (3, 3), stride = 2) 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(6 * 6 * 256)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3888697"/>
            <a:ext cx="864096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 (4096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(6 * 6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- 4096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(6 * 6 * 256)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 * 1 * 4096)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 * 1 * 4096)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1925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700808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(4096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 * 1 * 4096)</a:t>
            </a: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활성화 함수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 * 1 * 4096)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843808" y="1700808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은닉층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 (1000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–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출력층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 * 1 * 4096)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Softmax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(1000)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구현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8194" name="Picture 2" descr="ALEXNET 이미지 검색결과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79" y="3573016"/>
            <a:ext cx="8160841" cy="286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60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CNN </a:t>
            </a:r>
            <a:r>
              <a:rPr lang="ko-KR" altLang="en-US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주요 모델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02.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49057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LeNet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손글씨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숫자를 인식하는 네트워크로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1998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제안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계층과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풀링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계층을 반복하고 마지막으로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완전연결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계층을 거치면서 결과 출력</a:t>
            </a: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251520" y="5446965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함수로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Sigmoid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처음으로 제안된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‘CNN’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10" y="2414383"/>
            <a:ext cx="8397379" cy="2587115"/>
          </a:xfrm>
          <a:prstGeom prst="rect">
            <a:avLst/>
          </a:prstGeom>
        </p:spPr>
      </p:pic>
      <p:sp>
        <p:nvSpPr>
          <p:cNvPr id="10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27517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제목 5"/>
          <p:cNvSpPr txBox="1">
            <a:spLocks/>
          </p:cNvSpPr>
          <p:nvPr/>
        </p:nvSpPr>
        <p:spPr bwMode="auto">
          <a:xfrm>
            <a:off x="2786063" y="549275"/>
            <a:ext cx="2898775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/>
            <a:r>
              <a:rPr lang="en-US" altLang="ko-KR" sz="38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CONTENTS</a:t>
            </a:r>
            <a:endParaRPr lang="ko-KR" altLang="en-US" sz="38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8" y="1745027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01. CNN</a:t>
            </a:r>
          </a:p>
        </p:txBody>
      </p:sp>
      <p:sp>
        <p:nvSpPr>
          <p:cNvPr id="7" name="텍스트 상자 1">
            <a:extLst>
              <a:ext uri="{FF2B5EF4-FFF2-40B4-BE49-F238E27FC236}">
                <a16:creationId xmlns:a16="http://schemas.microsoft.com/office/drawing/2014/main" id="{3DBE8121-48B8-C34E-90BF-426B3648BA4E}"/>
              </a:ext>
            </a:extLst>
          </p:cNvPr>
          <p:cNvSpPr txBox="1"/>
          <p:nvPr/>
        </p:nvSpPr>
        <p:spPr>
          <a:xfrm>
            <a:off x="2857497" y="2293422"/>
            <a:ext cx="6264275" cy="415498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>
              <a:buClr>
                <a:schemeClr val="tx2">
                  <a:lumMod val="20000"/>
                  <a:lumOff val="80000"/>
                </a:schemeClr>
              </a:buClr>
              <a:defRPr/>
            </a:pPr>
            <a:r>
              <a:rPr lang="en-US" altLang="ko-KR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02. CNN </a:t>
            </a:r>
            <a:r>
              <a:rPr lang="ko-KR" altLang="en-US" sz="2100" b="1" spc="-150" dirty="0">
                <a:latin typeface="나눔고딕" panose="020D0604000000000000" pitchFamily="50" charset="-127"/>
                <a:ea typeface="나눔고딕" panose="020D0604000000000000" pitchFamily="50" charset="-127"/>
                <a:cs typeface="Nanum Gothic" charset="-127"/>
              </a:rPr>
              <a:t>주요 모델</a:t>
            </a:r>
            <a:endParaRPr lang="en-US" altLang="ko-KR" sz="2100" b="1" spc="-150" dirty="0">
              <a:latin typeface="나눔고딕" panose="020D0604000000000000" pitchFamily="50" charset="-127"/>
              <a:ea typeface="나눔고딕" panose="020D0604000000000000" pitchFamily="50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415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AlexNet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027" y="2135919"/>
            <a:ext cx="6627162" cy="3165289"/>
          </a:xfrm>
          <a:prstGeom prst="rect">
            <a:avLst/>
          </a:prstGeom>
        </p:spPr>
      </p:pic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2012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발표되어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열풍을 일으킴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ILSVRC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대회에서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제프리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힌튼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교수팀의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test error 15.4%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기록으로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위는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26.2%) 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활성화 함수로 </a:t>
            </a:r>
            <a:r>
              <a:rPr lang="en-US" altLang="ko-KR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ReLu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사용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LRN(Local Response Normalization)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이라는 국소적 정규화를 실시하는 계층을 이용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드롭아웃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(dropout)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사용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046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2014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ILSVRC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 우승을 차지한 알고리즘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VGG19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층보다 더 깊은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층으로 이루어진 모델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 * 1)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 필터로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컨볼루션하여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특성맵의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개수를 줄임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연산량을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줄이는 효과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사용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층에서 다양한 필터 사용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다양한 종류의 특성이 도출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후반부 층을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(FC)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연결하는 대신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average pooling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벡터를 생성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7" y="2204864"/>
            <a:ext cx="9118147" cy="2016224"/>
          </a:xfrm>
          <a:prstGeom prst="rect">
            <a:avLst/>
          </a:prstGeom>
        </p:spPr>
      </p:pic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057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GoogLeNet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2014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ILSVRC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 우승을 차지한 알고리즘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VGG19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19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층보다 더 깊은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22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층으로 이루어진 모델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 * 1)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사이즈 필터로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컨볼루션하여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특성맵의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개수를 줄임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연산량을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줄이는 효과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Inception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 사용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층에서 다양한 필터 사용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좀 더 다양한 종류의 특성이 도출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후반부 층을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(FC)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연결하는 대신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average pooling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벡터를 생성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- FC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방식은 가중치가 필요하지만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global average pooling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가중치가 필요 없음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01301"/>
            <a:ext cx="7488832" cy="2979097"/>
          </a:xfrm>
          <a:prstGeom prst="rect">
            <a:avLst/>
          </a:prstGeom>
        </p:spPr>
      </p:pic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066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ResNet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ILSVRC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대회에서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오류율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3.6%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위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인간의 분류 오차가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 ~ 10%)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AlexNet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이후로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CNN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아키텍처의 층은 점점 더 깊어짐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VGGnet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19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GoogLeNet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22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251520" y="5411832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층을 깊게 할수록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degradation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 발생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과적합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문제는 테스트 성능에 대한 문제이지만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degradation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훈련용 데이터에 대한 성능 문제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일종의 지름길인 </a:t>
            </a: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skip connection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만들어 이 문제를 해결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 descr="https://datascienceschool.net/upfiles/6182312059774a81a2a26246bd4e83f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2"/>
          <a:stretch/>
        </p:blipFill>
        <p:spPr bwMode="auto">
          <a:xfrm>
            <a:off x="683716" y="2204864"/>
            <a:ext cx="7056636" cy="3054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335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DenseNet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DenseNet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2016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년에 제안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ResNet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한발 더 나아가 전체 네트워크의 모든 층과 통하는 지름길을 만듦</a:t>
            </a: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51520" y="5411832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이미지에서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저수준의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특징들이 잘 보존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Gradient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수월하게 흘러 기울기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소실문제가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발생하지 않음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깊이에 비해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파라미터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수가 적고 </a:t>
            </a: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연산량이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절약됨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ü"/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적은 데이터셋에서도 비교적 잘 학습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122" name="Picture 2" descr="https://i.imgur.com/EITg2B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698" y="2218465"/>
            <a:ext cx="4560441" cy="325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3"/>
          <p:cNvSpPr txBox="1">
            <a:spLocks noChangeArrowheads="1"/>
          </p:cNvSpPr>
          <p:nvPr/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ko-KR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CNN </a:t>
            </a:r>
            <a:r>
              <a:rPr lang="ko-KR" altLang="en-US" sz="2800" ker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주요 모델</a:t>
            </a:r>
            <a:endParaRPr lang="ko-KR" altLang="en-US" sz="2800" kern="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106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텍스트 상자 6"/>
          <p:cNvSpPr txBox="1">
            <a:spLocks noChangeArrowheads="1"/>
          </p:cNvSpPr>
          <p:nvPr/>
        </p:nvSpPr>
        <p:spPr bwMode="auto">
          <a:xfrm>
            <a:off x="2160588" y="3284538"/>
            <a:ext cx="48228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6000" b="1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Thank You</a:t>
            </a:r>
            <a:endParaRPr lang="ko-KR" altLang="en-US" sz="6000" b="1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 bwMode="auto">
          <a:xfrm>
            <a:off x="530225" y="2960688"/>
            <a:ext cx="7921625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defRPr/>
            </a:pPr>
            <a:r>
              <a:rPr lang="en-US" altLang="ko-KR" sz="3800" kern="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CNN</a:t>
            </a:r>
            <a:endParaRPr lang="ko-KR" altLang="en-US" sz="3800" kern="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530225" y="2024063"/>
            <a:ext cx="10795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altLang="ko-KR" sz="3800" kern="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Nanum Gothic"/>
              </a:rPr>
              <a:t>01.</a:t>
            </a:r>
            <a:endParaRPr lang="ko-KR" altLang="en-US" sz="3800" kern="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신경망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60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CNN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은 이미지 인식과 음성 인식 등 다양한 곳에서 사용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특히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인식 분야에서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딥러닝을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활용한 기법은 거의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CNN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기초로 함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170" name="Picture 2" descr="http://wiki.hash.kr/images/thumb/6/64/CNN%EA%B5%AC%EC%A1%B01.PNG/500px-CNN%EA%B5%AC%EC%A1%B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32" y="1975545"/>
            <a:ext cx="7369196" cy="244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iki.hash.kr/images/thumb/6/68/CNN%EA%B5%AC%EC%A1%B02.PNG/500px-CNN%EA%B5%AC%EC%A1%B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32" y="4409332"/>
            <a:ext cx="7369200" cy="247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72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CNN 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이미지 분류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Layer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만으로 구성된 인공 신경망의 입력 데이터는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 형태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장의 컬러 사진은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배치 모드에 사용되는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여러장의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사진은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사진 데이터로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Connected Layer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신경망 학습을 할 경우에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차원으로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평면화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과정에서 공간 정보 유실 문제가 발생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02" y="2924944"/>
            <a:ext cx="4608562" cy="365758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78" y="2924944"/>
            <a:ext cx="3788758" cy="36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35365"/>
              </p:ext>
            </p:extLst>
          </p:nvPr>
        </p:nvGraphicFramePr>
        <p:xfrm>
          <a:off x="929172" y="2160496"/>
          <a:ext cx="2327920" cy="1959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279086"/>
              </p:ext>
            </p:extLst>
          </p:nvPr>
        </p:nvGraphicFramePr>
        <p:xfrm>
          <a:off x="4295800" y="2405495"/>
          <a:ext cx="1745940" cy="1469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3308394" y="2955826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1168860" y="4248728"/>
            <a:ext cx="1848544" cy="33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4244498" y="4251135"/>
            <a:ext cx="1848544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7691"/>
              </p:ext>
            </p:extLst>
          </p:nvPr>
        </p:nvGraphicFramePr>
        <p:xfrm>
          <a:off x="7080448" y="2650494"/>
          <a:ext cx="1163960" cy="97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980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581980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4899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6237058" y="2955826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이미지 처리에서 말하는 필터 연산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텍스트 개체 틀 2"/>
          <p:cNvSpPr txBox="1">
            <a:spLocks/>
          </p:cNvSpPr>
          <p:nvPr/>
        </p:nvSpPr>
        <p:spPr>
          <a:xfrm>
            <a:off x="251520" y="4960688"/>
            <a:ext cx="8640960" cy="1254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입력 데이터에 필터를 적용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데이터는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형상 →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 데이터는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방향의 형상 →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데이터는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세로ㆍ가로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높이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너비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방향의 형상 →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</a:t>
            </a:r>
          </a:p>
        </p:txBody>
      </p:sp>
    </p:spTree>
    <p:extLst>
      <p:ext uri="{BB962C8B-B14F-4D97-AF65-F5344CB8AC3E}">
        <p14:creationId xmlns:p14="http://schemas.microsoft.com/office/powerpoint/2010/main" val="297166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62012"/>
              </p:ext>
            </p:extLst>
          </p:nvPr>
        </p:nvGraphicFramePr>
        <p:xfrm>
          <a:off x="597608" y="1916832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91336"/>
              </p:ext>
            </p:extLst>
          </p:nvPr>
        </p:nvGraphicFramePr>
        <p:xfrm>
          <a:off x="2771800" y="2045811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2054818" y="2252048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9875"/>
              </p:ext>
            </p:extLst>
          </p:nvPr>
        </p:nvGraphicFramePr>
        <p:xfrm>
          <a:off x="4782915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15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4069306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연산은 필터의 윈도우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(window)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일정 간격으로 이동해가며 입력 데이터에 적용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697170"/>
              </p:ext>
            </p:extLst>
          </p:nvPr>
        </p:nvGraphicFramePr>
        <p:xfrm>
          <a:off x="597608" y="3074286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25429"/>
              </p:ext>
            </p:extLst>
          </p:nvPr>
        </p:nvGraphicFramePr>
        <p:xfrm>
          <a:off x="597608" y="4231740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02383"/>
              </p:ext>
            </p:extLst>
          </p:nvPr>
        </p:nvGraphicFramePr>
        <p:xfrm>
          <a:off x="597608" y="5389194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45959"/>
              </p:ext>
            </p:extLst>
          </p:nvPr>
        </p:nvGraphicFramePr>
        <p:xfrm>
          <a:off x="2771800" y="3204587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054818" y="3410824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614134"/>
              </p:ext>
            </p:extLst>
          </p:nvPr>
        </p:nvGraphicFramePr>
        <p:xfrm>
          <a:off x="2771800" y="4384934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054818" y="4591171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99215"/>
              </p:ext>
            </p:extLst>
          </p:nvPr>
        </p:nvGraphicFramePr>
        <p:xfrm>
          <a:off x="2771799" y="5543710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5" name="텍스트 개체 틀 2"/>
          <p:cNvSpPr txBox="1">
            <a:spLocks/>
          </p:cNvSpPr>
          <p:nvPr/>
        </p:nvSpPr>
        <p:spPr>
          <a:xfrm>
            <a:off x="2054817" y="5749947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2019"/>
              </p:ext>
            </p:extLst>
          </p:nvPr>
        </p:nvGraphicFramePr>
        <p:xfrm>
          <a:off x="4782915" y="333412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4069306" y="349990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29004"/>
              </p:ext>
            </p:extLst>
          </p:nvPr>
        </p:nvGraphicFramePr>
        <p:xfrm>
          <a:off x="4782915" y="4492146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 bwMode="auto">
          <a:xfrm>
            <a:off x="4069306" y="4654535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23881"/>
              </p:ext>
            </p:extLst>
          </p:nvPr>
        </p:nvGraphicFramePr>
        <p:xfrm>
          <a:off x="4782915" y="566948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4069306" y="583187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450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 err="1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합성곱</a:t>
            </a: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 연산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597608" y="1916832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771800" y="2045811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11" name="텍스트 개체 틀 2"/>
          <p:cNvSpPr txBox="1">
            <a:spLocks/>
          </p:cNvSpPr>
          <p:nvPr/>
        </p:nvSpPr>
        <p:spPr>
          <a:xfrm>
            <a:off x="2054818" y="2252048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03938"/>
              </p:ext>
            </p:extLst>
          </p:nvPr>
        </p:nvGraphicFramePr>
        <p:xfrm>
          <a:off x="6437737" y="2176112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18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5" name="오른쪽 화살표 4"/>
          <p:cNvSpPr/>
          <p:nvPr/>
        </p:nvSpPr>
        <p:spPr bwMode="auto">
          <a:xfrm>
            <a:off x="5724128" y="2340663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필터의 매개변수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가중치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597608" y="3074286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597608" y="4231740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597608" y="5389194"/>
          <a:ext cx="1238088" cy="104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2771800" y="3204587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1" name="텍스트 개체 틀 2"/>
          <p:cNvSpPr txBox="1">
            <a:spLocks/>
          </p:cNvSpPr>
          <p:nvPr/>
        </p:nvSpPr>
        <p:spPr>
          <a:xfrm>
            <a:off x="2054818" y="3410824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771800" y="4384934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3" name="텍스트 개체 틀 2"/>
          <p:cNvSpPr txBox="1">
            <a:spLocks/>
          </p:cNvSpPr>
          <p:nvPr/>
        </p:nvSpPr>
        <p:spPr>
          <a:xfrm>
            <a:off x="2054818" y="4591171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2771799" y="5543710"/>
          <a:ext cx="928569" cy="7818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3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309523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25" name="텍스트 개체 틀 2"/>
          <p:cNvSpPr txBox="1">
            <a:spLocks/>
          </p:cNvSpPr>
          <p:nvPr/>
        </p:nvSpPr>
        <p:spPr>
          <a:xfrm>
            <a:off x="2054817" y="5749947"/>
            <a:ext cx="4978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88915"/>
              </p:ext>
            </p:extLst>
          </p:nvPr>
        </p:nvGraphicFramePr>
        <p:xfrm>
          <a:off x="6437737" y="333412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 bwMode="auto">
          <a:xfrm>
            <a:off x="5724128" y="349990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665595"/>
              </p:ext>
            </p:extLst>
          </p:nvPr>
        </p:nvGraphicFramePr>
        <p:xfrm>
          <a:off x="6437737" y="4492146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29" name="오른쪽 화살표 28"/>
          <p:cNvSpPr/>
          <p:nvPr/>
        </p:nvSpPr>
        <p:spPr bwMode="auto">
          <a:xfrm>
            <a:off x="5724128" y="4654535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35392"/>
              </p:ext>
            </p:extLst>
          </p:nvPr>
        </p:nvGraphicFramePr>
        <p:xfrm>
          <a:off x="6437737" y="5669489"/>
          <a:ext cx="619044" cy="521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22">
                  <a:extLst>
                    <a:ext uri="{9D8B030D-6E8A-4147-A177-3AD203B41FA5}">
                      <a16:colId xmlns:a16="http://schemas.microsoft.com/office/drawing/2014/main" val="34250735"/>
                    </a:ext>
                  </a:extLst>
                </a:gridCol>
                <a:gridCol w="309522">
                  <a:extLst>
                    <a:ext uri="{9D8B030D-6E8A-4147-A177-3AD203B41FA5}">
                      <a16:colId xmlns:a16="http://schemas.microsoft.com/office/drawing/2014/main" val="3011619057"/>
                    </a:ext>
                  </a:extLst>
                </a:gridCol>
              </a:tblGrid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290106"/>
                  </a:ext>
                </a:extLst>
              </a:tr>
              <a:tr h="2606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8631" marR="48631" marT="24316" marB="243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328457"/>
                  </a:ext>
                </a:extLst>
              </a:tr>
            </a:tbl>
          </a:graphicData>
        </a:graphic>
      </p:graphicFrame>
      <p:sp>
        <p:nvSpPr>
          <p:cNvPr id="31" name="오른쪽 화살표 30"/>
          <p:cNvSpPr/>
          <p:nvPr/>
        </p:nvSpPr>
        <p:spPr bwMode="auto">
          <a:xfrm>
            <a:off x="5724128" y="5831878"/>
            <a:ext cx="344672" cy="196426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텍스트 개체 틀 2"/>
          <p:cNvSpPr txBox="1">
            <a:spLocks/>
          </p:cNvSpPr>
          <p:nvPr/>
        </p:nvSpPr>
        <p:spPr>
          <a:xfrm>
            <a:off x="3919490" y="2252048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3" name="텍스트 개체 틀 2"/>
          <p:cNvSpPr txBox="1">
            <a:spLocks/>
          </p:cNvSpPr>
          <p:nvPr/>
        </p:nvSpPr>
        <p:spPr>
          <a:xfrm>
            <a:off x="3919490" y="3410824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4" name="텍스트 개체 틀 2"/>
          <p:cNvSpPr txBox="1">
            <a:spLocks/>
          </p:cNvSpPr>
          <p:nvPr/>
        </p:nvSpPr>
        <p:spPr>
          <a:xfrm>
            <a:off x="3919490" y="4591171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35" name="텍스트 개체 틀 2"/>
          <p:cNvSpPr txBox="1">
            <a:spLocks/>
          </p:cNvSpPr>
          <p:nvPr/>
        </p:nvSpPr>
        <p:spPr>
          <a:xfrm>
            <a:off x="3919489" y="5749947"/>
            <a:ext cx="4978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+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940543"/>
              </p:ext>
            </p:extLst>
          </p:nvPr>
        </p:nvGraphicFramePr>
        <p:xfrm>
          <a:off x="4747223" y="2259736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607895"/>
              </p:ext>
            </p:extLst>
          </p:nvPr>
        </p:nvGraphicFramePr>
        <p:xfrm>
          <a:off x="4747223" y="3429298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538861"/>
              </p:ext>
            </p:extLst>
          </p:nvPr>
        </p:nvGraphicFramePr>
        <p:xfrm>
          <a:off x="4747223" y="4620272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121002"/>
              </p:ext>
            </p:extLst>
          </p:nvPr>
        </p:nvGraphicFramePr>
        <p:xfrm>
          <a:off x="4747223" y="5789834"/>
          <a:ext cx="367898" cy="3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898">
                  <a:extLst>
                    <a:ext uri="{9D8B030D-6E8A-4147-A177-3AD203B41FA5}">
                      <a16:colId xmlns:a16="http://schemas.microsoft.com/office/drawing/2014/main" val="1949204810"/>
                    </a:ext>
                  </a:extLst>
                </a:gridCol>
              </a:tblGrid>
              <a:tr h="3308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3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1743" marR="61743" marT="30872" marB="308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121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148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텍스트 개체 틀 3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755650" y="188913"/>
            <a:ext cx="6840538" cy="52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CNN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251520" y="908720"/>
            <a:ext cx="8640960" cy="407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패딩</a:t>
            </a:r>
            <a:r>
              <a:rPr lang="en-US" altLang="ko-KR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(Padding)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251520" y="1360289"/>
            <a:ext cx="8640960" cy="28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합성곱을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수행하기전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주변을 특정 값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(0)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채움</a:t>
            </a:r>
            <a:endParaRPr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249936"/>
              </p:ext>
            </p:extLst>
          </p:nvPr>
        </p:nvGraphicFramePr>
        <p:xfrm>
          <a:off x="467544" y="2132856"/>
          <a:ext cx="2415588" cy="261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8">
                  <a:extLst>
                    <a:ext uri="{9D8B030D-6E8A-4147-A177-3AD203B41FA5}">
                      <a16:colId xmlns:a16="http://schemas.microsoft.com/office/drawing/2014/main" val="777585177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453923608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232679128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419594205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107024336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4190900804"/>
                    </a:ext>
                  </a:extLst>
                </a:gridCol>
              </a:tblGrid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891933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674822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35259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1882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58149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168" marR="93168" marT="46584" marB="465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75554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95986"/>
              </p:ext>
            </p:extLst>
          </p:nvPr>
        </p:nvGraphicFramePr>
        <p:xfrm>
          <a:off x="4174254" y="2878591"/>
          <a:ext cx="1338873" cy="1127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91">
                  <a:extLst>
                    <a:ext uri="{9D8B030D-6E8A-4147-A177-3AD203B41FA5}">
                      <a16:colId xmlns:a16="http://schemas.microsoft.com/office/drawing/2014/main" val="282028925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33232498"/>
                    </a:ext>
                  </a:extLst>
                </a:gridCol>
                <a:gridCol w="446291">
                  <a:extLst>
                    <a:ext uri="{9D8B030D-6E8A-4147-A177-3AD203B41FA5}">
                      <a16:colId xmlns:a16="http://schemas.microsoft.com/office/drawing/2014/main" val="1990380276"/>
                    </a:ext>
                  </a:extLst>
                </a:gridCol>
              </a:tblGrid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570545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41422"/>
                  </a:ext>
                </a:extLst>
              </a:tr>
              <a:tr h="375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471319"/>
                  </a:ext>
                </a:extLst>
              </a:tr>
            </a:tbl>
          </a:graphicData>
        </a:graphic>
      </p:graphicFrame>
      <p:sp>
        <p:nvSpPr>
          <p:cNvPr id="41" name="텍스트 개체 틀 2"/>
          <p:cNvSpPr txBox="1">
            <a:spLocks/>
          </p:cNvSpPr>
          <p:nvPr/>
        </p:nvSpPr>
        <p:spPr>
          <a:xfrm>
            <a:off x="3060641" y="3257557"/>
            <a:ext cx="9361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000" b="1" dirty="0">
                <a:gradFill>
                  <a:gsLst>
                    <a:gs pos="0">
                      <a:srgbClr val="404040"/>
                    </a:gs>
                    <a:gs pos="100000">
                      <a:srgbClr val="404040"/>
                    </a:gs>
                  </a:gsLst>
                  <a:lin ang="5400000" scaled="0"/>
                </a:gradFill>
                <a:latin typeface="나눔고딕" panose="020D0604000000000000" pitchFamily="50" charset="-127"/>
                <a:ea typeface="나눔고딕 ExtraBold"/>
              </a:rPr>
              <a:t>*</a:t>
            </a:r>
            <a:endParaRPr sz="2000" b="1" dirty="0">
              <a:gradFill>
                <a:gsLst>
                  <a:gs pos="0">
                    <a:srgbClr val="404040"/>
                  </a:gs>
                  <a:gs pos="100000">
                    <a:srgbClr val="404040"/>
                  </a:gs>
                </a:gsLst>
                <a:lin ang="5400000" scaled="0"/>
              </a:gradFill>
              <a:latin typeface="나눔고딕" panose="020D0604000000000000" pitchFamily="50" charset="-127"/>
              <a:ea typeface="나눔고딕 ExtraBold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467544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</a:p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</a:t>
            </a: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1)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오른쪽 화살표 44"/>
          <p:cNvSpPr/>
          <p:nvPr/>
        </p:nvSpPr>
        <p:spPr bwMode="auto">
          <a:xfrm>
            <a:off x="5881460" y="3257557"/>
            <a:ext cx="648072" cy="36933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76569"/>
              </p:ext>
            </p:extLst>
          </p:nvPr>
        </p:nvGraphicFramePr>
        <p:xfrm>
          <a:off x="6897866" y="2569312"/>
          <a:ext cx="1610392" cy="1745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8">
                  <a:extLst>
                    <a:ext uri="{9D8B030D-6E8A-4147-A177-3AD203B41FA5}">
                      <a16:colId xmlns:a16="http://schemas.microsoft.com/office/drawing/2014/main" val="1670156613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2796834441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3784489807"/>
                    </a:ext>
                  </a:extLst>
                </a:gridCol>
                <a:gridCol w="402598">
                  <a:extLst>
                    <a:ext uri="{9D8B030D-6E8A-4147-A177-3AD203B41FA5}">
                      <a16:colId xmlns:a16="http://schemas.microsoft.com/office/drawing/2014/main" val="982988145"/>
                    </a:ext>
                  </a:extLst>
                </a:gridCol>
              </a:tblGrid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1325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235292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80594"/>
                  </a:ext>
                </a:extLst>
              </a:tr>
              <a:tr h="4364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0121" marR="70121" marT="35060" marB="350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388569"/>
                  </a:ext>
                </a:extLst>
              </a:tr>
            </a:tbl>
          </a:graphicData>
        </a:graphic>
      </p:graphicFrame>
      <p:sp>
        <p:nvSpPr>
          <p:cNvPr id="12" name="텍스트 개체 틀 2"/>
          <p:cNvSpPr txBox="1">
            <a:spLocks/>
          </p:cNvSpPr>
          <p:nvPr/>
        </p:nvSpPr>
        <p:spPr>
          <a:xfrm>
            <a:off x="3635896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</a:p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텍스트 개체 틀 2"/>
          <p:cNvSpPr txBox="1">
            <a:spLocks/>
          </p:cNvSpPr>
          <p:nvPr/>
        </p:nvSpPr>
        <p:spPr>
          <a:xfrm>
            <a:off x="6495268" y="4869160"/>
            <a:ext cx="2415588" cy="66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</a:p>
          <a:p>
            <a:pPr algn="ctr">
              <a:defRPr/>
            </a:pPr>
            <a:r>
              <a:rPr lang="ko-KR" altLang="en-US" sz="18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출력 데이터</a:t>
            </a:r>
            <a:endParaRPr sz="18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텍스트 개체 틀 2"/>
          <p:cNvSpPr txBox="1">
            <a:spLocks/>
          </p:cNvSpPr>
          <p:nvPr/>
        </p:nvSpPr>
        <p:spPr>
          <a:xfrm>
            <a:off x="251520" y="5735917"/>
            <a:ext cx="8640960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>
            <a:lvl1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2pPr>
            <a:lvl3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3pPr>
            <a:lvl4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 smtClean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4pPr>
            <a:lvl5pPr mar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tabLst/>
              <a:defRPr kumimoji="1" lang="ko-KR" altLang="en-US" sz="1000" kern="120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패딩은 주로 출력 크기를 조정할 목적으로 사용</a:t>
            </a:r>
            <a:endParaRPr lang="en-US" altLang="ko-KR" sz="14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입력 데이터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(4, 4)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필터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(3, 3)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적용하면 출력은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(2, 2)</a:t>
            </a:r>
          </a:p>
          <a:p>
            <a:pPr algn="l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심층 신경망에서는 어느 시점에서 출력 크기가 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될 수 있음</a:t>
            </a:r>
            <a:r>
              <a: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→ 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더 이상 </a:t>
            </a:r>
            <a:r>
              <a:rPr lang="ko-KR" altLang="en-US" sz="14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합성곱</a:t>
            </a:r>
            <a:r>
              <a: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연산을 적용 할 수 없음</a:t>
            </a:r>
            <a:endParaRPr lang="en-US" altLang="ko-KR" sz="14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9648653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11485</TotalTime>
  <Words>1743</Words>
  <Application>Microsoft Office PowerPoint</Application>
  <PresentationFormat>화면 슬라이드 쇼(4:3)</PresentationFormat>
  <Paragraphs>684</Paragraphs>
  <Slides>25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NanumSquareOTF</vt:lpstr>
      <vt:lpstr>굴림</vt:lpstr>
      <vt:lpstr>나눔고딕</vt:lpstr>
      <vt:lpstr>나눔고딕 ExtraBold</vt:lpstr>
      <vt:lpstr>다음_Regular</vt:lpstr>
      <vt:lpstr>맑은 고딕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통로이미지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클립아트코리아</dc:creator>
  <cp:lastModifiedBy>hclee</cp:lastModifiedBy>
  <cp:revision>697</cp:revision>
  <dcterms:created xsi:type="dcterms:W3CDTF">2007-11-11T16:17:21Z</dcterms:created>
  <dcterms:modified xsi:type="dcterms:W3CDTF">2021-06-04T22:54:37Z</dcterms:modified>
</cp:coreProperties>
</file>