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8" r:id="rId2"/>
    <p:sldId id="271" r:id="rId3"/>
    <p:sldId id="269" r:id="rId4"/>
    <p:sldId id="353" r:id="rId5"/>
    <p:sldId id="371" r:id="rId6"/>
    <p:sldId id="382" r:id="rId7"/>
    <p:sldId id="374" r:id="rId8"/>
    <p:sldId id="375" r:id="rId9"/>
    <p:sldId id="383" r:id="rId10"/>
    <p:sldId id="385" r:id="rId11"/>
    <p:sldId id="368" r:id="rId12"/>
    <p:sldId id="369" r:id="rId13"/>
    <p:sldId id="370" r:id="rId14"/>
    <p:sldId id="377" r:id="rId15"/>
    <p:sldId id="379" r:id="rId16"/>
    <p:sldId id="380" r:id="rId17"/>
    <p:sldId id="381" r:id="rId18"/>
    <p:sldId id="260" r:id="rId19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9" autoAdjust="0"/>
    <p:restoredTop sz="79443" autoAdjust="0"/>
  </p:normalViewPr>
  <p:slideViewPr>
    <p:cSldViewPr>
      <p:cViewPr varScale="1">
        <p:scale>
          <a:sx n="91" d="100"/>
          <a:sy n="91" d="100"/>
        </p:scale>
        <p:origin x="208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5124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2021-06-05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08489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689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4088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7065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4986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4418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013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290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6416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3997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1349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5398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129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0321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baseline="0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309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../HeechulFromGithub/Mxnet_Learning/googlenet-gluon/Inception%20V1(GoogLeNet)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2020.01.31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76269"/>
            <a:ext cx="8645525" cy="67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Learning</a:t>
            </a:r>
            <a:endParaRPr lang="ko-KR" altLang="en-US" sz="3800" kern="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5114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88179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647056" y="1660896"/>
            <a:ext cx="8101408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Input_data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(96, 96)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64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초깃값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mx.init.Xavier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(magnitude = 0)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경사하강법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‘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학습률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0.1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오차함수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SoftmaxCrossEntropy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Epoch = 10</a:t>
            </a:r>
          </a:p>
        </p:txBody>
      </p:sp>
      <p:sp>
        <p:nvSpPr>
          <p:cNvPr id="1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Learning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3" y="4365104"/>
            <a:ext cx="8928703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3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611560" y="1660896"/>
            <a:ext cx="8640960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Input_data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(96, 96)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64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초깃값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mx.init.Normal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(sigma = 0.5)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경사하강법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‘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adam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학습률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0.1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오차함수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SoftmaxCrossEntropy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Epoch = 10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432628"/>
            <a:ext cx="8928992" cy="796572"/>
          </a:xfrm>
          <a:prstGeom prst="rect">
            <a:avLst/>
          </a:prstGeom>
        </p:spPr>
      </p:pic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Learning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91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611560" y="1660896"/>
            <a:ext cx="8640960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Input_data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(224, 224)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128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초깃값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mx.init.Normal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(sigma = 0.5)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경사하강법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‘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adam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학습률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0.001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오차함수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SoftmaxCrossEntropy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Epoch = 10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293096"/>
            <a:ext cx="8959551" cy="1877525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Learning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17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611560" y="1660896"/>
            <a:ext cx="8640960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Input_data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(224, 224)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128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초깃값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mx.init.Xavier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(magnitude = 0)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경사하강법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‘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학습률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0.1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오차함수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SoftmaxCrossEntropy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Epoch = 10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293096"/>
            <a:ext cx="8640960" cy="648072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Learning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267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611560" y="1660896"/>
            <a:ext cx="8640960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Input_data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(224, 224)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128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초깃값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mx.init.Normal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(sigma = 0.5)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경사하강법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‘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학습률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0.1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오차함수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SoftmaxCrossEntropy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Epoch = 10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221088"/>
            <a:ext cx="8856984" cy="576064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Learning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503040" y="1660896"/>
            <a:ext cx="8640960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Input_data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(224, 224)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128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초깃값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mx.init.Normal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(sigma = 0.5)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경사하강법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‘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adam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학습률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0.1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오차함수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SoftmaxCrossEntropy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Epoch = 10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077072"/>
            <a:ext cx="9001000" cy="1944216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Learning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346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82439"/>
              </p:ext>
            </p:extLst>
          </p:nvPr>
        </p:nvGraphicFramePr>
        <p:xfrm>
          <a:off x="107504" y="1449545"/>
          <a:ext cx="8928991" cy="28435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909328625"/>
                    </a:ext>
                  </a:extLst>
                </a:gridCol>
                <a:gridCol w="1329488">
                  <a:extLst>
                    <a:ext uri="{9D8B030D-6E8A-4147-A177-3AD203B41FA5}">
                      <a16:colId xmlns:a16="http://schemas.microsoft.com/office/drawing/2014/main" val="3373445831"/>
                    </a:ext>
                  </a:extLst>
                </a:gridCol>
                <a:gridCol w="1354498">
                  <a:extLst>
                    <a:ext uri="{9D8B030D-6E8A-4147-A177-3AD203B41FA5}">
                      <a16:colId xmlns:a16="http://schemas.microsoft.com/office/drawing/2014/main" val="2915885172"/>
                    </a:ext>
                  </a:extLst>
                </a:gridCol>
                <a:gridCol w="1354498">
                  <a:extLst>
                    <a:ext uri="{9D8B030D-6E8A-4147-A177-3AD203B41FA5}">
                      <a16:colId xmlns:a16="http://schemas.microsoft.com/office/drawing/2014/main" val="2087587343"/>
                    </a:ext>
                  </a:extLst>
                </a:gridCol>
                <a:gridCol w="1461431">
                  <a:extLst>
                    <a:ext uri="{9D8B030D-6E8A-4147-A177-3AD203B41FA5}">
                      <a16:colId xmlns:a16="http://schemas.microsoft.com/office/drawing/2014/main" val="1304596660"/>
                    </a:ext>
                  </a:extLst>
                </a:gridCol>
                <a:gridCol w="1354498">
                  <a:extLst>
                    <a:ext uri="{9D8B030D-6E8A-4147-A177-3AD203B41FA5}">
                      <a16:colId xmlns:a16="http://schemas.microsoft.com/office/drawing/2014/main" val="1683305485"/>
                    </a:ext>
                  </a:extLst>
                </a:gridCol>
                <a:gridCol w="1354498">
                  <a:extLst>
                    <a:ext uri="{9D8B030D-6E8A-4147-A177-3AD203B41FA5}">
                      <a16:colId xmlns:a16="http://schemas.microsoft.com/office/drawing/2014/main" val="3218307314"/>
                    </a:ext>
                  </a:extLst>
                </a:gridCol>
              </a:tblGrid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Learning1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Learning2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Learning3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Learning4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Learning5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Learning6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383922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Input_data</a:t>
                      </a:r>
                      <a:endParaRPr kumimoji="1" lang="en-US" altLang="en-US" sz="10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(96, 96)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(96, 96)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(224, 224)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(224, 224)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(224, 224)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(224, 224)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51983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Batch_size</a:t>
                      </a:r>
                      <a:endParaRPr kumimoji="1" lang="en-US" altLang="en-US" sz="10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128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128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128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128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62198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초깃값</a:t>
                      </a:r>
                      <a:endParaRPr kumimoji="1" lang="ko-KR" altLang="en-US" sz="10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mx.init.Xavier</a:t>
                      </a:r>
                      <a:endParaRPr kumimoji="1" lang="en-US" altLang="en-US" sz="10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en-US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(magnitude=0)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mx.init.Normal</a:t>
                      </a:r>
                      <a:endParaRPr kumimoji="1" lang="en-US" altLang="en-US" sz="10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en-US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(sigma=0.5)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mx.init.Normal</a:t>
                      </a:r>
                      <a:endParaRPr kumimoji="1" lang="en-US" altLang="en-US" sz="10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en-US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(sigma=0.5)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mx.init.Xavier</a:t>
                      </a:r>
                      <a:endParaRPr kumimoji="1" lang="en-US" altLang="en-US" sz="10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en-US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(magnitude=0)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mx.init.Normal</a:t>
                      </a:r>
                      <a:endParaRPr kumimoji="1" lang="en-US" altLang="en-US" sz="10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en-US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(sigma=0.5)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mx.init.Normal</a:t>
                      </a:r>
                      <a:endParaRPr kumimoji="1" lang="en-US" altLang="en-US" sz="10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kumimoji="1" lang="en-US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(sigma=0.5)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58109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경사하강법</a:t>
                      </a:r>
                      <a:endParaRPr kumimoji="1" lang="ko-KR" altLang="en-US" sz="10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sgd</a:t>
                      </a:r>
                      <a:endParaRPr kumimoji="1" lang="en-US" altLang="en-US" sz="10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adam</a:t>
                      </a:r>
                      <a:endParaRPr kumimoji="1" lang="en-US" altLang="en-US" sz="10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adam</a:t>
                      </a:r>
                      <a:endParaRPr kumimoji="1" lang="en-US" altLang="en-US" sz="10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sgd</a:t>
                      </a:r>
                      <a:endParaRPr kumimoji="1" lang="en-US" altLang="en-US" sz="10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sgd</a:t>
                      </a:r>
                      <a:endParaRPr kumimoji="1" lang="en-US" altLang="en-US" sz="10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adam</a:t>
                      </a:r>
                      <a:endParaRPr kumimoji="1" lang="en-US" altLang="en-US" sz="10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525995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학습률</a:t>
                      </a:r>
                      <a:endParaRPr kumimoji="1" lang="ko-KR" altLang="en-US" sz="10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0.001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0.001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0.001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0.001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064140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Loss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SoftmaxCrossEntropy</a:t>
                      </a:r>
                      <a:endParaRPr kumimoji="1" lang="en-US" altLang="en-US" sz="10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SoftmaxCrossEntropy</a:t>
                      </a:r>
                      <a:endParaRPr kumimoji="1" lang="en-US" altLang="en-US" sz="10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SoftmaxCrossEntropy</a:t>
                      </a:r>
                      <a:endParaRPr kumimoji="1" lang="en-US" altLang="en-US" sz="10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SoftmaxCrossEntropy</a:t>
                      </a:r>
                      <a:endParaRPr kumimoji="1" lang="en-US" altLang="en-US" sz="10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SoftmaxCrossEntropy</a:t>
                      </a:r>
                      <a:endParaRPr kumimoji="1" lang="en-US" altLang="en-US" sz="10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SoftmaxCrossEntropy</a:t>
                      </a:r>
                      <a:endParaRPr kumimoji="1" lang="en-US" altLang="en-US" sz="100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56254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Epoch0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0.102964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0.971153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0.98147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0.113481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0.098056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0.514923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185218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Epoch1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0.102764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0.982371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0.98798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0.113381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0.098056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0.751001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733351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Epoch2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0.102964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0.982371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0.984875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0.113581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0.809895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531157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Epoch3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0.102964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0.990184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0.840645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16875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Epoch4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0.992287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0.862279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54670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Epoch5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0.98798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0.872796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492720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Epoch6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0.990685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0.890524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698705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Epoch7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0.987279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0.901041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931835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Epoch8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0.990985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0.908052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531578"/>
                  </a:ext>
                </a:extLst>
              </a:tr>
              <a:tr h="14545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Epoch9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0.990184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ko-KR" altLang="en-US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　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100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0.913661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29281"/>
                  </a:ext>
                </a:extLst>
              </a:tr>
            </a:tbl>
          </a:graphicData>
        </a:graphic>
      </p:graphicFrame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4407202"/>
            <a:ext cx="864096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초기값이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Xavier(magnitude=0)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 때 정확도가 좋지 않았다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(Learning1, 4)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입력사이즈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배치사이즈는 모델에 맞게 정하는게 좋다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(Learning1, 2 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에러는 나지 않음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학습률이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적을수록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학습속도는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느리고 정확도 변동폭도 적다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(Learning3, 6)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경사하강법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adam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sgd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차이는 별로 없다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(Learning3, 5)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</a:p>
        </p:txBody>
      </p:sp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Learning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076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908958"/>
            <a:ext cx="6264275" cy="1061829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en-US" altLang="ko-KR" sz="2100" b="1" spc="-150" dirty="0" err="1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GoogLeNet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  <a:p>
            <a:pPr marL="457200" indent="-457200">
              <a:lnSpc>
                <a:spcPct val="150000"/>
              </a:lnSpc>
              <a:buClr>
                <a:schemeClr val="tx2">
                  <a:lumMod val="20000"/>
                  <a:lumOff val="80000"/>
                </a:schemeClr>
              </a:buClr>
              <a:buAutoNum type="arabicPeriod"/>
              <a:defRPr/>
            </a:pP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모델 학습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800" kern="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GoogLeNet</a:t>
            </a:r>
            <a:endParaRPr lang="ko-KR" altLang="en-US" sz="3800" kern="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GoogLeNet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424936" cy="6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GoogLeNet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ILSVRC14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대회에서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2014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년에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등을 한 모델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GoogLeNet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Inception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버전 중 하나이고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Inception-v1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GoogLeNet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467544" y="2313523"/>
            <a:ext cx="842493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구글의 가설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67544" y="2726050"/>
            <a:ext cx="820891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대용량 데이터를 학습할 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일반적으로 망이 깊고 레이어가 넓을 수록 성능이 좋음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파라미터가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많이 늘어나고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연산량이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많아지면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과적합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기울기 소실 등의 문제가 있음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467544" y="3446354"/>
            <a:ext cx="8424936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Network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Sparse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하게 연결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71" y="3933056"/>
            <a:ext cx="6528896" cy="240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GoogLeNet</a:t>
            </a: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(Inception v1)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424936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Inception Module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GoogLeNet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1772816"/>
            <a:ext cx="8208912" cy="700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층으로 이루어진 모델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6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Block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Inception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Path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이루어짐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 descr="googlene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04" y="2847950"/>
            <a:ext cx="8447368" cy="187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33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GoogLeNet</a:t>
            </a: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(Inception v1)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67544" y="1360289"/>
            <a:ext cx="8424936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Inception Module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GoogLeNet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7544" y="1772816"/>
            <a:ext cx="8208912" cy="700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층으로 이루어진 모델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6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Block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Inception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Path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이루어짐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 descr="googlene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05608"/>
            <a:ext cx="7657510" cy="417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3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GoogLeNet</a:t>
            </a: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(Inception v1)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GoogLeNet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28184" y="1628800"/>
            <a:ext cx="291581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채널의 수를 조절 기능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채널 간의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Correlation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연산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Convolution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지역 정보와 함께 채널 간의 정보 또한 같이 고려하여 하나의 값으로 나타냄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1x1 convolution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채널 간의 특징을 추출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3x3 convolution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지역 정보의 특징을 추출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채널을 감소시켜 </a:t>
            </a:r>
            <a:r>
              <a:rPr lang="ko-KR" altLang="en-US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 감소</a:t>
            </a: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1x1 convolution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연산으로 이미지 채널을 줄여준다면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3x3, 5x5 convolution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레이어에서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개수를 절약 가능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67544" y="1360289"/>
            <a:ext cx="8424936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1x1 convolution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연산의 역할</a:t>
            </a:r>
          </a:p>
        </p:txBody>
      </p:sp>
      <p:pic>
        <p:nvPicPr>
          <p:cNvPr id="6" name="그림 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060848"/>
            <a:ext cx="5843567" cy="379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4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GoogLeNet</a:t>
            </a: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(Inception v1) Code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GoogLeNet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273" y="1567905"/>
            <a:ext cx="5197207" cy="51014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567905"/>
            <a:ext cx="3084061" cy="510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4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GoogLeNet</a:t>
            </a: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(Inception v1) Code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en-US" altLang="ko-KR" sz="2800" kern="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GoogLeNet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567905"/>
            <a:ext cx="3084061" cy="51014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7" y="1567905"/>
            <a:ext cx="5361333" cy="510145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83768" y="1628800"/>
            <a:ext cx="10081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256x27x27</a:t>
            </a:r>
          </a:p>
        </p:txBody>
      </p:sp>
    </p:spTree>
    <p:extLst>
      <p:ext uri="{BB962C8B-B14F-4D97-AF65-F5344CB8AC3E}">
        <p14:creationId xmlns:p14="http://schemas.microsoft.com/office/powerpoint/2010/main" val="146132807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14618</TotalTime>
  <Words>771</Words>
  <Application>Microsoft Office PowerPoint</Application>
  <PresentationFormat>화면 슬라이드 쇼(4:3)</PresentationFormat>
  <Paragraphs>247</Paragraphs>
  <Slides>18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hclee</cp:lastModifiedBy>
  <cp:revision>857</cp:revision>
  <dcterms:created xsi:type="dcterms:W3CDTF">2007-11-11T16:17:21Z</dcterms:created>
  <dcterms:modified xsi:type="dcterms:W3CDTF">2021-06-04T22:56:14Z</dcterms:modified>
</cp:coreProperties>
</file>