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8" r:id="rId2"/>
    <p:sldId id="271" r:id="rId3"/>
    <p:sldId id="353" r:id="rId4"/>
    <p:sldId id="397" r:id="rId5"/>
    <p:sldId id="411" r:id="rId6"/>
    <p:sldId id="412" r:id="rId7"/>
    <p:sldId id="419" r:id="rId8"/>
    <p:sldId id="413" r:id="rId9"/>
    <p:sldId id="420" r:id="rId10"/>
    <p:sldId id="414" r:id="rId11"/>
    <p:sldId id="416" r:id="rId12"/>
    <p:sldId id="417" r:id="rId13"/>
    <p:sldId id="415" r:id="rId14"/>
    <p:sldId id="418" r:id="rId15"/>
    <p:sldId id="410" r:id="rId16"/>
    <p:sldId id="260" r:id="rId1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95238" autoAdjust="0"/>
  </p:normalViewPr>
  <p:slideViewPr>
    <p:cSldViewPr>
      <p:cViewPr varScale="1">
        <p:scale>
          <a:sx n="109" d="100"/>
          <a:sy n="109" d="100"/>
        </p:scale>
        <p:origin x="15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953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2021-06-05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1842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2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686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6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4832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687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0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05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185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3617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469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9131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334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90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ogs-vs-cats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2020.03.13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ko-KR" altLang="en-US" sz="4000" dirty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이미지 전처리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</a:t>
              </a:r>
              <a:r>
                <a:rPr lang="en-US" altLang="ko-KR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Alexnet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)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 설계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alexnet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i="1" dirty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/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input_shape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96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96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입력층</a:t>
            </a:r>
            <a:r>
              <a:rPr kumimoji="0" lang="ko-KR" altLang="en-US" sz="800" i="1" dirty="0">
                <a:solidFill>
                  <a:srgbClr val="808080"/>
                </a:solidFill>
                <a:latin typeface="Arial Unicode MS"/>
                <a:ea typeface="Inconsolata"/>
              </a:rPr>
              <a:t> 및 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첫번째 층</a:t>
            </a:r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(Conv2D(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96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strides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same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input_shape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input_shape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두번째 층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(Conv2D(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256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relu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same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(MaxPooling2D(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pool_size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strides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세번째 층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(Conv2D(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384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relu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same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(MaxPooling2D(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pool_size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strides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네번째 층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(Conv2D(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384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relu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same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다섯번째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층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(Conv2D(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256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relu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same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(MaxPooling2D(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pool_size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strides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여섯번째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층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Flatten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4096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relu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Dropout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일곱번째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층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4096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relu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Dropout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출력층</a:t>
            </a:r>
            <a:r>
              <a:rPr kumimoji="0" lang="en-US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en-US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이항분류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문제로 </a:t>
            </a:r>
            <a:r>
              <a:rPr kumimoji="0" lang="ko-KR" altLang="en-US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출력층의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노드는 </a:t>
            </a:r>
            <a:r>
              <a:rPr kumimoji="0" lang="en-US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 설정</a:t>
            </a:r>
            <a:r>
              <a:rPr kumimoji="0" lang="en-US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sigmoid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1.3 Choosing a Model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61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</a:t>
              </a:r>
              <a:r>
                <a:rPr lang="en-US" altLang="ko-KR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Alexnet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)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 설계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alexnet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model.summary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1.3 Choosing a Model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3175" y="1807071"/>
            <a:ext cx="80851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"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sequential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                  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Shape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=================================================================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conv2d_11 (Conv2D)                   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24, 24, 96)        11712 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conv2d_12 (Conv2D)                   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24, 24, 256)       614656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max_pooling2d_7 (MaxPooling2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11, 11, 256)       0     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conv2d_13 (Conv2D)                   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11, 11, 384)       885120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max_pooling2d_8 (MaxPooling2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5, 5, 384)           0     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conv2d_14 (Conv2D)                   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5, 5, 384)           1327488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conv2d_15 (Conv2D)                   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5, 5, 256)           884992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max_pooling2d_9 (MaxPooling2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2, 2, 256)           0     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flatten_3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Flatten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       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1024)                  0     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dense_7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         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4096)                  4198400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dropout_5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  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4096)                  0     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dense_8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         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4096)                  16781312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dropout_6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 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4096)                   0     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dense_9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         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1)                         4097  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=================================================================</a:t>
            </a:r>
          </a:p>
          <a:p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24,707,777 </a:t>
            </a:r>
          </a:p>
          <a:p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Trainable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24,707,777</a:t>
            </a:r>
          </a:p>
          <a:p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Non-trainable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113595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최적화 함수 설정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endParaRPr kumimoji="0" lang="en-US" altLang="ko-KR" sz="800" b="1" dirty="0">
              <a:solidFill>
                <a:srgbClr val="008080"/>
              </a:solidFill>
              <a:latin typeface="Arial Unicode MS"/>
              <a:ea typeface="Inconsolata"/>
            </a:endParaRPr>
          </a:p>
          <a:p>
            <a:pPr lvl="0"/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binary_crossentropy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이항 분류 </a:t>
            </a:r>
            <a:r>
              <a:rPr kumimoji="0" lang="ko-KR" altLang="en-US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문제일때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주로 사용하는 </a:t>
            </a:r>
            <a:r>
              <a:rPr kumimoji="0" lang="en-US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 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함수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5"/>
          <p:cNvGrpSpPr>
            <a:grpSpLocks/>
          </p:cNvGrpSpPr>
          <p:nvPr/>
        </p:nvGrpSpPr>
        <p:grpSpPr bwMode="auto">
          <a:xfrm>
            <a:off x="474531" y="234888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모델 저장 폴더 설정</a:t>
              </a:r>
            </a:p>
          </p:txBody>
        </p:sp>
      </p:grp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74531" y="2760761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Model_dir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/‘</a:t>
            </a:r>
            <a:endParaRPr kumimoji="0" lang="en-US" altLang="ko-KR" sz="800" b="1" dirty="0">
              <a:solidFill>
                <a:srgbClr val="008080"/>
              </a:solidFill>
              <a:latin typeface="Arial Unicode MS"/>
              <a:ea typeface="Inconsolata"/>
            </a:endParaRPr>
          </a:p>
          <a:p>
            <a:pPr lvl="0"/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os.path.exists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Model_dir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os.mkdir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Model_dir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17" name="그룹 5"/>
          <p:cNvGrpSpPr>
            <a:grpSpLocks/>
          </p:cNvGrpSpPr>
          <p:nvPr/>
        </p:nvGrpSpPr>
        <p:grpSpPr bwMode="auto">
          <a:xfrm>
            <a:off x="474531" y="354419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모델 저장 폴더 설정</a:t>
              </a:r>
            </a:p>
          </p:txBody>
        </p:sp>
      </p:grp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474531" y="3956074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/{epoch:02d}-{val_loss:.4f}.hdf5‘</a:t>
            </a:r>
            <a:endParaRPr kumimoji="0" lang="en-US" altLang="ko-KR" sz="800" b="1" dirty="0">
              <a:solidFill>
                <a:srgbClr val="008080"/>
              </a:solidFill>
              <a:latin typeface="Arial Unicode MS"/>
              <a:ea typeface="Inconsolata"/>
            </a:endParaRPr>
          </a:p>
          <a:p>
            <a:pPr lvl="0"/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checkpointer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ModelCheckpoint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filepath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monitor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val_loss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en-US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 loss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 모니터링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해당 함수의 진행사항을 출력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en-US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save_best_only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True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성능이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좋아졌을때만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기록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4" name="그룹 5"/>
          <p:cNvGrpSpPr>
            <a:grpSpLocks/>
          </p:cNvGrpSpPr>
          <p:nvPr/>
        </p:nvGrpSpPr>
        <p:grpSpPr bwMode="auto">
          <a:xfrm>
            <a:off x="474531" y="503089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자동 중단 설정</a:t>
              </a: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44277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early_stopping_callback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EarlyStopping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monitor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val_loss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patience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성능이 좋아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질때까지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기다리기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7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모델 실행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history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  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en-US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 data 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validation_data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X_test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Y_test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         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en-US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 data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                                      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en-US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 학습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                                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en-US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번씩 잘라서 학습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                                       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해당함수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진행사항 출력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굴림체" panose="020B0609000101010101" pitchFamily="49" charset="-127"/>
              </a:rPr>
              <a:t> 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callbacks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early_stopping_callback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checkpointer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244105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테스트 정확도 출력</a:t>
              </a: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2852936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%.4f'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model.evaluate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X_test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Y_test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3140968"/>
            <a:ext cx="424874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Error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시각화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테스트셋의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오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차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y_vloss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history.history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val_loss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학습셋의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오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차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history.history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그래프 그리기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np.arange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y_vloss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marker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label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Testset_loss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marker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blue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label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Trainset_loss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plt.legend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loc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upper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right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plt.grid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plt.xlabel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plt.ylabel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plt.show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29000"/>
            <a:ext cx="6840538" cy="30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7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1.5 Conclusion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변경하면서 최적의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accuracy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찾습니다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11643"/>
              </p:ext>
            </p:extLst>
          </p:nvPr>
        </p:nvGraphicFramePr>
        <p:xfrm>
          <a:off x="467544" y="1484784"/>
          <a:ext cx="8136907" cy="3355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151">
                  <a:extLst>
                    <a:ext uri="{9D8B030D-6E8A-4147-A177-3AD203B41FA5}">
                      <a16:colId xmlns:a16="http://schemas.microsoft.com/office/drawing/2014/main" val="2275299691"/>
                    </a:ext>
                  </a:extLst>
                </a:gridCol>
                <a:gridCol w="1130126">
                  <a:extLst>
                    <a:ext uri="{9D8B030D-6E8A-4147-A177-3AD203B41FA5}">
                      <a16:colId xmlns:a16="http://schemas.microsoft.com/office/drawing/2014/main" val="607786655"/>
                    </a:ext>
                  </a:extLst>
                </a:gridCol>
                <a:gridCol w="1130126">
                  <a:extLst>
                    <a:ext uri="{9D8B030D-6E8A-4147-A177-3AD203B41FA5}">
                      <a16:colId xmlns:a16="http://schemas.microsoft.com/office/drawing/2014/main" val="2344352579"/>
                    </a:ext>
                  </a:extLst>
                </a:gridCol>
                <a:gridCol w="1130126">
                  <a:extLst>
                    <a:ext uri="{9D8B030D-6E8A-4147-A177-3AD203B41FA5}">
                      <a16:colId xmlns:a16="http://schemas.microsoft.com/office/drawing/2014/main" val="3616917746"/>
                    </a:ext>
                  </a:extLst>
                </a:gridCol>
                <a:gridCol w="1130126">
                  <a:extLst>
                    <a:ext uri="{9D8B030D-6E8A-4147-A177-3AD203B41FA5}">
                      <a16:colId xmlns:a16="http://schemas.microsoft.com/office/drawing/2014/main" val="414743264"/>
                    </a:ext>
                  </a:extLst>
                </a:gridCol>
                <a:gridCol w="1130126">
                  <a:extLst>
                    <a:ext uri="{9D8B030D-6E8A-4147-A177-3AD203B41FA5}">
                      <a16:colId xmlns:a16="http://schemas.microsoft.com/office/drawing/2014/main" val="330220982"/>
                    </a:ext>
                  </a:extLst>
                </a:gridCol>
                <a:gridCol w="1130126">
                  <a:extLst>
                    <a:ext uri="{9D8B030D-6E8A-4147-A177-3AD203B41FA5}">
                      <a16:colId xmlns:a16="http://schemas.microsoft.com/office/drawing/2014/main" val="924595800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Initializer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Xavier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Uniform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Normal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MSRAPrelu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Orthogonal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669421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505310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07224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momentum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adagrad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rmsprop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adadelta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50755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889977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7387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288987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7740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5267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epoch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835313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231810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942359"/>
                  </a:ext>
                </a:extLst>
              </a:tr>
            </a:tbl>
          </a:graphicData>
        </a:graphic>
      </p:graphicFrame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5229200"/>
            <a:ext cx="8208912" cy="79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파라미터는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하나씩 변경해 가면서 학습을 하고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accuracy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체크합니다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학습은 </a:t>
            </a:r>
            <a:r>
              <a:rPr lang="en-US" altLang="ko-KR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mxnet.gluon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기반으로 코드를 변경하여 진행하려 했으나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데이터 처리를 하지 못해 학습을 하지 못했습니다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86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2052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Dogs vs Cats</a:t>
            </a: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개와 고양이 이미지를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classification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하는 모델 만들기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9"/>
            <a:ext cx="8103770" cy="1924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고양이를 분류하기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train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폴더에 있는 데이터만 사용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25,000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이미지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이미지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12500,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 이미지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12500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파일 링크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>
                <a:hlinkClick r:id="rId3"/>
              </a:rPr>
              <a:t>https://www.kaggle.com/c/dogs-vs-cats/data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4191532"/>
            <a:ext cx="810377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keras.utils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np_utils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keras.models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Sequential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keras.layers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Flatten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Conv2D, MaxPooling2D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keras.callbacks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ModelCheckpoint,EarlyStopping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keras.preprocessing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sklearn.model_selection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train_test_split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cv2,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matplotlib.pyplot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tf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78959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함수 및 모듈</a:t>
              </a:r>
            </a:p>
          </p:txBody>
        </p:sp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74531" y="6279152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dogs-vs-cats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/‘</a:t>
            </a:r>
            <a:endParaRPr kumimoji="0" lang="en-US" altLang="ko-KR" sz="800" b="1" dirty="0">
              <a:solidFill>
                <a:srgbClr val="0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os.path.join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.*'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os.path.join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.*'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5"/>
          <p:cNvGrpSpPr>
            <a:grpSpLocks/>
          </p:cNvGrpSpPr>
          <p:nvPr/>
        </p:nvGrpSpPr>
        <p:grpSpPr bwMode="auto">
          <a:xfrm>
            <a:off x="474534" y="587727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path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지정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1824122"/>
            <a:ext cx="2896938" cy="1711707"/>
          </a:xfrm>
          <a:prstGeom prst="rect">
            <a:avLst/>
          </a:prstGeom>
        </p:spPr>
      </p:pic>
      <p:sp>
        <p:nvSpPr>
          <p:cNvPr id="22" name="텍스트 개체 틀 2"/>
          <p:cNvSpPr txBox="1">
            <a:spLocks/>
          </p:cNvSpPr>
          <p:nvPr/>
        </p:nvSpPr>
        <p:spPr>
          <a:xfrm>
            <a:off x="3275708" y="1413789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총 데이터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25,000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학습용으로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20,000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훈련용으로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5,000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사용하겠습니다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3275708" y="5939480"/>
            <a:ext cx="57607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설정하고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파일과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지정해줍니다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dogs image data load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[]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dog_image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cv2.imread(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dog_image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이미지 데이터를 읽기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cv2.cvtColor(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cv2.COLOR_BGR2GRAY)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흑백사진으로 변환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cv2.resize(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(</a:t>
            </a:r>
            <a:r>
              <a:rPr kumimoji="0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96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96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가로,세로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사이즈 설정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image.img_to_array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이미지를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array로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변환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dogs.append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5"/>
          <p:cNvGrpSpPr>
            <a:grpSpLocks/>
          </p:cNvGrpSpPr>
          <p:nvPr/>
        </p:nvGrpSpPr>
        <p:grpSpPr bwMode="auto">
          <a:xfrm>
            <a:off x="474531" y="27089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dogs image data load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474531" y="3120801"/>
            <a:ext cx="8103770" cy="1446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dog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plt.figure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figsize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8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plt.subplot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i+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image.array_to_img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random.choice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plt.imshow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cmap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plt.get_cmap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gray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plt.axis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off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plt.title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should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be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{}.'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plt.show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5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4756535"/>
            <a:ext cx="8132778" cy="1768809"/>
          </a:xfrm>
          <a:prstGeom prst="rect">
            <a:avLst/>
          </a:prstGeom>
        </p:spPr>
      </p:pic>
      <p:sp>
        <p:nvSpPr>
          <p:cNvPr id="27" name="텍스트 개체 틀 2"/>
          <p:cNvSpPr txBox="1">
            <a:spLocks/>
          </p:cNvSpPr>
          <p:nvPr/>
        </p:nvSpPr>
        <p:spPr>
          <a:xfrm>
            <a:off x="3275708" y="1119760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for loop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통해서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12,500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개 이미지를 부르고 편집해서 리스트에 저장합니다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텍스트 개체 틀 2"/>
          <p:cNvSpPr txBox="1">
            <a:spLocks/>
          </p:cNvSpPr>
          <p:nvPr/>
        </p:nvSpPr>
        <p:spPr>
          <a:xfrm>
            <a:off x="3275708" y="2784593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불러온 데이터를 무작위로 불러 이미지를 확인합니다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83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cats image data load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[]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cat_image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cv2.imread(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cat_image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cv2.cvtColor(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cv2.COLOR_BGR2GRAY)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cv2.resize(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(ROW, COL))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image.img_to_array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cats.append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5"/>
          <p:cNvGrpSpPr>
            <a:grpSpLocks/>
          </p:cNvGrpSpPr>
          <p:nvPr/>
        </p:nvGrpSpPr>
        <p:grpSpPr bwMode="auto">
          <a:xfrm>
            <a:off x="474531" y="27089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cats image data load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474531" y="3120801"/>
            <a:ext cx="810377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plt.figure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figsize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=(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plt.subplot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i+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image.array_to_img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random.choice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plt.imshow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cmap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plt.get_cmap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gray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plt.axis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off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plt.title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should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{}.'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plt.show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4509120"/>
            <a:ext cx="8103770" cy="1656520"/>
          </a:xfrm>
          <a:prstGeom prst="rect">
            <a:avLst/>
          </a:prstGeom>
        </p:spPr>
      </p:pic>
      <p:sp>
        <p:nvSpPr>
          <p:cNvPr id="25" name="텍스트 개체 틀 2"/>
          <p:cNvSpPr txBox="1">
            <a:spLocks/>
          </p:cNvSpPr>
          <p:nvPr/>
        </p:nvSpPr>
        <p:spPr>
          <a:xfrm>
            <a:off x="3275708" y="1106295"/>
            <a:ext cx="57607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for loop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통해서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12,500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고양이 이미지를 부르고 편집해서 리스트에 저장합니다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275708" y="2784593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불러온 데이터를 무작위로 불러 이미지를 확인합니다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56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만들기 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dog=0, cat=1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y_dog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y_cat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[], []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y_dog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item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dogs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y_cat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item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)]</a:t>
            </a:r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y_dog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11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y_cat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11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dirty="0">
              <a:latin typeface="Arial" panose="020B0604020202020204" pitchFamily="34" charset="0"/>
            </a:endParaRPr>
          </a:p>
        </p:txBody>
      </p:sp>
      <p:grpSp>
        <p:nvGrpSpPr>
          <p:cNvPr id="15" name="그룹 5"/>
          <p:cNvGrpSpPr>
            <a:grpSpLocks/>
          </p:cNvGrpSpPr>
          <p:nvPr/>
        </p:nvGrpSpPr>
        <p:grpSpPr bwMode="auto">
          <a:xfrm>
            <a:off x="474531" y="414908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Numpy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array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로 변환</a:t>
              </a:r>
            </a:p>
          </p:txBody>
        </p:sp>
      </p:grp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474531" y="4560961"/>
            <a:ext cx="810377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리스트의 형태를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Arial Unicode MS"/>
                <a:ea typeface="Inconsolata"/>
              </a:rPr>
              <a:t>ndarray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바꿔줌</a:t>
            </a:r>
            <a:b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dogs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np.asarray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dogs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astype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b="1" dirty="0">
                <a:solidFill>
                  <a:srgbClr val="008080"/>
                </a:solidFill>
                <a:latin typeface="Arial Unicode MS"/>
                <a:ea typeface="Inconsolata"/>
              </a:rPr>
              <a:t>'float32'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cats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np.asarray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cats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astype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b="1" dirty="0">
                <a:solidFill>
                  <a:srgbClr val="008080"/>
                </a:solidFill>
                <a:latin typeface="Arial Unicode MS"/>
                <a:ea typeface="Inconsolata"/>
              </a:rPr>
              <a:t>'float32'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y_dog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np.asarray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y_dog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astype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b="1" dirty="0">
                <a:solidFill>
                  <a:srgbClr val="008080"/>
                </a:solidFill>
                <a:latin typeface="Arial Unicode MS"/>
                <a:ea typeface="Inconsolata"/>
              </a:rPr>
              <a:t>'int32'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y_cat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np.asarray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y_cat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astype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b="1" dirty="0">
                <a:solidFill>
                  <a:srgbClr val="008080"/>
                </a:solidFill>
                <a:latin typeface="Arial Unicode MS"/>
                <a:ea typeface="Inconsolata"/>
              </a:rPr>
              <a:t>'int32'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dirty="0">
              <a:latin typeface="Arial" panose="020B0604020202020204" pitchFamily="34" charset="0"/>
            </a:endParaRPr>
          </a:p>
        </p:txBody>
      </p:sp>
      <p:sp>
        <p:nvSpPr>
          <p:cNvPr id="27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37" y="2492410"/>
            <a:ext cx="2162477" cy="581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49" y="3314309"/>
            <a:ext cx="2186083" cy="541928"/>
          </a:xfrm>
          <a:prstGeom prst="rect">
            <a:avLst/>
          </a:prstGeom>
        </p:spPr>
      </p:pic>
      <p:sp>
        <p:nvSpPr>
          <p:cNvPr id="29" name="텍스트 개체 틀 2"/>
          <p:cNvSpPr txBox="1">
            <a:spLocks/>
          </p:cNvSpPr>
          <p:nvPr/>
        </p:nvSpPr>
        <p:spPr>
          <a:xfrm>
            <a:off x="3275708" y="1119760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cat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이미지에 대한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만들어줍니다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텍스트 개체 틀 2"/>
          <p:cNvSpPr txBox="1">
            <a:spLocks/>
          </p:cNvSpPr>
          <p:nvPr/>
        </p:nvSpPr>
        <p:spPr>
          <a:xfrm>
            <a:off x="3275708" y="4224753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array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변환시킵니다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00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104643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0~1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사이의 값으로 변환</a:t>
              </a: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458315"/>
            <a:ext cx="8103770" cy="938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표준화를 하면 학습 속도가 더 빨라지고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지역 최적의 상태에 빠지게 될 가능성을 줄여준다</a:t>
            </a:r>
            <a:b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local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Arial Unicode MS"/>
                <a:ea typeface="Inconsolata"/>
              </a:rPr>
              <a:t>optima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요즘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trend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의하면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중요한 문제가 아니다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실제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딥러닝에서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local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Arial Unicode MS"/>
                <a:ea typeface="Inconsolata"/>
              </a:rPr>
              <a:t>optima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빠질 확률이 거의 없음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Arial Unicode MS"/>
                <a:ea typeface="Inconsolata"/>
              </a:rPr>
              <a:t>values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값을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0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1 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사이로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맞춰줌</a:t>
            </a:r>
            <a:b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dogs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 /= </a:t>
            </a:r>
            <a:r>
              <a:rPr kumimoji="0" lang="ko-KR" altLang="ko-KR" sz="1100" dirty="0">
                <a:solidFill>
                  <a:srgbClr val="0000FF"/>
                </a:solidFill>
                <a:latin typeface="Arial Unicode MS"/>
                <a:ea typeface="Inconsolata"/>
              </a:rPr>
              <a:t>255                                                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이미지는 숫자로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0~255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8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비트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부호없는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정수로 저장</a:t>
            </a:r>
            <a:b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cats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 /= </a:t>
            </a:r>
            <a:r>
              <a:rPr kumimoji="0" lang="ko-KR" altLang="ko-KR" sz="1100" dirty="0">
                <a:solidFill>
                  <a:srgbClr val="0000FF"/>
                </a:solidFill>
                <a:latin typeface="Arial Unicode MS"/>
                <a:ea typeface="Inconsolata"/>
              </a:rPr>
              <a:t>255</a:t>
            </a:r>
            <a:endParaRPr kumimoji="0" lang="ko-KR" altLang="ko-KR" dirty="0">
              <a:latin typeface="Arial" panose="020B0604020202020204" pitchFamily="34" charset="0"/>
            </a:endParaRPr>
          </a:p>
        </p:txBody>
      </p:sp>
      <p:sp>
        <p:nvSpPr>
          <p:cNvPr id="27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32352" y="2672901"/>
            <a:ext cx="2471496" cy="1836219"/>
            <a:chOff x="3528867" y="2514472"/>
            <a:chExt cx="3381847" cy="285445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8867" y="2514472"/>
              <a:ext cx="2086266" cy="182905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8867" y="4340079"/>
              <a:ext cx="3381847" cy="1028844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733729" y="4797170"/>
            <a:ext cx="2470119" cy="1800182"/>
            <a:chOff x="4932040" y="2694630"/>
            <a:chExt cx="3334215" cy="285445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2040" y="2694630"/>
              <a:ext cx="2124371" cy="185763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32040" y="4548816"/>
              <a:ext cx="3334215" cy="1000265"/>
            </a:xfrm>
            <a:prstGeom prst="rect">
              <a:avLst/>
            </a:prstGeom>
          </p:spPr>
        </p:pic>
      </p:grpSp>
      <p:sp>
        <p:nvSpPr>
          <p:cNvPr id="29" name="텍스트 개체 틀 2"/>
          <p:cNvSpPr txBox="1">
            <a:spLocks/>
          </p:cNvSpPr>
          <p:nvPr/>
        </p:nvSpPr>
        <p:spPr>
          <a:xfrm>
            <a:off x="3275708" y="1129878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255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나눠서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0~1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사이의 값으로 변환시킵니다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15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 data split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446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train = 0.8, test = 0.2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[: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[: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):]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7" name="그룹 5"/>
          <p:cNvGrpSpPr>
            <a:grpSpLocks/>
          </p:cNvGrpSpPr>
          <p:nvPr/>
        </p:nvGrpSpPr>
        <p:grpSpPr bwMode="auto">
          <a:xfrm>
            <a:off x="474531" y="391431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 data split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474531" y="4326195"/>
            <a:ext cx="8103770" cy="1446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train = 0.8, test = 0.2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[: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[: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):]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38621"/>
            <a:ext cx="1793213" cy="816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5817913"/>
            <a:ext cx="1758014" cy="816221"/>
          </a:xfrm>
          <a:prstGeom prst="rect">
            <a:avLst/>
          </a:prstGeom>
        </p:spPr>
      </p:pic>
      <p:sp>
        <p:nvSpPr>
          <p:cNvPr id="22" name="텍스트 개체 틀 2"/>
          <p:cNvSpPr txBox="1">
            <a:spLocks/>
          </p:cNvSpPr>
          <p:nvPr/>
        </p:nvSpPr>
        <p:spPr>
          <a:xfrm>
            <a:off x="3275708" y="1129878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80%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훈련용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20%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테스트용으로 나눕니다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3275708" y="3989987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80%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훈련용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20%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테스트용으로 나눕니다</a:t>
            </a:r>
          </a:p>
        </p:txBody>
      </p:sp>
    </p:spTree>
    <p:extLst>
      <p:ext uri="{BB962C8B-B14F-4D97-AF65-F5344CB8AC3E}">
        <p14:creationId xmlns:p14="http://schemas.microsoft.com/office/powerpoint/2010/main" val="399892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07290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Dogs and cats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배열 결합</a:t>
              </a: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474531" y="1484784"/>
            <a:ext cx="8103770" cy="1446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concatenate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함수를 이용해서 배열 결합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np.concatenate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axis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np.concatenate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axis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np.concatenate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axis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np.concatenate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axis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X_train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X_test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Y_train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Y_test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43" y="3061891"/>
            <a:ext cx="2040049" cy="943173"/>
          </a:xfrm>
          <a:prstGeom prst="rect">
            <a:avLst/>
          </a:prstGeom>
        </p:spPr>
      </p:pic>
      <p:sp>
        <p:nvSpPr>
          <p:cNvPr id="22" name="텍스트 개체 틀 2"/>
          <p:cNvSpPr txBox="1">
            <a:spLocks/>
          </p:cNvSpPr>
          <p:nvPr/>
        </p:nvSpPr>
        <p:spPr>
          <a:xfrm>
            <a:off x="3275708" y="1014462"/>
            <a:ext cx="5760788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dogs image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cats image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결합을 해줍니다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도 결합을 해줍니다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915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16043</TotalTime>
  <Words>2579</Words>
  <Application>Microsoft Office PowerPoint</Application>
  <PresentationFormat>화면 슬라이드 쇼(4:3)</PresentationFormat>
  <Paragraphs>206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Arial Unicode MS</vt:lpstr>
      <vt:lpstr>NanumSquareOTF</vt:lpstr>
      <vt:lpstr>굴림</vt:lpstr>
      <vt:lpstr>굴림체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hclee</cp:lastModifiedBy>
  <cp:revision>938</cp:revision>
  <dcterms:created xsi:type="dcterms:W3CDTF">2007-11-11T16:17:21Z</dcterms:created>
  <dcterms:modified xsi:type="dcterms:W3CDTF">2021-06-04T22:57:16Z</dcterms:modified>
</cp:coreProperties>
</file>